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Lst>
  <p:notesMasterIdLst>
    <p:notesMasterId r:id="rId33"/>
  </p:notesMasterIdLst>
  <p:sldIdLst>
    <p:sldId id="257" r:id="rId3"/>
    <p:sldId id="291" r:id="rId4"/>
    <p:sldId id="259" r:id="rId5"/>
    <p:sldId id="260" r:id="rId6"/>
    <p:sldId id="261" r:id="rId7"/>
    <p:sldId id="262" r:id="rId8"/>
    <p:sldId id="292" r:id="rId9"/>
    <p:sldId id="263" r:id="rId10"/>
    <p:sldId id="264" r:id="rId11"/>
    <p:sldId id="266" r:id="rId12"/>
    <p:sldId id="270" r:id="rId13"/>
    <p:sldId id="269" r:id="rId14"/>
    <p:sldId id="271" r:id="rId15"/>
    <p:sldId id="272" r:id="rId16"/>
    <p:sldId id="275" r:id="rId17"/>
    <p:sldId id="282" r:id="rId18"/>
    <p:sldId id="284" r:id="rId19"/>
    <p:sldId id="283" r:id="rId20"/>
    <p:sldId id="290" r:id="rId21"/>
    <p:sldId id="294" r:id="rId22"/>
    <p:sldId id="295" r:id="rId23"/>
    <p:sldId id="276" r:id="rId24"/>
    <p:sldId id="285" r:id="rId25"/>
    <p:sldId id="280" r:id="rId26"/>
    <p:sldId id="286" r:id="rId27"/>
    <p:sldId id="287" r:id="rId28"/>
    <p:sldId id="288" r:id="rId29"/>
    <p:sldId id="273" r:id="rId30"/>
    <p:sldId id="274" r:id="rId31"/>
    <p:sldId id="296"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DC34"/>
    <a:srgbClr val="D6F6E3"/>
    <a:srgbClr val="51EDB2"/>
    <a:srgbClr val="3AEAA7"/>
    <a:srgbClr val="F034C8"/>
    <a:srgbClr val="E63D08"/>
    <a:srgbClr val="5D5D5D"/>
    <a:srgbClr val="3B6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A0082-4402-4A43-9739-ED8B2E9AC476}" type="datetimeFigureOut">
              <a:rPr lang="zh-CN" altLang="en-US" smtClean="0"/>
              <a:t>2023/6/22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DB9F6-A05F-431A-AB98-50623737AD41}" type="slidenum">
              <a:rPr lang="zh-CN" altLang="en-US" smtClean="0"/>
              <a:t>‹#›</a:t>
            </a:fld>
            <a:endParaRPr lang="zh-CN" altLang="en-US"/>
          </a:p>
        </p:txBody>
      </p:sp>
    </p:spTree>
    <p:extLst>
      <p:ext uri="{BB962C8B-B14F-4D97-AF65-F5344CB8AC3E}">
        <p14:creationId xmlns:p14="http://schemas.microsoft.com/office/powerpoint/2010/main" val="338427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7DB9F6-A05F-431A-AB98-50623737AD41}" type="slidenum">
              <a:rPr lang="zh-CN" altLang="en-US" smtClean="0"/>
              <a:t>7</a:t>
            </a:fld>
            <a:endParaRPr lang="zh-CN" altLang="en-US"/>
          </a:p>
        </p:txBody>
      </p:sp>
    </p:spTree>
    <p:extLst>
      <p:ext uri="{BB962C8B-B14F-4D97-AF65-F5344CB8AC3E}">
        <p14:creationId xmlns:p14="http://schemas.microsoft.com/office/powerpoint/2010/main" val="34045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7DB9F6-A05F-431A-AB98-50623737AD41}" type="slidenum">
              <a:rPr lang="zh-CN" altLang="en-US" smtClean="0"/>
              <a:t>10</a:t>
            </a:fld>
            <a:endParaRPr lang="zh-CN" altLang="en-US"/>
          </a:p>
        </p:txBody>
      </p:sp>
    </p:spTree>
    <p:extLst>
      <p:ext uri="{BB962C8B-B14F-4D97-AF65-F5344CB8AC3E}">
        <p14:creationId xmlns:p14="http://schemas.microsoft.com/office/powerpoint/2010/main" val="30929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7DB9F6-A05F-431A-AB98-50623737AD41}" type="slidenum">
              <a:rPr lang="zh-CN" altLang="en-US" smtClean="0"/>
              <a:t>11</a:t>
            </a:fld>
            <a:endParaRPr lang="zh-CN" altLang="en-US"/>
          </a:p>
        </p:txBody>
      </p:sp>
    </p:spTree>
    <p:extLst>
      <p:ext uri="{BB962C8B-B14F-4D97-AF65-F5344CB8AC3E}">
        <p14:creationId xmlns:p14="http://schemas.microsoft.com/office/powerpoint/2010/main" val="102433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7DB9F6-A05F-431A-AB98-50623737AD41}" type="slidenum">
              <a:rPr lang="zh-CN" altLang="en-US" smtClean="0"/>
              <a:t>15</a:t>
            </a:fld>
            <a:endParaRPr lang="zh-CN" altLang="en-US"/>
          </a:p>
        </p:txBody>
      </p:sp>
    </p:spTree>
    <p:extLst>
      <p:ext uri="{BB962C8B-B14F-4D97-AF65-F5344CB8AC3E}">
        <p14:creationId xmlns:p14="http://schemas.microsoft.com/office/powerpoint/2010/main" val="211907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7DB9F6-A05F-431A-AB98-50623737AD41}" type="slidenum">
              <a:rPr lang="zh-CN" altLang="en-US" smtClean="0"/>
              <a:t>22</a:t>
            </a:fld>
            <a:endParaRPr lang="zh-CN" altLang="en-US"/>
          </a:p>
        </p:txBody>
      </p:sp>
    </p:spTree>
    <p:extLst>
      <p:ext uri="{BB962C8B-B14F-4D97-AF65-F5344CB8AC3E}">
        <p14:creationId xmlns:p14="http://schemas.microsoft.com/office/powerpoint/2010/main" val="186552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7DB9F6-A05F-431A-AB98-50623737AD41}" type="slidenum">
              <a:rPr lang="zh-CN" altLang="en-US" smtClean="0"/>
              <a:t>28</a:t>
            </a:fld>
            <a:endParaRPr lang="zh-CN" altLang="en-US"/>
          </a:p>
        </p:txBody>
      </p:sp>
    </p:spTree>
    <p:extLst>
      <p:ext uri="{BB962C8B-B14F-4D97-AF65-F5344CB8AC3E}">
        <p14:creationId xmlns:p14="http://schemas.microsoft.com/office/powerpoint/2010/main" val="116279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7DB9F6-A05F-431A-AB98-50623737AD41}" type="slidenum">
              <a:rPr lang="zh-CN" altLang="en-US" smtClean="0"/>
              <a:t>29</a:t>
            </a:fld>
            <a:endParaRPr lang="zh-CN" altLang="en-US"/>
          </a:p>
        </p:txBody>
      </p:sp>
    </p:spTree>
    <p:extLst>
      <p:ext uri="{BB962C8B-B14F-4D97-AF65-F5344CB8AC3E}">
        <p14:creationId xmlns:p14="http://schemas.microsoft.com/office/powerpoint/2010/main" val="193832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47DB9F6-A05F-431A-AB98-50623737AD41}" type="slidenum">
              <a:rPr lang="zh-CN" altLang="en-US" smtClean="0"/>
              <a:t>30</a:t>
            </a:fld>
            <a:endParaRPr lang="zh-CN" altLang="en-US"/>
          </a:p>
        </p:txBody>
      </p:sp>
    </p:spTree>
    <p:extLst>
      <p:ext uri="{BB962C8B-B14F-4D97-AF65-F5344CB8AC3E}">
        <p14:creationId xmlns:p14="http://schemas.microsoft.com/office/powerpoint/2010/main" val="205081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D42012-9D93-71AA-9C56-A9679A05C4B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364FA86-22BD-2008-FC46-DC3B7E02D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29A39E0-079C-90CD-BDAC-68E1B23E9C24}"/>
              </a:ext>
            </a:extLst>
          </p:cNvPr>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页脚占位符 4">
            <a:extLst>
              <a:ext uri="{FF2B5EF4-FFF2-40B4-BE49-F238E27FC236}">
                <a16:creationId xmlns:a16="http://schemas.microsoft.com/office/drawing/2014/main" id="{D3DFB162-07C4-688A-ACB2-84BB6141AD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8B7FD38-50EF-48C7-8C2D-36003C0CEBFF}"/>
              </a:ext>
            </a:extLst>
          </p:cNvPr>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96850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E73FF6-8F74-8224-8501-92270CA4D02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A194538-7AE0-A4AD-296F-2D6557F4CB5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94CAB7-27F0-9D2F-BE94-77BFF1CFC768}"/>
              </a:ext>
            </a:extLst>
          </p:cNvPr>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页脚占位符 4">
            <a:extLst>
              <a:ext uri="{FF2B5EF4-FFF2-40B4-BE49-F238E27FC236}">
                <a16:creationId xmlns:a16="http://schemas.microsoft.com/office/drawing/2014/main" id="{B483FF79-E92F-49B8-9CC1-616F5E8C45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3AA5B1B-1141-6E46-5348-45669364C622}"/>
              </a:ext>
            </a:extLst>
          </p:cNvPr>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273933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1DD27A8-52D2-BF8A-3853-C76413C661D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A5906FE-570A-4E4C-AA79-52D2995BF34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9343FED-ED07-5618-0DC4-F86514C71290}"/>
              </a:ext>
            </a:extLst>
          </p:cNvPr>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页脚占位符 4">
            <a:extLst>
              <a:ext uri="{FF2B5EF4-FFF2-40B4-BE49-F238E27FC236}">
                <a16:creationId xmlns:a16="http://schemas.microsoft.com/office/drawing/2014/main" id="{F1391029-3C50-C8D8-01D4-0E9B583DF9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92D6C7-BDD7-115B-A189-11A5BEA5945C}"/>
              </a:ext>
            </a:extLst>
          </p:cNvPr>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253760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3134232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378613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290892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301100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470181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1448684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1308289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426860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1FEFBC-2967-9248-4498-A101E78AF5D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EE19417-18A0-F773-14E8-14C2DC6073B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7C4B5B-C5BD-C352-6FCA-084ADC871E14}"/>
              </a:ext>
            </a:extLst>
          </p:cNvPr>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页脚占位符 4">
            <a:extLst>
              <a:ext uri="{FF2B5EF4-FFF2-40B4-BE49-F238E27FC236}">
                <a16:creationId xmlns:a16="http://schemas.microsoft.com/office/drawing/2014/main" id="{20F59297-7DAB-03D1-56DA-EAF2BBB826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1AEDC2-6F53-E457-3BA6-78D05C71C601}"/>
              </a:ext>
            </a:extLst>
          </p:cNvPr>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1284531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DF8CF1-640D-4451-AB7B-6F7A52CB87FE}" type="slidenum">
              <a:rPr lang="zh-CN" altLang="en-US" smtClean="0"/>
              <a:t>‹#›</a:t>
            </a:fld>
            <a:endParaRPr lang="zh-CN" altLang="en-US"/>
          </a:p>
        </p:txBody>
      </p:sp>
      <p:sp>
        <p:nvSpPr>
          <p:cNvPr id="5" name="Date Placeholder 4"/>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Tree>
    <p:extLst>
      <p:ext uri="{BB962C8B-B14F-4D97-AF65-F5344CB8AC3E}">
        <p14:creationId xmlns:p14="http://schemas.microsoft.com/office/powerpoint/2010/main" val="23695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2326096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DF8CF1-640D-4451-AB7B-6F7A52CB87FE}"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0827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430939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DF8CF1-640D-4451-AB7B-6F7A52CB87FE}"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7067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1877081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1958266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249203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51F997-8142-DFCF-3D50-DD87447DB38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E37B9CB-AC7A-19D6-AE7D-D15DBC513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FBCFA0A-705D-90FC-A0BA-1FFBA437F182}"/>
              </a:ext>
            </a:extLst>
          </p:cNvPr>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5" name="页脚占位符 4">
            <a:extLst>
              <a:ext uri="{FF2B5EF4-FFF2-40B4-BE49-F238E27FC236}">
                <a16:creationId xmlns:a16="http://schemas.microsoft.com/office/drawing/2014/main" id="{CAC8FB31-53B8-3A83-E602-838F646236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9C90F5-13DC-B033-9137-0FFA2D67D0C5}"/>
              </a:ext>
            </a:extLst>
          </p:cNvPr>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393713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A8A692-9D0A-2EDF-6E6F-162D6B7A2C0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71005B-D780-8435-7E5D-62428130ED6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61472F8-BA41-A951-2615-89CFE814D03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104E5CF-B858-7BEA-E36D-8816305F4D9F}"/>
              </a:ext>
            </a:extLst>
          </p:cNvPr>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6" name="页脚占位符 5">
            <a:extLst>
              <a:ext uri="{FF2B5EF4-FFF2-40B4-BE49-F238E27FC236}">
                <a16:creationId xmlns:a16="http://schemas.microsoft.com/office/drawing/2014/main" id="{32D2C3CB-D9F6-BC76-6CC0-D402D237F7B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98A3355-97AB-4F57-E99D-99DE5EEAF584}"/>
              </a:ext>
            </a:extLst>
          </p:cNvPr>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384617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61234A-0660-493F-7A72-8CA79E5C9B0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FE42BA6-4F9B-8F21-E522-2FAFCC4674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306EB9-0E34-3D10-0303-B5FD24127F7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D803F54-B7F9-FB2A-2893-3E87440D0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F9FDEE9-C880-2544-C506-D98041A0C0C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DE4C646-F576-DBDA-3468-F67B8603221E}"/>
              </a:ext>
            </a:extLst>
          </p:cNvPr>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8" name="页脚占位符 7">
            <a:extLst>
              <a:ext uri="{FF2B5EF4-FFF2-40B4-BE49-F238E27FC236}">
                <a16:creationId xmlns:a16="http://schemas.microsoft.com/office/drawing/2014/main" id="{0DCD97B8-E834-0339-B321-4ADF51881C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24EF22-942E-970B-285F-3513D1D51472}"/>
              </a:ext>
            </a:extLst>
          </p:cNvPr>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128782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9023C1-2FB4-17DF-6D7A-95A47E1213D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A71BA2-5CE3-F4D3-9AE8-8793728DED95}"/>
              </a:ext>
            </a:extLst>
          </p:cNvPr>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4" name="页脚占位符 3">
            <a:extLst>
              <a:ext uri="{FF2B5EF4-FFF2-40B4-BE49-F238E27FC236}">
                <a16:creationId xmlns:a16="http://schemas.microsoft.com/office/drawing/2014/main" id="{A8942E92-2ECC-CBFE-58D6-FC42A02D85A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8156422-E566-7EF1-161D-11A48FD68B8E}"/>
              </a:ext>
            </a:extLst>
          </p:cNvPr>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21361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EC4141A-7016-8C77-3A7D-6F1A5492AA23}"/>
              </a:ext>
            </a:extLst>
          </p:cNvPr>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3" name="页脚占位符 2">
            <a:extLst>
              <a:ext uri="{FF2B5EF4-FFF2-40B4-BE49-F238E27FC236}">
                <a16:creationId xmlns:a16="http://schemas.microsoft.com/office/drawing/2014/main" id="{B9D6C546-8125-5DE3-3A21-6F29FF7C8F6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482F860-4578-DB14-7B52-A2FD6BE9F5E8}"/>
              </a:ext>
            </a:extLst>
          </p:cNvPr>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27130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4BD8CD-ABDB-4A81-6017-7F4F2E1B0D0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C3A8711-9D66-2C66-9AC5-61B308D1D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5DA35C7-8047-D43A-C343-2E5CD0C7E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2B2CDD6-B031-322F-7B39-8B5AFBD69E34}"/>
              </a:ext>
            </a:extLst>
          </p:cNvPr>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6" name="页脚占位符 5">
            <a:extLst>
              <a:ext uri="{FF2B5EF4-FFF2-40B4-BE49-F238E27FC236}">
                <a16:creationId xmlns:a16="http://schemas.microsoft.com/office/drawing/2014/main" id="{85224A24-DA90-CE73-B165-BD6E956613D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65CB1-6D3E-583B-A1FE-BCE5F206E229}"/>
              </a:ext>
            </a:extLst>
          </p:cNvPr>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337107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9BE1B7-15AC-8116-764B-CC47A87DB2C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EC93D58-05FD-7E50-5812-CAB90330C6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CAF7BC8-DE5C-7201-96A5-F58769B2A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FC178A0-6395-3D37-609A-1E98DAD3084B}"/>
              </a:ext>
            </a:extLst>
          </p:cNvPr>
          <p:cNvSpPr>
            <a:spLocks noGrp="1"/>
          </p:cNvSpPr>
          <p:nvPr>
            <p:ph type="dt" sz="half" idx="10"/>
          </p:nvPr>
        </p:nvSpPr>
        <p:spPr/>
        <p:txBody>
          <a:bodyPr/>
          <a:lstStyle/>
          <a:p>
            <a:fld id="{821DF5A8-1DAD-4B3B-AABC-8B6463F17353}" type="datetimeFigureOut">
              <a:rPr lang="zh-CN" altLang="en-US" smtClean="0"/>
              <a:t>2023/6/22</a:t>
            </a:fld>
            <a:endParaRPr lang="zh-CN" altLang="en-US"/>
          </a:p>
        </p:txBody>
      </p:sp>
      <p:sp>
        <p:nvSpPr>
          <p:cNvPr id="6" name="页脚占位符 5">
            <a:extLst>
              <a:ext uri="{FF2B5EF4-FFF2-40B4-BE49-F238E27FC236}">
                <a16:creationId xmlns:a16="http://schemas.microsoft.com/office/drawing/2014/main" id="{591F43F0-2ABA-6C68-0F46-604D40308A5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5F1AFF-F968-7729-8E83-0ECC37F078A2}"/>
              </a:ext>
            </a:extLst>
          </p:cNvPr>
          <p:cNvSpPr>
            <a:spLocks noGrp="1"/>
          </p:cNvSpPr>
          <p:nvPr>
            <p:ph type="sldNum" sz="quarter" idx="12"/>
          </p:nvPr>
        </p:nvSpPr>
        <p:spPr/>
        <p:txBody>
          <a:body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382435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18944B3-FE4F-AA28-F2B6-E64ECFF67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BD038E3-CCE4-F41A-9043-F158D97AD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198A98A-FE33-89C7-E992-DDC747385C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DF5A8-1DAD-4B3B-AABC-8B6463F17353}" type="datetimeFigureOut">
              <a:rPr lang="zh-CN" altLang="en-US" smtClean="0"/>
              <a:t>2023/6/22</a:t>
            </a:fld>
            <a:endParaRPr lang="zh-CN" altLang="en-US"/>
          </a:p>
        </p:txBody>
      </p:sp>
      <p:sp>
        <p:nvSpPr>
          <p:cNvPr id="5" name="页脚占位符 4">
            <a:extLst>
              <a:ext uri="{FF2B5EF4-FFF2-40B4-BE49-F238E27FC236}">
                <a16:creationId xmlns:a16="http://schemas.microsoft.com/office/drawing/2014/main" id="{4D4476EA-1B26-B724-EC47-9BB61F1BC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BD66071-54ED-D94E-C094-1937BDC78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94427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1DF5A8-1DAD-4B3B-AABC-8B6463F17353}" type="datetimeFigureOut">
              <a:rPr lang="zh-CN" altLang="en-US" smtClean="0"/>
              <a:t>2023/6/22</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DDF8CF1-640D-4451-AB7B-6F7A52CB87FE}" type="slidenum">
              <a:rPr lang="zh-CN" altLang="en-US" smtClean="0"/>
              <a:t>‹#›</a:t>
            </a:fld>
            <a:endParaRPr lang="zh-CN" altLang="en-US"/>
          </a:p>
        </p:txBody>
      </p:sp>
    </p:spTree>
    <p:extLst>
      <p:ext uri="{BB962C8B-B14F-4D97-AF65-F5344CB8AC3E}">
        <p14:creationId xmlns:p14="http://schemas.microsoft.com/office/powerpoint/2010/main" val="428170901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6.xml"/><Relationship Id="rId7"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2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学术类</a:t>
            </a:r>
            <a:r>
              <a:rPr lang="en-US" altLang="zh-CN" sz="4000" b="1" dirty="0">
                <a:solidFill>
                  <a:schemeClr val="accent1"/>
                </a:solidFill>
                <a:latin typeface="黑体" panose="02010609060101010101" pitchFamily="49" charset="-122"/>
                <a:ea typeface="黑体" panose="02010609060101010101" pitchFamily="49" charset="-122"/>
              </a:rPr>
              <a:t>PPT</a:t>
            </a:r>
            <a:r>
              <a:rPr lang="zh-CN" altLang="en-US" sz="4000" b="1" dirty="0">
                <a:solidFill>
                  <a:schemeClr val="accent1"/>
                </a:solidFill>
                <a:latin typeface="黑体" panose="02010609060101010101" pitchFamily="49" charset="-122"/>
                <a:ea typeface="黑体" panose="02010609060101010101" pitchFamily="49" charset="-122"/>
              </a:rPr>
              <a:t>制作及演示建议</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2479964" y="1745672"/>
            <a:ext cx="3373580" cy="3851562"/>
          </a:xfrm>
        </p:spPr>
        <p:txBody>
          <a:bodyPr numCol="2" anchor="ctr">
            <a:noAutofit/>
          </a:bodyPr>
          <a:lstStyle/>
          <a:p>
            <a:pPr marL="432000" indent="-432000">
              <a:lnSpc>
                <a:spcPct val="150000"/>
              </a:lnSpc>
              <a:buFont typeface="Wingdings" panose="05000000000000000000" pitchFamily="2" charset="2"/>
              <a:buChar char="n"/>
            </a:pPr>
            <a:r>
              <a:rPr lang="zh-CN" altLang="en-US" sz="3600" b="1" spc="20" dirty="0">
                <a:latin typeface="黑体" panose="02010609060101010101" pitchFamily="49" charset="-122"/>
                <a:ea typeface="黑体" panose="02010609060101010101" pitchFamily="49" charset="-122"/>
              </a:rPr>
              <a:t>内容</a:t>
            </a:r>
            <a:endParaRPr lang="en-US" altLang="zh-CN" sz="3600"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sz="3600" b="1" spc="20" dirty="0">
                <a:latin typeface="黑体" panose="02010609060101010101" pitchFamily="49" charset="-122"/>
                <a:ea typeface="黑体" panose="02010609060101010101" pitchFamily="49" charset="-122"/>
              </a:rPr>
              <a:t>文字</a:t>
            </a:r>
            <a:endParaRPr lang="en-US" altLang="zh-CN" sz="3600"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sz="3600" b="1" spc="20" dirty="0">
                <a:latin typeface="黑体" panose="02010609060101010101" pitchFamily="49" charset="-122"/>
                <a:ea typeface="黑体" panose="02010609060101010101" pitchFamily="49" charset="-122"/>
              </a:rPr>
              <a:t>颜色</a:t>
            </a:r>
            <a:endParaRPr lang="en-US" altLang="zh-CN" sz="3600"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sz="3600" b="1" spc="20" dirty="0">
                <a:latin typeface="黑体" panose="02010609060101010101" pitchFamily="49" charset="-122"/>
                <a:ea typeface="黑体" panose="02010609060101010101" pitchFamily="49" charset="-122"/>
              </a:rPr>
              <a:t>图片</a:t>
            </a:r>
            <a:endParaRPr lang="en-US" altLang="zh-CN" sz="3200" b="1" spc="20"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6" name="内容占位符 2">
            <a:extLst>
              <a:ext uri="{FF2B5EF4-FFF2-40B4-BE49-F238E27FC236}">
                <a16:creationId xmlns:a16="http://schemas.microsoft.com/office/drawing/2014/main" id="{8B4F7C9E-DC1E-8205-6574-8AC72CDF02DB}"/>
              </a:ext>
            </a:extLst>
          </p:cNvPr>
          <p:cNvSpPr txBox="1">
            <a:spLocks/>
          </p:cNvSpPr>
          <p:nvPr/>
        </p:nvSpPr>
        <p:spPr>
          <a:xfrm>
            <a:off x="6580909" y="1620945"/>
            <a:ext cx="3699164" cy="3851562"/>
          </a:xfrm>
          <a:prstGeom prst="rect">
            <a:avLst/>
          </a:prstGeom>
        </p:spPr>
        <p:txBody>
          <a:bodyPr vert="horz" lIns="91440" tIns="45720" rIns="91440" bIns="45720" numCol="1"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indent="-432000">
              <a:lnSpc>
                <a:spcPct val="150000"/>
              </a:lnSpc>
              <a:buFont typeface="Wingdings" panose="05000000000000000000" pitchFamily="2" charset="2"/>
              <a:buChar char="n"/>
            </a:pPr>
            <a:r>
              <a:rPr lang="zh-CN" altLang="en-US" sz="3600" b="1" spc="20" dirty="0">
                <a:latin typeface="黑体" panose="02010609060101010101" pitchFamily="49" charset="-122"/>
                <a:ea typeface="黑体" panose="02010609060101010101" pitchFamily="49" charset="-122"/>
              </a:rPr>
              <a:t>布局</a:t>
            </a:r>
            <a:endParaRPr lang="en-US" altLang="zh-CN" sz="3600"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sz="3600" b="1" spc="20" dirty="0">
                <a:latin typeface="黑体" panose="02010609060101010101" pitchFamily="49" charset="-122"/>
                <a:ea typeface="黑体" panose="02010609060101010101" pitchFamily="49" charset="-122"/>
              </a:rPr>
              <a:t>其他</a:t>
            </a:r>
            <a:endParaRPr lang="en-US" altLang="zh-CN" sz="3600"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sz="3600" b="1" spc="20" dirty="0">
                <a:latin typeface="黑体" panose="02010609060101010101" pitchFamily="49" charset="-122"/>
                <a:ea typeface="黑体" panose="02010609060101010101" pitchFamily="49" charset="-122"/>
              </a:rPr>
              <a:t>工作汇报要求</a:t>
            </a:r>
            <a:endParaRPr lang="en-US" altLang="zh-CN" sz="3600"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en-US" altLang="zh-CN" sz="3600" b="1" spc="20" dirty="0">
                <a:latin typeface="黑体" panose="02010609060101010101" pitchFamily="49" charset="-122"/>
                <a:ea typeface="黑体" panose="02010609060101010101" pitchFamily="49" charset="-122"/>
              </a:rPr>
              <a:t>PPT</a:t>
            </a:r>
            <a:r>
              <a:rPr lang="zh-CN" altLang="en-US" sz="3600" b="1" spc="20" dirty="0">
                <a:latin typeface="黑体" panose="02010609060101010101" pitchFamily="49" charset="-122"/>
                <a:ea typeface="黑体" panose="02010609060101010101" pitchFamily="49" charset="-122"/>
              </a:rPr>
              <a:t>演示建议</a:t>
            </a:r>
            <a:endParaRPr lang="en-US" altLang="zh-CN" sz="3600" b="1" spc="2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0243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en-US" altLang="zh-CN" sz="4000" b="1" dirty="0">
                <a:solidFill>
                  <a:schemeClr val="accent1"/>
                </a:solidFill>
                <a:latin typeface="黑体" panose="02010609060101010101" pitchFamily="49" charset="-122"/>
                <a:ea typeface="黑体" panose="02010609060101010101" pitchFamily="49" charset="-122"/>
              </a:rPr>
              <a:t>PPT</a:t>
            </a:r>
            <a:r>
              <a:rPr lang="zh-CN" altLang="en-US" sz="4000" b="1" dirty="0">
                <a:solidFill>
                  <a:schemeClr val="accent1"/>
                </a:solidFill>
                <a:latin typeface="黑体" panose="02010609060101010101" pitchFamily="49" charset="-122"/>
                <a:ea typeface="黑体" panose="02010609060101010101" pitchFamily="49" charset="-122"/>
              </a:rPr>
              <a:t>制作建议：</a:t>
            </a:r>
            <a:r>
              <a:rPr lang="zh-CN" altLang="en-US" sz="4000" b="1" dirty="0">
                <a:solidFill>
                  <a:srgbClr val="FF0000"/>
                </a:solidFill>
                <a:latin typeface="黑体" panose="02010609060101010101" pitchFamily="49" charset="-122"/>
                <a:ea typeface="黑体" panose="02010609060101010101" pitchFamily="49" charset="-122"/>
              </a:rPr>
              <a:t>颜色</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3"/>
          </a:xfrm>
        </p:spPr>
        <p:txBody>
          <a:bodyPr anchor="ctr">
            <a:normAutofit/>
          </a:bodyPr>
          <a:lstStyle/>
          <a:p>
            <a:pPr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3" action="ppaction://hlinksldjump"/>
              </a:rPr>
              <a:t>单张幻灯片内色彩不宜过多</a:t>
            </a:r>
            <a:r>
              <a:rPr lang="zh-CN" altLang="en-US" b="1" spc="20" dirty="0">
                <a:latin typeface="黑体" panose="02010609060101010101" pitchFamily="49" charset="-122"/>
                <a:ea typeface="黑体" panose="02010609060101010101" pitchFamily="49" charset="-122"/>
              </a:rPr>
              <a:t>：一般不超过</a:t>
            </a:r>
            <a:r>
              <a:rPr lang="en-US" altLang="zh-CN" b="1" spc="20" dirty="0">
                <a:latin typeface="黑体" panose="02010609060101010101" pitchFamily="49" charset="-122"/>
                <a:ea typeface="黑体" panose="02010609060101010101" pitchFamily="49" charset="-122"/>
              </a:rPr>
              <a:t>5</a:t>
            </a:r>
            <a:r>
              <a:rPr lang="zh-CN" altLang="en-US" b="1" spc="20" dirty="0">
                <a:latin typeface="黑体" panose="02010609060101010101" pitchFamily="49" charset="-122"/>
                <a:ea typeface="黑体" panose="02010609060101010101" pitchFamily="49" charset="-122"/>
              </a:rPr>
              <a:t>种</a:t>
            </a:r>
            <a:endParaRPr lang="en-US" altLang="zh-CN" b="1" spc="20" dirty="0">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4" action="ppaction://hlinksldjump"/>
              </a:rPr>
              <a:t>同类型内容尽量采用相同的颜色</a:t>
            </a:r>
            <a:endParaRPr lang="en-US" altLang="zh-CN" b="1" spc="20" dirty="0">
              <a:solidFill>
                <a:schemeClr val="accent1"/>
              </a:solidFill>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5" action="ppaction://hlinksldjump"/>
              </a:rPr>
              <a:t>文字颜色要与背景形成鲜明对比</a:t>
            </a:r>
            <a:r>
              <a:rPr lang="en-US" altLang="zh-CN" b="1" spc="20" dirty="0">
                <a:latin typeface="黑体" panose="02010609060101010101" pitchFamily="49" charset="-122"/>
                <a:ea typeface="黑体" panose="02010609060101010101" pitchFamily="49" charset="-122"/>
              </a:rPr>
              <a:t>:</a:t>
            </a:r>
            <a:r>
              <a:rPr lang="zh-CN" altLang="en-US" b="1" spc="20" dirty="0">
                <a:latin typeface="黑体" panose="02010609060101010101" pitchFamily="49" charset="-122"/>
                <a:ea typeface="黑体" panose="02010609060101010101" pitchFamily="49" charset="-122"/>
              </a:rPr>
              <a:t>背景深色时文字用浅色、背景浅色时文字用深色</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6" action="ppaction://hlinksldjump"/>
              </a:rPr>
              <a:t>背景不宜用亮色</a:t>
            </a:r>
            <a:r>
              <a:rPr lang="zh-CN" altLang="en-US" b="1" spc="20" dirty="0">
                <a:latin typeface="黑体" panose="02010609060101010101" pitchFamily="49" charset="-122"/>
                <a:ea typeface="黑体" panose="02010609060101010101" pitchFamily="49" charset="-122"/>
              </a:rPr>
              <a:t>（非深色或浅色）</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endParaRPr lang="en-US" altLang="zh-CN" b="1" spc="20" dirty="0">
              <a:solidFill>
                <a:schemeClr val="accent1"/>
              </a:solidFill>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532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单张幻灯片颜色不宜过多</a:t>
            </a: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3"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a:extLst>
              <a:ext uri="{FF2B5EF4-FFF2-40B4-BE49-F238E27FC236}">
                <a16:creationId xmlns:a16="http://schemas.microsoft.com/office/drawing/2014/main" id="{BE68F209-991D-0C87-57A9-0F48E9C5BFCC}"/>
              </a:ext>
            </a:extLst>
          </p:cNvPr>
          <p:cNvSpPr txBox="1">
            <a:spLocks/>
          </p:cNvSpPr>
          <p:nvPr/>
        </p:nvSpPr>
        <p:spPr>
          <a:xfrm>
            <a:off x="606136" y="1270899"/>
            <a:ext cx="10979727" cy="558710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40000" algn="just">
              <a:lnSpc>
                <a:spcPct val="100000"/>
              </a:lnSpc>
              <a:spcBef>
                <a:spcPts val="1500"/>
              </a:spcBef>
              <a:buFont typeface="Wingdings" panose="05000000000000000000" pitchFamily="2" charset="2"/>
              <a:buChar char="n"/>
            </a:pPr>
            <a:r>
              <a:rPr lang="en-US" altLang="zh-CN" sz="3600" b="1" spc="20" dirty="0">
                <a:latin typeface="黑体" panose="02010609060101010101" pitchFamily="49" charset="-122"/>
                <a:ea typeface="黑体" panose="02010609060101010101" pitchFamily="49" charset="-122"/>
              </a:rPr>
              <a:t>PPT</a:t>
            </a:r>
            <a:r>
              <a:rPr lang="zh-CN" altLang="en-US" sz="3600" b="1" spc="20" dirty="0">
                <a:latin typeface="黑体" panose="02010609060101010101" pitchFamily="49" charset="-122"/>
                <a:ea typeface="黑体" panose="02010609060101010101" pitchFamily="49" charset="-122"/>
              </a:rPr>
              <a:t>使用箴言</a:t>
            </a:r>
            <a:endParaRPr lang="en-US" altLang="zh-CN" sz="3600" b="1" spc="20" dirty="0">
              <a:latin typeface="黑体" panose="02010609060101010101" pitchFamily="49" charset="-122"/>
              <a:ea typeface="黑体" panose="02010609060101010101" pitchFamily="49" charset="-122"/>
            </a:endParaRPr>
          </a:p>
          <a:p>
            <a:pPr lvl="2" indent="-540000" algn="just">
              <a:lnSpc>
                <a:spcPct val="100000"/>
              </a:lnSpc>
              <a:spcBef>
                <a:spcPts val="1500"/>
              </a:spcBef>
              <a:buFont typeface="Wingdings" panose="05000000000000000000" pitchFamily="2" charset="2"/>
              <a:buChar char="l"/>
            </a:pPr>
            <a:r>
              <a:rPr lang="en-US" altLang="zh-CN" sz="2800" b="1" spc="20" dirty="0">
                <a:solidFill>
                  <a:srgbClr val="C00000"/>
                </a:solidFill>
                <a:latin typeface="黑体" panose="02010609060101010101" pitchFamily="49" charset="-122"/>
                <a:ea typeface="黑体" panose="02010609060101010101" pitchFamily="49" charset="-122"/>
              </a:rPr>
              <a:t>PowerPoint </a:t>
            </a:r>
            <a:r>
              <a:rPr lang="zh-CN" altLang="en-US" sz="2800" b="1" spc="20" dirty="0">
                <a:solidFill>
                  <a:srgbClr val="C00000"/>
                </a:solidFill>
                <a:latin typeface="黑体" panose="02010609060101010101" pitchFamily="49" charset="-122"/>
                <a:ea typeface="黑体" panose="02010609060101010101" pitchFamily="49" charset="-122"/>
              </a:rPr>
              <a:t>不是字处理软件</a:t>
            </a:r>
            <a:endParaRPr lang="en-US" altLang="zh-CN" sz="2800" b="1" spc="20" dirty="0">
              <a:solidFill>
                <a:srgbClr val="C00000"/>
              </a:solidFill>
              <a:latin typeface="黑体" panose="02010609060101010101" pitchFamily="49" charset="-122"/>
              <a:ea typeface="黑体" panose="02010609060101010101" pitchFamily="49" charset="-122"/>
            </a:endParaRPr>
          </a:p>
          <a:p>
            <a:pPr lvl="2" indent="-540000" algn="just">
              <a:lnSpc>
                <a:spcPct val="100000"/>
              </a:lnSpc>
              <a:spcBef>
                <a:spcPts val="1500"/>
              </a:spcBef>
              <a:buFont typeface="Wingdings" panose="05000000000000000000" pitchFamily="2" charset="2"/>
              <a:buChar char="l"/>
            </a:pPr>
            <a:r>
              <a:rPr lang="zh-CN" altLang="en-US" sz="2800" b="1" spc="20" dirty="0">
                <a:solidFill>
                  <a:schemeClr val="accent2"/>
                </a:solidFill>
                <a:latin typeface="黑体" panose="02010609060101010101" pitchFamily="49" charset="-122"/>
                <a:ea typeface="黑体" panose="02010609060101010101" pitchFamily="49" charset="-122"/>
              </a:rPr>
              <a:t>避免逐字逐句读幻灯片</a:t>
            </a:r>
            <a:endParaRPr lang="en-US" altLang="zh-CN" sz="2800" b="1" spc="20" dirty="0">
              <a:solidFill>
                <a:schemeClr val="accent2"/>
              </a:solidFill>
              <a:latin typeface="黑体" panose="02010609060101010101" pitchFamily="49" charset="-122"/>
              <a:ea typeface="黑体" panose="02010609060101010101" pitchFamily="49" charset="-122"/>
            </a:endParaRPr>
          </a:p>
          <a:p>
            <a:pPr lvl="2" indent="-540000" algn="just">
              <a:lnSpc>
                <a:spcPct val="100000"/>
              </a:lnSpc>
              <a:spcBef>
                <a:spcPts val="1500"/>
              </a:spcBef>
              <a:buFont typeface="Wingdings" panose="05000000000000000000" pitchFamily="2" charset="2"/>
              <a:buChar char="l"/>
            </a:pPr>
            <a:r>
              <a:rPr lang="zh-CN" altLang="en-US" sz="2800" b="1" spc="20" dirty="0">
                <a:solidFill>
                  <a:srgbClr val="002060"/>
                </a:solidFill>
                <a:latin typeface="黑体" panose="02010609060101010101" pitchFamily="49" charset="-122"/>
                <a:ea typeface="黑体" panose="02010609060101010101" pitchFamily="49" charset="-122"/>
              </a:rPr>
              <a:t>图片比文字表达效果更好</a:t>
            </a:r>
            <a:endParaRPr lang="en-US" altLang="zh-CN" sz="2800" b="1" spc="20" dirty="0">
              <a:solidFill>
                <a:srgbClr val="002060"/>
              </a:solidFill>
              <a:latin typeface="黑体" panose="02010609060101010101" pitchFamily="49" charset="-122"/>
              <a:ea typeface="黑体" panose="02010609060101010101" pitchFamily="49" charset="-122"/>
            </a:endParaRPr>
          </a:p>
          <a:p>
            <a:pPr lvl="2" indent="-540000" algn="just">
              <a:lnSpc>
                <a:spcPct val="100000"/>
              </a:lnSpc>
              <a:spcBef>
                <a:spcPts val="1500"/>
              </a:spcBef>
              <a:buFont typeface="Wingdings" panose="05000000000000000000" pitchFamily="2" charset="2"/>
              <a:buChar char="l"/>
            </a:pPr>
            <a:r>
              <a:rPr lang="zh-CN" altLang="en-US" sz="2800" b="1" spc="20" dirty="0">
                <a:solidFill>
                  <a:schemeClr val="accent6"/>
                </a:solidFill>
                <a:latin typeface="黑体" panose="02010609060101010101" pitchFamily="49" charset="-122"/>
                <a:ea typeface="黑体" panose="02010609060101010101" pitchFamily="49" charset="-122"/>
              </a:rPr>
              <a:t>充分了解你的演讲稿</a:t>
            </a:r>
            <a:endParaRPr lang="en-US" altLang="zh-CN" sz="2800" b="1" spc="20" dirty="0">
              <a:solidFill>
                <a:schemeClr val="accent6"/>
              </a:solidFill>
              <a:latin typeface="黑体" panose="02010609060101010101" pitchFamily="49" charset="-122"/>
              <a:ea typeface="黑体" panose="02010609060101010101" pitchFamily="49" charset="-122"/>
            </a:endParaRPr>
          </a:p>
          <a:p>
            <a:pPr lvl="2" indent="-540000" algn="just">
              <a:lnSpc>
                <a:spcPct val="100000"/>
              </a:lnSpc>
              <a:spcBef>
                <a:spcPts val="1500"/>
              </a:spcBef>
              <a:buFont typeface="Wingdings" panose="05000000000000000000" pitchFamily="2" charset="2"/>
              <a:buChar char="l"/>
            </a:pPr>
            <a:r>
              <a:rPr lang="zh-CN" altLang="en-US" sz="2800" b="1" spc="20" dirty="0">
                <a:solidFill>
                  <a:schemeClr val="accent1"/>
                </a:solidFill>
                <a:latin typeface="黑体" panose="02010609060101010101" pitchFamily="49" charset="-122"/>
                <a:ea typeface="黑体" panose="02010609060101010101" pitchFamily="49" charset="-122"/>
              </a:rPr>
              <a:t>板书并不好，精彩的故事才吸引人</a:t>
            </a:r>
            <a:endParaRPr lang="en-US" altLang="zh-CN" sz="2800" b="1" spc="20" dirty="0">
              <a:solidFill>
                <a:schemeClr val="accent1"/>
              </a:solidFill>
              <a:latin typeface="黑体" panose="02010609060101010101" pitchFamily="49" charset="-122"/>
              <a:ea typeface="黑体" panose="02010609060101010101" pitchFamily="49" charset="-122"/>
            </a:endParaRPr>
          </a:p>
          <a:p>
            <a:pPr lvl="2" indent="-540000" algn="just">
              <a:lnSpc>
                <a:spcPct val="100000"/>
              </a:lnSpc>
              <a:spcBef>
                <a:spcPts val="1500"/>
              </a:spcBef>
              <a:buFont typeface="Wingdings" panose="05000000000000000000" pitchFamily="2" charset="2"/>
              <a:buChar char="l"/>
            </a:pPr>
            <a:r>
              <a:rPr lang="zh-CN" altLang="en-US" sz="2800" b="1" spc="20" dirty="0">
                <a:solidFill>
                  <a:srgbClr val="7030A0"/>
                </a:solidFill>
                <a:latin typeface="黑体" panose="02010609060101010101" pitchFamily="49" charset="-122"/>
                <a:ea typeface="黑体" panose="02010609060101010101" pitchFamily="49" charset="-122"/>
              </a:rPr>
              <a:t>陈述的内容比幻灯片模板的选择重要得多</a:t>
            </a:r>
            <a:endParaRPr lang="en-US" altLang="zh-CN" sz="2800" b="1" spc="20" dirty="0">
              <a:solidFill>
                <a:srgbClr val="7030A0"/>
              </a:solidFill>
              <a:latin typeface="黑体" panose="02010609060101010101" pitchFamily="49" charset="-122"/>
              <a:ea typeface="黑体" panose="02010609060101010101" pitchFamily="49" charset="-122"/>
            </a:endParaRPr>
          </a:p>
          <a:p>
            <a:pPr lvl="2" indent="-540000" algn="just">
              <a:lnSpc>
                <a:spcPct val="100000"/>
              </a:lnSpc>
              <a:spcBef>
                <a:spcPts val="1500"/>
              </a:spcBef>
              <a:buFont typeface="Wingdings" panose="05000000000000000000" pitchFamily="2" charset="2"/>
              <a:buChar char="l"/>
            </a:pPr>
            <a:r>
              <a:rPr lang="zh-CN" altLang="en-US" sz="2800" b="1" spc="20" dirty="0">
                <a:solidFill>
                  <a:schemeClr val="accent2">
                    <a:lumMod val="60000"/>
                    <a:lumOff val="40000"/>
                  </a:schemeClr>
                </a:solidFill>
                <a:latin typeface="黑体" panose="02010609060101010101" pitchFamily="49" charset="-122"/>
                <a:ea typeface="黑体" panose="02010609060101010101" pitchFamily="49" charset="-122"/>
              </a:rPr>
              <a:t>选择合适的色彩</a:t>
            </a:r>
            <a:endParaRPr lang="en-US" altLang="zh-CN" sz="2800" b="1" spc="20" dirty="0">
              <a:solidFill>
                <a:schemeClr val="accent2">
                  <a:lumMod val="60000"/>
                  <a:lumOff val="40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2938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同类型内容尽量采用相同的颜色</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indent="-540000" algn="just">
              <a:lnSpc>
                <a:spcPct val="150000"/>
              </a:lnSpc>
              <a:spcBef>
                <a:spcPts val="1500"/>
              </a:spcBef>
              <a:buFont typeface="Wingdings" panose="05000000000000000000" pitchFamily="2" charset="2"/>
              <a:buChar char="n"/>
            </a:pPr>
            <a:r>
              <a:rPr lang="en-US" altLang="zh-CN" sz="3200" b="1" spc="20" dirty="0">
                <a:solidFill>
                  <a:srgbClr val="E63D08"/>
                </a:solidFill>
                <a:latin typeface="黑体" panose="02010609060101010101" pitchFamily="49" charset="-122"/>
                <a:ea typeface="黑体" panose="02010609060101010101" pitchFamily="49" charset="-122"/>
              </a:rPr>
              <a:t>PowerPoint</a:t>
            </a:r>
            <a:r>
              <a:rPr lang="zh-CN" altLang="en-US" sz="3200" b="1" spc="20" dirty="0">
                <a:solidFill>
                  <a:srgbClr val="E63D08"/>
                </a:solidFill>
                <a:latin typeface="黑体" panose="02010609060101010101" pitchFamily="49" charset="-122"/>
                <a:ea typeface="黑体" panose="02010609060101010101" pitchFamily="49" charset="-122"/>
              </a:rPr>
              <a:t>不是字处理软件</a:t>
            </a:r>
            <a:endParaRPr lang="en-US" altLang="zh-CN" sz="3200" b="1" spc="20" dirty="0">
              <a:solidFill>
                <a:srgbClr val="E63D08"/>
              </a:solidFill>
              <a:latin typeface="黑体" panose="02010609060101010101" pitchFamily="49" charset="-122"/>
              <a:ea typeface="黑体" panose="02010609060101010101" pitchFamily="49" charset="-122"/>
            </a:endParaRPr>
          </a:p>
          <a:p>
            <a:pPr lvl="2" indent="-540000" algn="just">
              <a:lnSpc>
                <a:spcPct val="150000"/>
              </a:lnSpc>
              <a:spcBef>
                <a:spcPts val="1500"/>
              </a:spcBef>
              <a:buFont typeface="Wingdings" panose="05000000000000000000" pitchFamily="2" charset="2"/>
              <a:buChar char="l"/>
            </a:pPr>
            <a:r>
              <a:rPr lang="zh-CN" altLang="en-US" sz="2400" b="1" spc="20" dirty="0">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endParaRPr lang="en-US" altLang="zh-CN" sz="24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r>
              <a:rPr lang="zh-CN" altLang="en-US" sz="3200" b="1" spc="20" dirty="0">
                <a:solidFill>
                  <a:schemeClr val="accent6"/>
                </a:solidFill>
                <a:latin typeface="黑体" panose="02010609060101010101" pitchFamily="49" charset="-122"/>
                <a:ea typeface="黑体" panose="02010609060101010101" pitchFamily="49" charset="-122"/>
              </a:rPr>
              <a:t>避免逐字逐句读幻灯片</a:t>
            </a:r>
            <a:endParaRPr lang="en-US" altLang="zh-CN" sz="3200" b="1" spc="20" dirty="0">
              <a:solidFill>
                <a:schemeClr val="accent6"/>
              </a:solidFill>
              <a:latin typeface="黑体" panose="02010609060101010101" pitchFamily="49" charset="-122"/>
              <a:ea typeface="黑体" panose="02010609060101010101" pitchFamily="49" charset="-122"/>
            </a:endParaRPr>
          </a:p>
          <a:p>
            <a:pPr lvl="2" indent="-540000" algn="just">
              <a:lnSpc>
                <a:spcPct val="150000"/>
              </a:lnSpc>
              <a:spcBef>
                <a:spcPts val="1500"/>
              </a:spcBef>
              <a:buFont typeface="Wingdings" panose="05000000000000000000" pitchFamily="2" charset="2"/>
              <a:buChar char="l"/>
            </a:pPr>
            <a:r>
              <a:rPr lang="zh-CN" altLang="en-US" sz="2400" b="1" spc="20" dirty="0">
                <a:latin typeface="黑体" panose="02010609060101010101" pitchFamily="49" charset="-122"/>
                <a:ea typeface="黑体" panose="02010609060101010101" pitchFamily="49" charset="-122"/>
              </a:rPr>
              <a:t>陈述的目的是为了向听众解释那些他们不能够从幻灯片中了解的内容。如果不是这样，他们完全可以把你的幻灯片带回去，在他们自己的办公室、家里舒舒服服地阅读。</a:t>
            </a:r>
            <a:endParaRPr lang="en-US" altLang="zh-CN" sz="24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696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文字颜色要与背景形成鲜明对比</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marL="0" indent="0" algn="just">
              <a:lnSpc>
                <a:spcPct val="150000"/>
              </a:lnSpc>
              <a:spcBef>
                <a:spcPts val="1500"/>
              </a:spcBef>
              <a:buNone/>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F1CA7EC6-8BCF-2F9C-F85D-49D3570E4C43}"/>
              </a:ext>
            </a:extLst>
          </p:cNvPr>
          <p:cNvSpPr txBox="1"/>
          <p:nvPr/>
        </p:nvSpPr>
        <p:spPr>
          <a:xfrm>
            <a:off x="897491" y="1750143"/>
            <a:ext cx="5021180" cy="1762021"/>
          </a:xfrm>
          <a:prstGeom prst="rect">
            <a:avLst/>
          </a:prstGeom>
          <a:noFill/>
        </p:spPr>
        <p:txBody>
          <a:bodyPr wrap="square" rtlCol="0">
            <a:spAutoFit/>
          </a:bodyPr>
          <a:lstStyle/>
          <a:p>
            <a:pPr marL="432000" indent="-432000" algn="just">
              <a:spcBef>
                <a:spcPts val="1500"/>
              </a:spcBef>
              <a:buFont typeface="Wingdings" panose="05000000000000000000" pitchFamily="2" charset="2"/>
              <a:buChar char="n"/>
            </a:pPr>
            <a:r>
              <a:rPr lang="en-US" altLang="zh-CN" sz="2400" b="1" spc="20" dirty="0">
                <a:solidFill>
                  <a:schemeClr val="accent5">
                    <a:lumMod val="40000"/>
                    <a:lumOff val="60000"/>
                  </a:schemeClr>
                </a:solidFill>
                <a:latin typeface="黑体" panose="02010609060101010101" pitchFamily="49" charset="-122"/>
                <a:ea typeface="黑体" panose="02010609060101010101" pitchFamily="49" charset="-122"/>
              </a:rPr>
              <a:t>PowerPoint</a:t>
            </a:r>
            <a:r>
              <a:rPr lang="zh-CN" altLang="en-US" sz="2400" b="1" spc="20" dirty="0">
                <a:solidFill>
                  <a:schemeClr val="accent5">
                    <a:lumMod val="40000"/>
                    <a:lumOff val="60000"/>
                  </a:schemeClr>
                </a:solidFill>
                <a:latin typeface="黑体" panose="02010609060101010101" pitchFamily="49" charset="-122"/>
                <a:ea typeface="黑体" panose="02010609060101010101" pitchFamily="49" charset="-122"/>
              </a:rPr>
              <a:t>不是字处理软件</a:t>
            </a:r>
            <a:endParaRPr lang="en-US" altLang="zh-CN" sz="2400" b="1" spc="20" dirty="0">
              <a:solidFill>
                <a:schemeClr val="accent5">
                  <a:lumMod val="40000"/>
                  <a:lumOff val="60000"/>
                </a:schemeClr>
              </a:solidFill>
              <a:latin typeface="黑体" panose="02010609060101010101" pitchFamily="49" charset="-122"/>
              <a:ea typeface="黑体" panose="02010609060101010101" pitchFamily="49" charset="-122"/>
            </a:endParaRPr>
          </a:p>
          <a:p>
            <a:pPr marL="889200" lvl="1" indent="-432000" algn="just">
              <a:spcBef>
                <a:spcPts val="1500"/>
              </a:spcBef>
              <a:buFont typeface="Wingdings" panose="05000000000000000000" pitchFamily="2" charset="2"/>
              <a:buChar char="l"/>
            </a:pPr>
            <a:r>
              <a:rPr lang="zh-CN" altLang="en-US" b="1" spc="20" dirty="0">
                <a:solidFill>
                  <a:schemeClr val="bg2">
                    <a:lumMod val="90000"/>
                  </a:schemeClr>
                </a:solidFill>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p>
        </p:txBody>
      </p:sp>
      <p:sp>
        <p:nvSpPr>
          <p:cNvPr id="6" name="文本框 5">
            <a:extLst>
              <a:ext uri="{FF2B5EF4-FFF2-40B4-BE49-F238E27FC236}">
                <a16:creationId xmlns:a16="http://schemas.microsoft.com/office/drawing/2014/main" id="{88FD6EAF-C718-7FAF-FECB-50921B38098C}"/>
              </a:ext>
            </a:extLst>
          </p:cNvPr>
          <p:cNvSpPr txBox="1"/>
          <p:nvPr/>
        </p:nvSpPr>
        <p:spPr>
          <a:xfrm>
            <a:off x="6241677" y="1750142"/>
            <a:ext cx="5021180" cy="1762021"/>
          </a:xfrm>
          <a:prstGeom prst="rect">
            <a:avLst/>
          </a:prstGeom>
          <a:noFill/>
        </p:spPr>
        <p:txBody>
          <a:bodyPr wrap="square" rtlCol="0">
            <a:spAutoFit/>
          </a:bodyPr>
          <a:lstStyle/>
          <a:p>
            <a:pPr marL="432000" indent="-432000" algn="just">
              <a:spcBef>
                <a:spcPts val="1500"/>
              </a:spcBef>
              <a:buFont typeface="Wingdings" panose="05000000000000000000" pitchFamily="2" charset="2"/>
              <a:buChar char="n"/>
            </a:pPr>
            <a:r>
              <a:rPr lang="en-US" altLang="zh-CN" sz="2400" b="1" spc="20" dirty="0">
                <a:solidFill>
                  <a:schemeClr val="accent1"/>
                </a:solidFill>
                <a:latin typeface="黑体" panose="02010609060101010101" pitchFamily="49" charset="-122"/>
                <a:ea typeface="黑体" panose="02010609060101010101" pitchFamily="49" charset="-122"/>
              </a:rPr>
              <a:t>PowerPoint</a:t>
            </a:r>
            <a:r>
              <a:rPr lang="zh-CN" altLang="en-US" sz="2400" b="1" spc="20" dirty="0">
                <a:solidFill>
                  <a:schemeClr val="accent1"/>
                </a:solidFill>
                <a:latin typeface="黑体" panose="02010609060101010101" pitchFamily="49" charset="-122"/>
                <a:ea typeface="黑体" panose="02010609060101010101" pitchFamily="49" charset="-122"/>
              </a:rPr>
              <a:t>不是字处理软件</a:t>
            </a:r>
            <a:endParaRPr lang="en-US" altLang="zh-CN" sz="2400" b="1" spc="20" dirty="0">
              <a:solidFill>
                <a:schemeClr val="accent1"/>
              </a:solidFill>
              <a:latin typeface="黑体" panose="02010609060101010101" pitchFamily="49" charset="-122"/>
              <a:ea typeface="黑体" panose="02010609060101010101" pitchFamily="49" charset="-122"/>
            </a:endParaRPr>
          </a:p>
          <a:p>
            <a:pPr marL="889200" lvl="1" indent="-432000" algn="just">
              <a:spcBef>
                <a:spcPts val="1500"/>
              </a:spcBef>
              <a:buFont typeface="Wingdings" panose="05000000000000000000" pitchFamily="2" charset="2"/>
              <a:buChar char="l"/>
            </a:pPr>
            <a:r>
              <a:rPr lang="zh-CN" altLang="en-US" b="1" spc="20" dirty="0">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p>
        </p:txBody>
      </p:sp>
      <p:sp>
        <p:nvSpPr>
          <p:cNvPr id="7" name="文本框 6">
            <a:extLst>
              <a:ext uri="{FF2B5EF4-FFF2-40B4-BE49-F238E27FC236}">
                <a16:creationId xmlns:a16="http://schemas.microsoft.com/office/drawing/2014/main" id="{CED24D5F-A454-549F-3FDC-0A8C2E0674FB}"/>
              </a:ext>
            </a:extLst>
          </p:cNvPr>
          <p:cNvSpPr txBox="1"/>
          <p:nvPr/>
        </p:nvSpPr>
        <p:spPr>
          <a:xfrm>
            <a:off x="897491" y="4304071"/>
            <a:ext cx="5021180" cy="1762021"/>
          </a:xfrm>
          <a:prstGeom prst="rect">
            <a:avLst/>
          </a:prstGeom>
          <a:solidFill>
            <a:schemeClr val="accent2">
              <a:lumMod val="75000"/>
            </a:schemeClr>
          </a:solidFill>
        </p:spPr>
        <p:txBody>
          <a:bodyPr wrap="square" rtlCol="0">
            <a:spAutoFit/>
          </a:bodyPr>
          <a:lstStyle/>
          <a:p>
            <a:pPr marL="432000" indent="-432000" algn="just">
              <a:spcBef>
                <a:spcPts val="1500"/>
              </a:spcBef>
              <a:buFont typeface="Wingdings" panose="05000000000000000000" pitchFamily="2" charset="2"/>
              <a:buChar char="n"/>
            </a:pPr>
            <a:r>
              <a:rPr lang="en-US" altLang="zh-CN" sz="2400" b="1" spc="20" dirty="0">
                <a:solidFill>
                  <a:schemeClr val="accent4">
                    <a:lumMod val="75000"/>
                  </a:schemeClr>
                </a:solidFill>
                <a:latin typeface="黑体" panose="02010609060101010101" pitchFamily="49" charset="-122"/>
                <a:ea typeface="黑体" panose="02010609060101010101" pitchFamily="49" charset="-122"/>
              </a:rPr>
              <a:t>PowerPoint</a:t>
            </a:r>
            <a:r>
              <a:rPr lang="zh-CN" altLang="en-US" sz="2400" b="1" spc="20" dirty="0">
                <a:solidFill>
                  <a:schemeClr val="accent4">
                    <a:lumMod val="75000"/>
                  </a:schemeClr>
                </a:solidFill>
                <a:latin typeface="黑体" panose="02010609060101010101" pitchFamily="49" charset="-122"/>
                <a:ea typeface="黑体" panose="02010609060101010101" pitchFamily="49" charset="-122"/>
              </a:rPr>
              <a:t>不是字处理软件</a:t>
            </a:r>
            <a:endParaRPr lang="en-US" altLang="zh-CN" sz="2400" b="1" spc="20" dirty="0">
              <a:solidFill>
                <a:schemeClr val="accent4">
                  <a:lumMod val="75000"/>
                </a:schemeClr>
              </a:solidFill>
              <a:latin typeface="黑体" panose="02010609060101010101" pitchFamily="49" charset="-122"/>
              <a:ea typeface="黑体" panose="02010609060101010101" pitchFamily="49" charset="-122"/>
            </a:endParaRPr>
          </a:p>
          <a:p>
            <a:pPr marL="889200" lvl="1" indent="-432000" algn="just">
              <a:spcBef>
                <a:spcPts val="1500"/>
              </a:spcBef>
              <a:buFont typeface="Wingdings" panose="05000000000000000000" pitchFamily="2" charset="2"/>
              <a:buChar char="l"/>
            </a:pPr>
            <a:r>
              <a:rPr lang="zh-CN" altLang="en-US" b="1" spc="20" dirty="0">
                <a:solidFill>
                  <a:schemeClr val="tx1">
                    <a:lumMod val="75000"/>
                    <a:lumOff val="25000"/>
                  </a:schemeClr>
                </a:solidFill>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p>
        </p:txBody>
      </p:sp>
      <p:sp>
        <p:nvSpPr>
          <p:cNvPr id="8" name="文本框 7">
            <a:extLst>
              <a:ext uri="{FF2B5EF4-FFF2-40B4-BE49-F238E27FC236}">
                <a16:creationId xmlns:a16="http://schemas.microsoft.com/office/drawing/2014/main" id="{B037E232-4179-8DFC-5F6B-53DDF2909D56}"/>
              </a:ext>
            </a:extLst>
          </p:cNvPr>
          <p:cNvSpPr txBox="1"/>
          <p:nvPr/>
        </p:nvSpPr>
        <p:spPr>
          <a:xfrm>
            <a:off x="6273331" y="4304070"/>
            <a:ext cx="5021180" cy="1762021"/>
          </a:xfrm>
          <a:prstGeom prst="rect">
            <a:avLst/>
          </a:prstGeom>
          <a:solidFill>
            <a:schemeClr val="accent2">
              <a:lumMod val="75000"/>
            </a:schemeClr>
          </a:solidFill>
        </p:spPr>
        <p:txBody>
          <a:bodyPr wrap="square" rtlCol="0">
            <a:spAutoFit/>
          </a:bodyPr>
          <a:lstStyle/>
          <a:p>
            <a:pPr marL="432000" indent="-432000" algn="just">
              <a:spcBef>
                <a:spcPts val="1500"/>
              </a:spcBef>
              <a:buFont typeface="Wingdings" panose="05000000000000000000" pitchFamily="2" charset="2"/>
              <a:buChar char="n"/>
            </a:pPr>
            <a:r>
              <a:rPr lang="en-US" altLang="zh-CN" sz="2400" b="1" spc="20" dirty="0">
                <a:solidFill>
                  <a:schemeClr val="bg1"/>
                </a:solidFill>
                <a:latin typeface="黑体" panose="02010609060101010101" pitchFamily="49" charset="-122"/>
                <a:ea typeface="黑体" panose="02010609060101010101" pitchFamily="49" charset="-122"/>
              </a:rPr>
              <a:t>PowerPoint</a:t>
            </a:r>
            <a:r>
              <a:rPr lang="zh-CN" altLang="en-US" sz="2400" b="1" spc="20" dirty="0">
                <a:solidFill>
                  <a:schemeClr val="bg1"/>
                </a:solidFill>
                <a:latin typeface="黑体" panose="02010609060101010101" pitchFamily="49" charset="-122"/>
                <a:ea typeface="黑体" panose="02010609060101010101" pitchFamily="49" charset="-122"/>
              </a:rPr>
              <a:t>不是字处理软件</a:t>
            </a:r>
            <a:endParaRPr lang="en-US" altLang="zh-CN" sz="2400" b="1" spc="20" dirty="0">
              <a:solidFill>
                <a:schemeClr val="bg1"/>
              </a:solidFill>
              <a:latin typeface="黑体" panose="02010609060101010101" pitchFamily="49" charset="-122"/>
              <a:ea typeface="黑体" panose="02010609060101010101" pitchFamily="49" charset="-122"/>
            </a:endParaRPr>
          </a:p>
          <a:p>
            <a:pPr marL="889200" lvl="1" indent="-432000" algn="just">
              <a:spcBef>
                <a:spcPts val="1500"/>
              </a:spcBef>
              <a:buFont typeface="Wingdings" panose="05000000000000000000" pitchFamily="2" charset="2"/>
              <a:buChar char="l"/>
            </a:pPr>
            <a:r>
              <a:rPr lang="zh-CN" altLang="en-US" b="1" spc="20" dirty="0">
                <a:solidFill>
                  <a:schemeClr val="bg1"/>
                </a:solidFill>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p>
        </p:txBody>
      </p:sp>
    </p:spTree>
    <p:extLst>
      <p:ext uri="{BB962C8B-B14F-4D97-AF65-F5344CB8AC3E}">
        <p14:creationId xmlns:p14="http://schemas.microsoft.com/office/powerpoint/2010/main" val="409685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背景不宜用亮色</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marL="0" indent="0" algn="just">
              <a:lnSpc>
                <a:spcPct val="150000"/>
              </a:lnSpc>
              <a:spcBef>
                <a:spcPts val="1500"/>
              </a:spcBef>
              <a:buNone/>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5" name="文本框 4">
            <a:extLst>
              <a:ext uri="{FF2B5EF4-FFF2-40B4-BE49-F238E27FC236}">
                <a16:creationId xmlns:a16="http://schemas.microsoft.com/office/drawing/2014/main" id="{F1CA7EC6-8BCF-2F9C-F85D-49D3570E4C43}"/>
              </a:ext>
            </a:extLst>
          </p:cNvPr>
          <p:cNvSpPr txBox="1"/>
          <p:nvPr/>
        </p:nvSpPr>
        <p:spPr>
          <a:xfrm>
            <a:off x="897491" y="1750143"/>
            <a:ext cx="5021180" cy="1762021"/>
          </a:xfrm>
          <a:prstGeom prst="rect">
            <a:avLst/>
          </a:prstGeom>
          <a:solidFill>
            <a:srgbClr val="FFFF00"/>
          </a:solidFill>
        </p:spPr>
        <p:txBody>
          <a:bodyPr wrap="square" rtlCol="0">
            <a:spAutoFit/>
          </a:bodyPr>
          <a:lstStyle/>
          <a:p>
            <a:pPr marL="432000" indent="-432000" algn="just">
              <a:spcBef>
                <a:spcPts val="1500"/>
              </a:spcBef>
              <a:buFont typeface="Wingdings" panose="05000000000000000000" pitchFamily="2" charset="2"/>
              <a:buChar char="n"/>
            </a:pPr>
            <a:r>
              <a:rPr lang="en-US" altLang="zh-CN" sz="2400" b="1" spc="20" dirty="0">
                <a:latin typeface="黑体" panose="02010609060101010101" pitchFamily="49" charset="-122"/>
                <a:ea typeface="黑体" panose="02010609060101010101" pitchFamily="49" charset="-122"/>
              </a:rPr>
              <a:t>PowerPoint</a:t>
            </a:r>
            <a:r>
              <a:rPr lang="zh-CN" altLang="en-US" sz="2400" b="1" spc="20" dirty="0">
                <a:latin typeface="黑体" panose="02010609060101010101" pitchFamily="49" charset="-122"/>
                <a:ea typeface="黑体" panose="02010609060101010101" pitchFamily="49" charset="-122"/>
              </a:rPr>
              <a:t>不是字处理软件</a:t>
            </a:r>
            <a:endParaRPr lang="en-US" altLang="zh-CN" sz="2400" b="1" spc="20" dirty="0">
              <a:latin typeface="黑体" panose="02010609060101010101" pitchFamily="49" charset="-122"/>
              <a:ea typeface="黑体" panose="02010609060101010101" pitchFamily="49" charset="-122"/>
            </a:endParaRPr>
          </a:p>
          <a:p>
            <a:pPr marL="889200" lvl="1" indent="-432000" algn="just">
              <a:spcBef>
                <a:spcPts val="1500"/>
              </a:spcBef>
              <a:buFont typeface="Wingdings" panose="05000000000000000000" pitchFamily="2" charset="2"/>
              <a:buChar char="l"/>
            </a:pPr>
            <a:r>
              <a:rPr lang="zh-CN" altLang="en-US" b="1" spc="20" dirty="0">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p>
        </p:txBody>
      </p:sp>
      <p:sp>
        <p:nvSpPr>
          <p:cNvPr id="6" name="文本框 5">
            <a:extLst>
              <a:ext uri="{FF2B5EF4-FFF2-40B4-BE49-F238E27FC236}">
                <a16:creationId xmlns:a16="http://schemas.microsoft.com/office/drawing/2014/main" id="{88FD6EAF-C718-7FAF-FECB-50921B38098C}"/>
              </a:ext>
            </a:extLst>
          </p:cNvPr>
          <p:cNvSpPr txBox="1"/>
          <p:nvPr/>
        </p:nvSpPr>
        <p:spPr>
          <a:xfrm>
            <a:off x="6241677" y="1750142"/>
            <a:ext cx="5021180" cy="1762021"/>
          </a:xfrm>
          <a:prstGeom prst="rect">
            <a:avLst/>
          </a:prstGeom>
          <a:solidFill>
            <a:srgbClr val="FFC000"/>
          </a:solidFill>
        </p:spPr>
        <p:txBody>
          <a:bodyPr wrap="square" rtlCol="0">
            <a:spAutoFit/>
          </a:bodyPr>
          <a:lstStyle/>
          <a:p>
            <a:pPr marL="432000" indent="-432000" algn="just">
              <a:spcBef>
                <a:spcPts val="1500"/>
              </a:spcBef>
              <a:buFont typeface="Wingdings" panose="05000000000000000000" pitchFamily="2" charset="2"/>
              <a:buChar char="n"/>
            </a:pPr>
            <a:r>
              <a:rPr lang="en-US" altLang="zh-CN" sz="2400" b="1" spc="20" dirty="0">
                <a:latin typeface="黑体" panose="02010609060101010101" pitchFamily="49" charset="-122"/>
                <a:ea typeface="黑体" panose="02010609060101010101" pitchFamily="49" charset="-122"/>
              </a:rPr>
              <a:t>PowerPoint</a:t>
            </a:r>
            <a:r>
              <a:rPr lang="zh-CN" altLang="en-US" sz="2400" b="1" spc="20" dirty="0">
                <a:latin typeface="黑体" panose="02010609060101010101" pitchFamily="49" charset="-122"/>
                <a:ea typeface="黑体" panose="02010609060101010101" pitchFamily="49" charset="-122"/>
              </a:rPr>
              <a:t>不是字处理软件</a:t>
            </a:r>
            <a:endParaRPr lang="en-US" altLang="zh-CN" sz="2400" b="1" spc="20" dirty="0">
              <a:latin typeface="黑体" panose="02010609060101010101" pitchFamily="49" charset="-122"/>
              <a:ea typeface="黑体" panose="02010609060101010101" pitchFamily="49" charset="-122"/>
            </a:endParaRPr>
          </a:p>
          <a:p>
            <a:pPr marL="889200" lvl="1" indent="-432000" algn="just">
              <a:spcBef>
                <a:spcPts val="1500"/>
              </a:spcBef>
              <a:buFont typeface="Wingdings" panose="05000000000000000000" pitchFamily="2" charset="2"/>
              <a:buChar char="l"/>
            </a:pPr>
            <a:r>
              <a:rPr lang="zh-CN" altLang="en-US" b="1" spc="20" dirty="0">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p>
        </p:txBody>
      </p:sp>
      <p:sp>
        <p:nvSpPr>
          <p:cNvPr id="7" name="文本框 6">
            <a:extLst>
              <a:ext uri="{FF2B5EF4-FFF2-40B4-BE49-F238E27FC236}">
                <a16:creationId xmlns:a16="http://schemas.microsoft.com/office/drawing/2014/main" id="{CED24D5F-A454-549F-3FDC-0A8C2E0674FB}"/>
              </a:ext>
            </a:extLst>
          </p:cNvPr>
          <p:cNvSpPr txBox="1"/>
          <p:nvPr/>
        </p:nvSpPr>
        <p:spPr>
          <a:xfrm>
            <a:off x="897491" y="4304071"/>
            <a:ext cx="5021180" cy="1762021"/>
          </a:xfrm>
          <a:prstGeom prst="rect">
            <a:avLst/>
          </a:prstGeom>
          <a:solidFill>
            <a:srgbClr val="F034C8"/>
          </a:solidFill>
        </p:spPr>
        <p:txBody>
          <a:bodyPr wrap="square" rtlCol="0">
            <a:spAutoFit/>
          </a:bodyPr>
          <a:lstStyle/>
          <a:p>
            <a:pPr marL="432000" indent="-432000" algn="just">
              <a:spcBef>
                <a:spcPts val="1500"/>
              </a:spcBef>
              <a:buFont typeface="Wingdings" panose="05000000000000000000" pitchFamily="2" charset="2"/>
              <a:buChar char="n"/>
            </a:pPr>
            <a:r>
              <a:rPr lang="en-US" altLang="zh-CN" sz="2400" b="1" spc="20" dirty="0">
                <a:latin typeface="黑体" panose="02010609060101010101" pitchFamily="49" charset="-122"/>
                <a:ea typeface="黑体" panose="02010609060101010101" pitchFamily="49" charset="-122"/>
              </a:rPr>
              <a:t>PowerPoint</a:t>
            </a:r>
            <a:r>
              <a:rPr lang="zh-CN" altLang="en-US" sz="2400" b="1" spc="20" dirty="0">
                <a:latin typeface="黑体" panose="02010609060101010101" pitchFamily="49" charset="-122"/>
                <a:ea typeface="黑体" panose="02010609060101010101" pitchFamily="49" charset="-122"/>
              </a:rPr>
              <a:t>不是字处理软件</a:t>
            </a:r>
            <a:endParaRPr lang="en-US" altLang="zh-CN" sz="2400" b="1" spc="20" dirty="0">
              <a:latin typeface="黑体" panose="02010609060101010101" pitchFamily="49" charset="-122"/>
              <a:ea typeface="黑体" panose="02010609060101010101" pitchFamily="49" charset="-122"/>
            </a:endParaRPr>
          </a:p>
          <a:p>
            <a:pPr marL="889200" lvl="1" indent="-432000" algn="just">
              <a:spcBef>
                <a:spcPts val="1500"/>
              </a:spcBef>
              <a:buFont typeface="Wingdings" panose="05000000000000000000" pitchFamily="2" charset="2"/>
              <a:buChar char="l"/>
            </a:pPr>
            <a:r>
              <a:rPr lang="zh-CN" altLang="en-US" b="1" spc="20" dirty="0">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p>
        </p:txBody>
      </p:sp>
      <p:sp>
        <p:nvSpPr>
          <p:cNvPr id="8" name="文本框 7">
            <a:extLst>
              <a:ext uri="{FF2B5EF4-FFF2-40B4-BE49-F238E27FC236}">
                <a16:creationId xmlns:a16="http://schemas.microsoft.com/office/drawing/2014/main" id="{B037E232-4179-8DFC-5F6B-53DDF2909D56}"/>
              </a:ext>
            </a:extLst>
          </p:cNvPr>
          <p:cNvSpPr txBox="1"/>
          <p:nvPr/>
        </p:nvSpPr>
        <p:spPr>
          <a:xfrm>
            <a:off x="6273331" y="4304070"/>
            <a:ext cx="5021180" cy="1762021"/>
          </a:xfrm>
          <a:prstGeom prst="rect">
            <a:avLst/>
          </a:prstGeom>
          <a:solidFill>
            <a:srgbClr val="51EDB2"/>
          </a:solidFill>
        </p:spPr>
        <p:txBody>
          <a:bodyPr wrap="square" rtlCol="0">
            <a:spAutoFit/>
          </a:bodyPr>
          <a:lstStyle/>
          <a:p>
            <a:pPr marL="432000" indent="-432000" algn="just">
              <a:spcBef>
                <a:spcPts val="1500"/>
              </a:spcBef>
              <a:buFont typeface="Wingdings" panose="05000000000000000000" pitchFamily="2" charset="2"/>
              <a:buChar char="n"/>
            </a:pPr>
            <a:r>
              <a:rPr lang="en-US" altLang="zh-CN" sz="2400" b="1" spc="20" dirty="0">
                <a:latin typeface="黑体" panose="02010609060101010101" pitchFamily="49" charset="-122"/>
                <a:ea typeface="黑体" panose="02010609060101010101" pitchFamily="49" charset="-122"/>
              </a:rPr>
              <a:t>PowerPoint</a:t>
            </a:r>
            <a:r>
              <a:rPr lang="zh-CN" altLang="en-US" sz="2400" b="1" spc="20" dirty="0">
                <a:latin typeface="黑体" panose="02010609060101010101" pitchFamily="49" charset="-122"/>
                <a:ea typeface="黑体" panose="02010609060101010101" pitchFamily="49" charset="-122"/>
              </a:rPr>
              <a:t>不是字处理软件</a:t>
            </a:r>
            <a:endParaRPr lang="en-US" altLang="zh-CN" sz="2400" b="1" spc="20" dirty="0">
              <a:latin typeface="黑体" panose="02010609060101010101" pitchFamily="49" charset="-122"/>
              <a:ea typeface="黑体" panose="02010609060101010101" pitchFamily="49" charset="-122"/>
            </a:endParaRPr>
          </a:p>
          <a:p>
            <a:pPr marL="889200" lvl="1" indent="-432000" algn="just">
              <a:spcBef>
                <a:spcPts val="1500"/>
              </a:spcBef>
              <a:buFont typeface="Wingdings" panose="05000000000000000000" pitchFamily="2" charset="2"/>
              <a:buChar char="l"/>
            </a:pPr>
            <a:r>
              <a:rPr lang="zh-CN" altLang="en-US" b="1" spc="20" dirty="0">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p>
        </p:txBody>
      </p:sp>
    </p:spTree>
    <p:extLst>
      <p:ext uri="{BB962C8B-B14F-4D97-AF65-F5344CB8AC3E}">
        <p14:creationId xmlns:p14="http://schemas.microsoft.com/office/powerpoint/2010/main" val="92007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en-US" altLang="zh-CN" sz="4000" b="1" dirty="0">
                <a:solidFill>
                  <a:schemeClr val="accent1"/>
                </a:solidFill>
                <a:latin typeface="黑体" panose="02010609060101010101" pitchFamily="49" charset="-122"/>
                <a:ea typeface="黑体" panose="02010609060101010101" pitchFamily="49" charset="-122"/>
              </a:rPr>
              <a:t>PPT</a:t>
            </a:r>
            <a:r>
              <a:rPr lang="zh-CN" altLang="en-US" sz="4000" b="1" dirty="0">
                <a:solidFill>
                  <a:schemeClr val="accent1"/>
                </a:solidFill>
                <a:latin typeface="黑体" panose="02010609060101010101" pitchFamily="49" charset="-122"/>
                <a:ea typeface="黑体" panose="02010609060101010101" pitchFamily="49" charset="-122"/>
              </a:rPr>
              <a:t>制作建议：</a:t>
            </a:r>
            <a:r>
              <a:rPr lang="zh-CN" altLang="en-US" sz="4000" b="1" dirty="0">
                <a:solidFill>
                  <a:srgbClr val="FF0000"/>
                </a:solidFill>
                <a:latin typeface="黑体" panose="02010609060101010101" pitchFamily="49" charset="-122"/>
                <a:ea typeface="黑体" panose="02010609060101010101" pitchFamily="49" charset="-122"/>
              </a:rPr>
              <a:t>图片</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149893"/>
            <a:ext cx="11585864" cy="5624943"/>
          </a:xfrm>
        </p:spPr>
        <p:txBody>
          <a:bodyPr anchor="ctr">
            <a:normAutofit/>
          </a:bodyPr>
          <a:lstStyle/>
          <a:p>
            <a:pPr indent="-432000">
              <a:lnSpc>
                <a:spcPct val="14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文不如表，表不如图</a:t>
            </a:r>
            <a:endParaRPr lang="en-US" altLang="zh-CN" b="1" spc="20" dirty="0">
              <a:latin typeface="黑体" panose="02010609060101010101" pitchFamily="49" charset="-122"/>
              <a:ea typeface="黑体" panose="02010609060101010101" pitchFamily="49" charset="-122"/>
              <a:hlinkClick r:id="rId3" action="ppaction://hlinksldjump">
                <a:extLst>
                  <a:ext uri="{A12FA001-AC4F-418D-AE19-62706E023703}">
                    <ahyp:hlinkClr xmlns:ahyp="http://schemas.microsoft.com/office/drawing/2018/hyperlinkcolor" val="tx"/>
                  </a:ext>
                </a:extLst>
              </a:hlinkClick>
            </a:endParaRPr>
          </a:p>
          <a:p>
            <a:pPr indent="-432000">
              <a:lnSpc>
                <a:spcPct val="140000"/>
              </a:lnSpc>
              <a:buFont typeface="Wingdings" panose="05000000000000000000" pitchFamily="2" charset="2"/>
              <a:buChar char="n"/>
            </a:pPr>
            <a:r>
              <a:rPr lang="zh-CN" altLang="en-US" b="1" spc="20" dirty="0">
                <a:solidFill>
                  <a:srgbClr val="0563C1"/>
                </a:solidFill>
                <a:latin typeface="黑体" panose="02010609060101010101" pitchFamily="49" charset="-122"/>
                <a:ea typeface="黑体" panose="02010609060101010101" pitchFamily="49" charset="-122"/>
                <a:hlinkClick r:id="rId3" action="ppaction://hlinksldjump"/>
              </a:rPr>
              <a:t>避免使用模糊不清、带有较大</a:t>
            </a:r>
            <a:r>
              <a:rPr lang="en-US" altLang="zh-CN" b="1" spc="20" dirty="0">
                <a:solidFill>
                  <a:srgbClr val="0563C1"/>
                </a:solidFill>
                <a:latin typeface="黑体" panose="02010609060101010101" pitchFamily="49" charset="-122"/>
                <a:ea typeface="黑体" panose="02010609060101010101" pitchFamily="49" charset="-122"/>
                <a:hlinkClick r:id="rId3" action="ppaction://hlinksldjump"/>
              </a:rPr>
              <a:t>logo</a:t>
            </a:r>
            <a:r>
              <a:rPr lang="zh-CN" altLang="en-US" b="1" spc="20" dirty="0">
                <a:solidFill>
                  <a:srgbClr val="0563C1"/>
                </a:solidFill>
                <a:latin typeface="黑体" panose="02010609060101010101" pitchFamily="49" charset="-122"/>
                <a:ea typeface="黑体" panose="02010609060101010101" pitchFamily="49" charset="-122"/>
                <a:hlinkClick r:id="rId3" action="ppaction://hlinksldjump"/>
              </a:rPr>
              <a:t>的图片</a:t>
            </a:r>
            <a:endParaRPr lang="en-US" altLang="zh-CN" b="1" spc="20" dirty="0">
              <a:solidFill>
                <a:schemeClr val="accent1"/>
              </a:solidFill>
              <a:latin typeface="黑体" panose="02010609060101010101" pitchFamily="49" charset="-122"/>
              <a:ea typeface="黑体" panose="02010609060101010101" pitchFamily="49" charset="-122"/>
            </a:endParaRPr>
          </a:p>
          <a:p>
            <a:pPr indent="-432000">
              <a:lnSpc>
                <a:spcPct val="14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4" action="ppaction://hlinksldjump"/>
              </a:rPr>
              <a:t>插图中的文字需足够大且可辨认</a:t>
            </a:r>
            <a:r>
              <a:rPr lang="zh-CN" altLang="en-US" b="1" spc="20" dirty="0">
                <a:latin typeface="黑体" panose="02010609060101010101" pitchFamily="49" charset="-122"/>
                <a:ea typeface="黑体" panose="02010609060101010101" pitchFamily="49" charset="-122"/>
              </a:rPr>
              <a:t>：尤其注意坐标轴、图例、图名等</a:t>
            </a:r>
            <a:endParaRPr lang="en-US" altLang="zh-CN" b="1" spc="20" dirty="0">
              <a:latin typeface="黑体" panose="02010609060101010101" pitchFamily="49" charset="-122"/>
              <a:ea typeface="黑体" panose="02010609060101010101" pitchFamily="49" charset="-122"/>
            </a:endParaRPr>
          </a:p>
          <a:p>
            <a:pPr indent="-432000">
              <a:lnSpc>
                <a:spcPct val="14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5" action="ppaction://hlinksldjump"/>
              </a:rPr>
              <a:t>图片尽可能与背景融合</a:t>
            </a:r>
            <a:endParaRPr lang="en-US" altLang="zh-CN" b="1" spc="20" dirty="0">
              <a:solidFill>
                <a:schemeClr val="accent1"/>
              </a:solidFill>
              <a:latin typeface="黑体" panose="02010609060101010101" pitchFamily="49" charset="-122"/>
              <a:ea typeface="黑体" panose="02010609060101010101" pitchFamily="49" charset="-122"/>
            </a:endParaRPr>
          </a:p>
          <a:p>
            <a:pPr indent="-432000">
              <a:lnSpc>
                <a:spcPct val="14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6" action="ppaction://hlinksldjump"/>
              </a:rPr>
              <a:t>学术类汇报不使用与主题无关的图片</a:t>
            </a:r>
            <a:endParaRPr lang="en-US" altLang="zh-CN" b="1" spc="20" dirty="0">
              <a:solidFill>
                <a:schemeClr val="accent1"/>
              </a:solidFill>
              <a:latin typeface="黑体" panose="02010609060101010101" pitchFamily="49" charset="-122"/>
              <a:ea typeface="黑体" panose="02010609060101010101" pitchFamily="49" charset="-122"/>
            </a:endParaRPr>
          </a:p>
          <a:p>
            <a:pPr indent="-432000">
              <a:lnSpc>
                <a:spcPct val="14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7" action="ppaction://hlinksldjump"/>
              </a:rPr>
              <a:t>尽量避免出现代码截图</a:t>
            </a:r>
            <a:endParaRPr lang="en-US" altLang="zh-CN" b="1" spc="20" dirty="0">
              <a:solidFill>
                <a:schemeClr val="accent1"/>
              </a:solidFill>
              <a:latin typeface="黑体" panose="02010609060101010101" pitchFamily="49" charset="-122"/>
              <a:ea typeface="黑体" panose="02010609060101010101" pitchFamily="49" charset="-122"/>
            </a:endParaRPr>
          </a:p>
          <a:p>
            <a:pPr marL="432000" indent="-432000">
              <a:lnSpc>
                <a:spcPct val="14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8" action="ppaction://hlinksldjump"/>
              </a:rPr>
              <a:t>不要滥用模板</a:t>
            </a:r>
            <a:r>
              <a:rPr lang="zh-CN" altLang="en-US" b="1" spc="20" dirty="0">
                <a:latin typeface="黑体" panose="02010609060101010101" pitchFamily="49" charset="-122"/>
                <a:ea typeface="黑体" panose="02010609060101010101" pitchFamily="49" charset="-122"/>
              </a:rPr>
              <a:t>：模板可参考</a:t>
            </a:r>
            <a:r>
              <a:rPr lang="en-US" altLang="zh-CN" b="1" spc="20" dirty="0">
                <a:latin typeface="黑体" panose="02010609060101010101" pitchFamily="49" charset="-122"/>
                <a:ea typeface="黑体" panose="02010609060101010101" pitchFamily="49" charset="-122"/>
              </a:rPr>
              <a:t>https://www.kdocs.cn/l/cnxACpvu58l8</a:t>
            </a:r>
            <a:r>
              <a:rPr lang="zh-CN" altLang="en-US" b="1" spc="20" dirty="0">
                <a:latin typeface="黑体" panose="02010609060101010101" pitchFamily="49" charset="-122"/>
                <a:ea typeface="黑体" panose="02010609060101010101" pitchFamily="49" charset="-122"/>
              </a:rPr>
              <a:t>但不限于此模板</a:t>
            </a:r>
            <a:endParaRPr lang="en-US" altLang="zh-CN" b="1" spc="20"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9999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fontScale="90000"/>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避免使用模糊不清、带有较大</a:t>
            </a:r>
            <a:r>
              <a:rPr lang="en-US" altLang="zh-CN" sz="4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logo</a:t>
            </a:r>
            <a:r>
              <a:rPr lang="zh-CN" altLang="en-US" sz="4000" b="1" dirty="0">
                <a:solidFill>
                  <a:srgbClr val="FF0000"/>
                </a:solidFill>
                <a:latin typeface="黑体" panose="02010609060101010101" pitchFamily="49" charset="-122"/>
                <a:ea typeface="黑体" panose="02010609060101010101" pitchFamily="49" charset="-122"/>
              </a:rPr>
              <a:t>的图片</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marL="0" indent="0" algn="just">
              <a:lnSpc>
                <a:spcPct val="150000"/>
              </a:lnSpc>
              <a:spcBef>
                <a:spcPts val="1500"/>
              </a:spcBef>
              <a:buNone/>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95995E08-40F8-AA7F-C78D-8F2FC276A8A4}"/>
              </a:ext>
            </a:extLst>
          </p:cNvPr>
          <p:cNvPicPr>
            <a:picLocks noChangeAspect="1"/>
          </p:cNvPicPr>
          <p:nvPr/>
        </p:nvPicPr>
        <p:blipFill>
          <a:blip r:embed="rId3"/>
          <a:stretch>
            <a:fillRect/>
          </a:stretch>
        </p:blipFill>
        <p:spPr>
          <a:xfrm>
            <a:off x="730791" y="2198725"/>
            <a:ext cx="5387145" cy="3089402"/>
          </a:xfrm>
          <a:prstGeom prst="rect">
            <a:avLst/>
          </a:prstGeom>
        </p:spPr>
      </p:pic>
      <p:pic>
        <p:nvPicPr>
          <p:cNvPr id="5" name="图片 4">
            <a:extLst>
              <a:ext uri="{FF2B5EF4-FFF2-40B4-BE49-F238E27FC236}">
                <a16:creationId xmlns:a16="http://schemas.microsoft.com/office/drawing/2014/main" id="{02CA0228-04E1-AAA4-EF45-3A354CB9E172}"/>
              </a:ext>
            </a:extLst>
          </p:cNvPr>
          <p:cNvPicPr>
            <a:picLocks noChangeAspect="1"/>
          </p:cNvPicPr>
          <p:nvPr/>
        </p:nvPicPr>
        <p:blipFill>
          <a:blip r:embed="rId4"/>
          <a:stretch>
            <a:fillRect/>
          </a:stretch>
        </p:blipFill>
        <p:spPr>
          <a:xfrm>
            <a:off x="6724073" y="2215053"/>
            <a:ext cx="4861790" cy="3073074"/>
          </a:xfrm>
          <a:prstGeom prst="rect">
            <a:avLst/>
          </a:prstGeom>
        </p:spPr>
      </p:pic>
      <p:sp>
        <p:nvSpPr>
          <p:cNvPr id="6" name="文本框 5">
            <a:extLst>
              <a:ext uri="{FF2B5EF4-FFF2-40B4-BE49-F238E27FC236}">
                <a16:creationId xmlns:a16="http://schemas.microsoft.com/office/drawing/2014/main" id="{9115E614-9AB1-097C-D0ED-E7CFD2170BC3}"/>
              </a:ext>
            </a:extLst>
          </p:cNvPr>
          <p:cNvSpPr txBox="1"/>
          <p:nvPr/>
        </p:nvSpPr>
        <p:spPr>
          <a:xfrm>
            <a:off x="2828617" y="5420177"/>
            <a:ext cx="1191491"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模糊不清</a:t>
            </a:r>
          </a:p>
        </p:txBody>
      </p:sp>
      <p:sp>
        <p:nvSpPr>
          <p:cNvPr id="7" name="文本框 6">
            <a:extLst>
              <a:ext uri="{FF2B5EF4-FFF2-40B4-BE49-F238E27FC236}">
                <a16:creationId xmlns:a16="http://schemas.microsoft.com/office/drawing/2014/main" id="{7BEA70F4-9A17-8AEA-0282-4B1E87A96972}"/>
              </a:ext>
            </a:extLst>
          </p:cNvPr>
          <p:cNvSpPr txBox="1"/>
          <p:nvPr/>
        </p:nvSpPr>
        <p:spPr>
          <a:xfrm>
            <a:off x="8379113" y="5420177"/>
            <a:ext cx="1551709"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带有较大</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logo</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817866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插图中的文字需足够大且可辨认</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marL="0" indent="0" algn="just">
              <a:lnSpc>
                <a:spcPct val="150000"/>
              </a:lnSpc>
              <a:spcBef>
                <a:spcPts val="1500"/>
              </a:spcBef>
              <a:buNone/>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39C125D8-74DB-56C4-FC5C-49308C166950}"/>
              </a:ext>
            </a:extLst>
          </p:cNvPr>
          <p:cNvPicPr>
            <a:picLocks noChangeAspect="1"/>
          </p:cNvPicPr>
          <p:nvPr/>
        </p:nvPicPr>
        <p:blipFill>
          <a:blip r:embed="rId3"/>
          <a:stretch>
            <a:fillRect/>
          </a:stretch>
        </p:blipFill>
        <p:spPr>
          <a:xfrm>
            <a:off x="2476282" y="1544516"/>
            <a:ext cx="7239433" cy="5002024"/>
          </a:xfrm>
          <a:prstGeom prst="rect">
            <a:avLst/>
          </a:prstGeom>
        </p:spPr>
      </p:pic>
    </p:spTree>
    <p:extLst>
      <p:ext uri="{BB962C8B-B14F-4D97-AF65-F5344CB8AC3E}">
        <p14:creationId xmlns:p14="http://schemas.microsoft.com/office/powerpoint/2010/main" val="111822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图片尽可能与背景融合</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marL="0" indent="0" algn="just">
              <a:lnSpc>
                <a:spcPct val="150000"/>
              </a:lnSpc>
              <a:spcBef>
                <a:spcPts val="1500"/>
              </a:spcBef>
              <a:buNone/>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6D82DE0C-583E-DA23-63C9-F07BC9FF13E5}"/>
              </a:ext>
            </a:extLst>
          </p:cNvPr>
          <p:cNvPicPr>
            <a:picLocks noChangeAspect="1"/>
          </p:cNvPicPr>
          <p:nvPr/>
        </p:nvPicPr>
        <p:blipFill>
          <a:blip r:embed="rId3"/>
          <a:stretch>
            <a:fillRect/>
          </a:stretch>
        </p:blipFill>
        <p:spPr>
          <a:xfrm>
            <a:off x="4029263" y="1911743"/>
            <a:ext cx="4438273" cy="4267570"/>
          </a:xfrm>
          <a:prstGeom prst="rect">
            <a:avLst/>
          </a:prstGeom>
        </p:spPr>
      </p:pic>
    </p:spTree>
    <p:extLst>
      <p:ext uri="{BB962C8B-B14F-4D97-AF65-F5344CB8AC3E}">
        <p14:creationId xmlns:p14="http://schemas.microsoft.com/office/powerpoint/2010/main" val="1166602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不使用与主题无关的图片</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marL="0" indent="0" algn="just">
              <a:lnSpc>
                <a:spcPct val="150000"/>
              </a:lnSpc>
              <a:spcBef>
                <a:spcPts val="1500"/>
              </a:spcBef>
              <a:buNone/>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B53E1F53-6DFE-7A27-50A2-CB033C16D2A8}"/>
              </a:ext>
            </a:extLst>
          </p:cNvPr>
          <p:cNvSpPr txBox="1"/>
          <p:nvPr/>
        </p:nvSpPr>
        <p:spPr>
          <a:xfrm>
            <a:off x="606136" y="1587117"/>
            <a:ext cx="6438033" cy="4855175"/>
          </a:xfrm>
          <a:prstGeom prst="rect">
            <a:avLst/>
          </a:prstGeom>
          <a:noFill/>
        </p:spPr>
        <p:txBody>
          <a:bodyPr wrap="square" rtlCol="0">
            <a:spAutoFit/>
          </a:bodyPr>
          <a:lstStyle/>
          <a:p>
            <a:pPr marL="228600" marR="0" lvl="0" indent="-540000" algn="just" defTabSz="914400" rtl="0" eaLnBrk="1" fontAlgn="auto" latinLnBrk="0" hangingPunct="1">
              <a:spcBef>
                <a:spcPts val="1500"/>
              </a:spcBef>
              <a:spcAft>
                <a:spcPts val="0"/>
              </a:spcAft>
              <a:buClrTx/>
              <a:buSzTx/>
              <a:buFont typeface="Wingdings" panose="05000000000000000000" pitchFamily="2" charset="2"/>
              <a:buChar char="n"/>
              <a:tabLst/>
              <a:defRPr/>
            </a:pPr>
            <a:r>
              <a:rPr kumimoji="0" lang="en-US" altLang="zh-CN"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rPr>
              <a:t>PowerPoint</a:t>
            </a:r>
            <a:r>
              <a:rPr kumimoji="0" lang="zh-CN" altLang="en-US"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rPr>
              <a:t>不是字处理软件</a:t>
            </a:r>
            <a:endParaRPr kumimoji="0" lang="en-US" altLang="zh-CN"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endParaRPr>
          </a:p>
          <a:p>
            <a:pPr marL="1143000" marR="0" lvl="2" indent="-540000" algn="just" defTabSz="914400" rtl="0" eaLnBrk="1" fontAlgn="auto" latinLnBrk="0" hangingPunct="1">
              <a:spcBef>
                <a:spcPts val="1500"/>
              </a:spcBef>
              <a:spcAft>
                <a:spcPts val="0"/>
              </a:spcAft>
              <a:buClrTx/>
              <a:buSzTx/>
              <a:buFont typeface="Wingdings" panose="05000000000000000000" pitchFamily="2" charset="2"/>
              <a:buChar char="l"/>
              <a:tabLst/>
              <a:defRPr/>
            </a:pPr>
            <a:r>
              <a:rPr kumimoji="0" lang="zh-CN" altLang="en-US" sz="2400" b="1" i="0" u="none" strike="noStrike" kern="1200" cap="none" spc="20" normalizeH="0" baseline="0" noProof="0" dirty="0">
                <a:ln>
                  <a:noFill/>
                </a:ln>
                <a:effectLst/>
                <a:uLnTx/>
                <a:uFillTx/>
                <a:latin typeface="黑体" panose="02010609060101010101" pitchFamily="49" charset="-122"/>
                <a:ea typeface="黑体" panose="02010609060101010101" pitchFamily="49" charset="-122"/>
                <a:cs typeface="+mn-cs"/>
              </a:rPr>
              <a:t>幻灯片是为了在听众记忆里留下印象，引发人思考的。这意味着你甚至不用在上面写完整的句子，简单的描述就很好了。</a:t>
            </a:r>
            <a:endParaRPr kumimoji="0" lang="en-US" altLang="zh-CN" sz="2400" b="1" i="0" u="none" strike="noStrike" kern="1200" cap="none" spc="20" normalizeH="0" baseline="0" noProof="0" dirty="0">
              <a:ln>
                <a:noFill/>
              </a:ln>
              <a:effectLst/>
              <a:uLnTx/>
              <a:uFillTx/>
              <a:latin typeface="黑体" panose="02010609060101010101" pitchFamily="49" charset="-122"/>
              <a:ea typeface="黑体" panose="02010609060101010101" pitchFamily="49" charset="-122"/>
              <a:cs typeface="+mn-cs"/>
            </a:endParaRPr>
          </a:p>
          <a:p>
            <a:pPr marL="228600" marR="0" lvl="0" indent="-540000" algn="just" defTabSz="914400" rtl="0" eaLnBrk="1" fontAlgn="auto" latinLnBrk="0" hangingPunct="1">
              <a:spcBef>
                <a:spcPts val="1500"/>
              </a:spcBef>
              <a:spcAft>
                <a:spcPts val="0"/>
              </a:spcAft>
              <a:buClrTx/>
              <a:buSzTx/>
              <a:buFont typeface="Wingdings" panose="05000000000000000000" pitchFamily="2" charset="2"/>
              <a:buChar char="n"/>
              <a:tabLst/>
              <a:defRPr/>
            </a:pPr>
            <a:r>
              <a:rPr kumimoji="0" lang="zh-CN" altLang="en-US"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rPr>
              <a:t>避免逐字逐句读幻灯片</a:t>
            </a:r>
            <a:endParaRPr kumimoji="0" lang="en-US" altLang="zh-CN"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endParaRPr>
          </a:p>
          <a:p>
            <a:pPr marL="1143000" marR="0" lvl="2" indent="-540000" algn="just" defTabSz="914400" rtl="0" eaLnBrk="1" fontAlgn="auto" latinLnBrk="0" hangingPunct="1">
              <a:spcBef>
                <a:spcPts val="1500"/>
              </a:spcBef>
              <a:spcAft>
                <a:spcPts val="0"/>
              </a:spcAft>
              <a:buClrTx/>
              <a:buSzTx/>
              <a:buFont typeface="Wingdings" panose="05000000000000000000" pitchFamily="2" charset="2"/>
              <a:buChar char="l"/>
              <a:tabLst/>
              <a:defRPr/>
            </a:pPr>
            <a:r>
              <a:rPr kumimoji="0" lang="zh-CN" altLang="en-US" sz="2400" b="1" i="0" u="none" strike="noStrike" kern="1200" cap="none" spc="20" normalizeH="0" baseline="0" noProof="0" dirty="0">
                <a:ln>
                  <a:noFill/>
                </a:ln>
                <a:effectLst/>
                <a:uLnTx/>
                <a:uFillTx/>
                <a:latin typeface="黑体" panose="02010609060101010101" pitchFamily="49" charset="-122"/>
                <a:ea typeface="黑体" panose="02010609060101010101" pitchFamily="49" charset="-122"/>
                <a:cs typeface="+mn-cs"/>
              </a:rPr>
              <a:t>陈述的目的是为了向听众解释那些他们不能够从幻灯片中了解的内容。如果不是这样，他们完全可以把你的幻灯片带回去，在他们自己的办公室、家里舒舒服服地阅读</a:t>
            </a:r>
            <a:endParaRPr lang="zh-CN" altLang="en-US" sz="2400" dirty="0"/>
          </a:p>
        </p:txBody>
      </p:sp>
      <p:pic>
        <p:nvPicPr>
          <p:cNvPr id="5" name="图片 4">
            <a:extLst>
              <a:ext uri="{FF2B5EF4-FFF2-40B4-BE49-F238E27FC236}">
                <a16:creationId xmlns:a16="http://schemas.microsoft.com/office/drawing/2014/main" id="{12C2EC35-7729-507F-F1EC-ECFC01841F39}"/>
              </a:ext>
            </a:extLst>
          </p:cNvPr>
          <p:cNvPicPr>
            <a:picLocks noChangeAspect="1"/>
          </p:cNvPicPr>
          <p:nvPr/>
        </p:nvPicPr>
        <p:blipFill>
          <a:blip r:embed="rId3"/>
          <a:stretch>
            <a:fillRect/>
          </a:stretch>
        </p:blipFill>
        <p:spPr>
          <a:xfrm>
            <a:off x="7174054" y="1931262"/>
            <a:ext cx="4160695" cy="4228532"/>
          </a:xfrm>
          <a:prstGeom prst="rect">
            <a:avLst/>
          </a:prstGeom>
        </p:spPr>
      </p:pic>
    </p:spTree>
    <p:extLst>
      <p:ext uri="{BB962C8B-B14F-4D97-AF65-F5344CB8AC3E}">
        <p14:creationId xmlns:p14="http://schemas.microsoft.com/office/powerpoint/2010/main" val="201129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en-US" altLang="zh-CN" sz="4000" b="1" dirty="0">
                <a:solidFill>
                  <a:schemeClr val="accent1"/>
                </a:solidFill>
                <a:latin typeface="黑体" panose="02010609060101010101" pitchFamily="49" charset="-122"/>
                <a:ea typeface="黑体" panose="02010609060101010101" pitchFamily="49" charset="-122"/>
              </a:rPr>
              <a:t>PPT</a:t>
            </a:r>
            <a:r>
              <a:rPr lang="zh-CN" altLang="en-US" sz="4000" b="1" dirty="0">
                <a:solidFill>
                  <a:schemeClr val="accent1"/>
                </a:solidFill>
                <a:latin typeface="黑体" panose="02010609060101010101" pitchFamily="49" charset="-122"/>
                <a:ea typeface="黑体" panose="02010609060101010101" pitchFamily="49" charset="-122"/>
              </a:rPr>
              <a:t>制作建议：</a:t>
            </a:r>
            <a:r>
              <a:rPr lang="zh-CN" altLang="en-US" sz="4000" b="1" dirty="0">
                <a:solidFill>
                  <a:srgbClr val="FF0000"/>
                </a:solidFill>
                <a:latin typeface="黑体" panose="02010609060101010101" pitchFamily="49" charset="-122"/>
                <a:ea typeface="黑体" panose="02010609060101010101" pitchFamily="49" charset="-122"/>
              </a:rPr>
              <a:t>内容</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620773"/>
            <a:ext cx="10979727" cy="4351338"/>
          </a:xfrm>
        </p:spPr>
        <p:txBody>
          <a:bodyPr anchor="ctr">
            <a:normAutofit fontScale="92500" lnSpcReduction="20000"/>
          </a:bodyPr>
          <a:lstStyle/>
          <a:p>
            <a:pPr marL="432000"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根据</a:t>
            </a:r>
            <a:r>
              <a:rPr lang="zh-CN" altLang="en-US" b="1" spc="20" dirty="0">
                <a:solidFill>
                  <a:schemeClr val="accent1"/>
                </a:solidFill>
                <a:latin typeface="黑体" panose="02010609060101010101" pitchFamily="49" charset="-122"/>
                <a:ea typeface="黑体" panose="02010609060101010101" pitchFamily="49" charset="-122"/>
              </a:rPr>
              <a:t>目标和观众</a:t>
            </a:r>
            <a:r>
              <a:rPr lang="zh-CN" altLang="en-US" b="1" spc="20" dirty="0">
                <a:latin typeface="黑体" panose="02010609060101010101" pitchFamily="49" charset="-122"/>
                <a:ea typeface="黑体" panose="02010609060101010101" pitchFamily="49" charset="-122"/>
              </a:rPr>
              <a:t>组织</a:t>
            </a:r>
            <a:r>
              <a:rPr lang="en-US" altLang="zh-CN" b="1" spc="20" dirty="0">
                <a:latin typeface="黑体" panose="02010609060101010101" pitchFamily="49" charset="-122"/>
                <a:ea typeface="黑体" panose="02010609060101010101" pitchFamily="49" charset="-122"/>
              </a:rPr>
              <a:t>PPT</a:t>
            </a:r>
            <a:r>
              <a:rPr lang="zh-CN" altLang="en-US" b="1" spc="20" dirty="0">
                <a:latin typeface="黑体" panose="02010609060101010101" pitchFamily="49" charset="-122"/>
                <a:ea typeface="黑体" panose="02010609060101010101" pitchFamily="49" charset="-122"/>
              </a:rPr>
              <a:t>的内容</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rPr>
              <a:t>层次性</a:t>
            </a:r>
            <a:r>
              <a:rPr lang="zh-CN" altLang="en-US" b="1" spc="20" dirty="0">
                <a:latin typeface="宋体" panose="02010600030101010101" pitchFamily="2" charset="-122"/>
                <a:ea typeface="宋体" panose="02010600030101010101" pitchFamily="2" charset="-122"/>
              </a:rPr>
              <a:t>：</a:t>
            </a:r>
            <a:r>
              <a:rPr lang="zh-CN" altLang="en-US" b="1" spc="20" dirty="0">
                <a:latin typeface="黑体" panose="02010609060101010101" pitchFamily="49" charset="-122"/>
                <a:ea typeface="黑体" panose="02010609060101010101" pitchFamily="49" charset="-122"/>
              </a:rPr>
              <a:t>整个</a:t>
            </a:r>
            <a:r>
              <a:rPr lang="en-US" altLang="zh-CN" b="1" spc="20" dirty="0">
                <a:latin typeface="黑体" panose="02010609060101010101" pitchFamily="49" charset="-122"/>
                <a:ea typeface="黑体" panose="02010609060101010101" pitchFamily="49" charset="-122"/>
              </a:rPr>
              <a:t>PPT</a:t>
            </a:r>
            <a:r>
              <a:rPr lang="zh-CN" altLang="en-US" b="1" spc="20" dirty="0">
                <a:latin typeface="黑体" panose="02010609060101010101" pitchFamily="49" charset="-122"/>
                <a:ea typeface="黑体" panose="02010609060101010101" pitchFamily="49" charset="-122"/>
              </a:rPr>
              <a:t>有层次性，单张幻灯片也需要考虑</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rPr>
              <a:t>逻辑性</a:t>
            </a:r>
            <a:r>
              <a:rPr lang="zh-CN" altLang="en-US" b="1" spc="20" dirty="0">
                <a:latin typeface="宋体" panose="02010600030101010101" pitchFamily="2" charset="-122"/>
                <a:ea typeface="宋体" panose="02010600030101010101" pitchFamily="2" charset="-122"/>
              </a:rPr>
              <a:t>：</a:t>
            </a:r>
            <a:r>
              <a:rPr lang="zh-CN" altLang="en-US" b="1" spc="20" dirty="0">
                <a:latin typeface="黑体" panose="02010609060101010101" pitchFamily="49" charset="-122"/>
                <a:ea typeface="黑体" panose="02010609060101010101" pitchFamily="49" charset="-122"/>
              </a:rPr>
              <a:t>起承转合，有导入、有收尾</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rPr>
              <a:t>数量</a:t>
            </a:r>
            <a:r>
              <a:rPr lang="zh-CN" altLang="en-US" b="1" spc="20" dirty="0">
                <a:latin typeface="宋体" panose="02010600030101010101" pitchFamily="2" charset="-122"/>
                <a:ea typeface="宋体" panose="02010600030101010101" pitchFamily="2" charset="-122"/>
              </a:rPr>
              <a:t>：</a:t>
            </a:r>
            <a:r>
              <a:rPr lang="zh-CN" altLang="en-US" b="1" spc="20" dirty="0">
                <a:latin typeface="黑体" panose="02010609060101010101" pitchFamily="49" charset="-122"/>
                <a:ea typeface="黑体" panose="02010609060101010101" pitchFamily="49" charset="-122"/>
              </a:rPr>
              <a:t>根据演讲时间确定幻灯片数量，一般来说，每张有内容的幻灯片</a:t>
            </a:r>
            <a:br>
              <a:rPr lang="en-US" altLang="zh-CN" b="1" spc="20" dirty="0">
                <a:latin typeface="黑体" panose="02010609060101010101" pitchFamily="49" charset="-122"/>
                <a:ea typeface="黑体" panose="02010609060101010101" pitchFamily="49" charset="-122"/>
              </a:rPr>
            </a:br>
            <a:r>
              <a:rPr lang="zh-CN" altLang="en-US" b="1" spc="20" dirty="0">
                <a:latin typeface="黑体" panose="02010609060101010101" pitchFamily="49" charset="-122"/>
                <a:ea typeface="黑体" panose="02010609060101010101" pitchFamily="49" charset="-122"/>
              </a:rPr>
              <a:t>大概需要一分钟 </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en-US" altLang="zh-CN" b="1" spc="20" dirty="0">
                <a:solidFill>
                  <a:schemeClr val="accent1"/>
                </a:solidFill>
                <a:latin typeface="黑体" panose="02010609060101010101" pitchFamily="49" charset="-122"/>
                <a:ea typeface="黑体" panose="02010609060101010101" pitchFamily="49" charset="-122"/>
              </a:rPr>
              <a:t>PPT</a:t>
            </a:r>
            <a:r>
              <a:rPr lang="zh-CN" altLang="en-US" b="1" spc="20" dirty="0">
                <a:solidFill>
                  <a:schemeClr val="accent1"/>
                </a:solidFill>
                <a:latin typeface="黑体" panose="02010609060101010101" pitchFamily="49" charset="-122"/>
                <a:ea typeface="黑体" panose="02010609060101010101" pitchFamily="49" charset="-122"/>
              </a:rPr>
              <a:t>不是讲稿，是提纲</a:t>
            </a:r>
            <a:r>
              <a:rPr lang="en-US" altLang="zh-CN" b="1" spc="20" dirty="0">
                <a:solidFill>
                  <a:schemeClr val="accent1"/>
                </a:solidFill>
                <a:latin typeface="宋体" panose="02010600030101010101" pitchFamily="2" charset="-122"/>
                <a:ea typeface="宋体" panose="02010600030101010101" pitchFamily="2" charset="-122"/>
              </a:rPr>
              <a:t>!</a:t>
            </a:r>
          </a:p>
          <a:p>
            <a:pPr marL="432000"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一般来说，</a:t>
            </a:r>
            <a:r>
              <a:rPr lang="zh-CN" altLang="en-US" b="1" spc="20" dirty="0">
                <a:solidFill>
                  <a:schemeClr val="accent1"/>
                </a:solidFill>
                <a:latin typeface="黑体" panose="02010609060101010101" pitchFamily="49" charset="-122"/>
                <a:ea typeface="黑体" panose="02010609060101010101" pitchFamily="49" charset="-122"/>
              </a:rPr>
              <a:t>不讲的内容最好不要放在幻灯片上</a:t>
            </a: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47747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尽量避免出现代码截图</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marL="0" indent="0" algn="just">
              <a:lnSpc>
                <a:spcPct val="150000"/>
              </a:lnSpc>
              <a:spcBef>
                <a:spcPts val="1500"/>
              </a:spcBef>
              <a:buNone/>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7EEABD07-3266-310F-AA78-FDF51597056A}"/>
              </a:ext>
            </a:extLst>
          </p:cNvPr>
          <p:cNvPicPr>
            <a:picLocks noChangeAspect="1"/>
          </p:cNvPicPr>
          <p:nvPr/>
        </p:nvPicPr>
        <p:blipFill>
          <a:blip r:embed="rId3"/>
          <a:stretch>
            <a:fillRect/>
          </a:stretch>
        </p:blipFill>
        <p:spPr>
          <a:xfrm>
            <a:off x="2132043" y="1505545"/>
            <a:ext cx="7927913" cy="5130782"/>
          </a:xfrm>
          <a:prstGeom prst="rect">
            <a:avLst/>
          </a:prstGeom>
        </p:spPr>
      </p:pic>
    </p:spTree>
    <p:extLst>
      <p:ext uri="{BB962C8B-B14F-4D97-AF65-F5344CB8AC3E}">
        <p14:creationId xmlns:p14="http://schemas.microsoft.com/office/powerpoint/2010/main" val="378119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不要滥用模板</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marL="0" indent="0" algn="just">
              <a:lnSpc>
                <a:spcPct val="150000"/>
              </a:lnSpc>
              <a:spcBef>
                <a:spcPts val="1500"/>
              </a:spcBef>
              <a:buNone/>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pic>
        <p:nvPicPr>
          <p:cNvPr id="6" name="图片 5">
            <a:extLst>
              <a:ext uri="{FF2B5EF4-FFF2-40B4-BE49-F238E27FC236}">
                <a16:creationId xmlns:a16="http://schemas.microsoft.com/office/drawing/2014/main" id="{71E66CF3-3930-CEC9-135B-1223547794CB}"/>
              </a:ext>
            </a:extLst>
          </p:cNvPr>
          <p:cNvPicPr>
            <a:picLocks noChangeAspect="1"/>
          </p:cNvPicPr>
          <p:nvPr/>
        </p:nvPicPr>
        <p:blipFill>
          <a:blip r:embed="rId2"/>
          <a:stretch>
            <a:fillRect/>
          </a:stretch>
        </p:blipFill>
        <p:spPr>
          <a:xfrm>
            <a:off x="1304127" y="1347814"/>
            <a:ext cx="9583743" cy="5395428"/>
          </a:xfrm>
          <a:prstGeom prst="rect">
            <a:avLst/>
          </a:prstGeom>
        </p:spPr>
      </p:pic>
    </p:spTree>
    <p:extLst>
      <p:ext uri="{BB962C8B-B14F-4D97-AF65-F5344CB8AC3E}">
        <p14:creationId xmlns:p14="http://schemas.microsoft.com/office/powerpoint/2010/main" val="1418832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en-US" altLang="zh-CN" sz="4000" b="1" dirty="0">
                <a:solidFill>
                  <a:schemeClr val="accent1"/>
                </a:solidFill>
                <a:latin typeface="黑体" panose="02010609060101010101" pitchFamily="49" charset="-122"/>
                <a:ea typeface="黑体" panose="02010609060101010101" pitchFamily="49" charset="-122"/>
              </a:rPr>
              <a:t>PPT</a:t>
            </a:r>
            <a:r>
              <a:rPr lang="zh-CN" altLang="en-US" sz="4000" b="1" dirty="0">
                <a:solidFill>
                  <a:schemeClr val="accent1"/>
                </a:solidFill>
                <a:latin typeface="黑体" panose="02010609060101010101" pitchFamily="49" charset="-122"/>
                <a:ea typeface="黑体" panose="02010609060101010101" pitchFamily="49" charset="-122"/>
              </a:rPr>
              <a:t>制作建议：</a:t>
            </a:r>
            <a:r>
              <a:rPr lang="zh-CN" altLang="en-US" sz="4000" b="1" dirty="0">
                <a:solidFill>
                  <a:srgbClr val="FF0000"/>
                </a:solidFill>
                <a:latin typeface="黑体" panose="02010609060101010101" pitchFamily="49" charset="-122"/>
                <a:ea typeface="黑体" panose="02010609060101010101" pitchFamily="49" charset="-122"/>
              </a:rPr>
              <a:t>布局</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579417"/>
            <a:ext cx="10979727" cy="5278581"/>
          </a:xfrm>
        </p:spPr>
        <p:txBody>
          <a:bodyPr anchor="ctr">
            <a:normAutofit/>
          </a:bodyPr>
          <a:lstStyle/>
          <a:p>
            <a:pPr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3" action="ppaction://hlinksldjump"/>
              </a:rPr>
              <a:t>不要使用太过花哨的背景</a:t>
            </a:r>
            <a:endParaRPr lang="en-US" altLang="zh-CN" b="1" spc="20" dirty="0">
              <a:solidFill>
                <a:schemeClr val="accent1"/>
              </a:solidFill>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4" action="ppaction://hlinksldjump"/>
              </a:rPr>
              <a:t>不要让内容挤在一个角落</a:t>
            </a:r>
            <a:endParaRPr lang="en-US" altLang="zh-CN" b="1" spc="20" dirty="0">
              <a:solidFill>
                <a:schemeClr val="accent1"/>
              </a:solidFill>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5" action="ppaction://hlinksldjump"/>
              </a:rPr>
              <a:t>不要在同一页</a:t>
            </a:r>
            <a:r>
              <a:rPr lang="en-US" altLang="zh-CN" b="1" spc="20" dirty="0">
                <a:solidFill>
                  <a:schemeClr val="accent1"/>
                </a:solidFill>
                <a:latin typeface="黑体" panose="02010609060101010101" pitchFamily="49" charset="-122"/>
                <a:ea typeface="黑体" panose="02010609060101010101" pitchFamily="49" charset="-122"/>
                <a:hlinkClick r:id="rId5" action="ppaction://hlinksldjump"/>
              </a:rPr>
              <a:t>PPT</a:t>
            </a:r>
            <a:r>
              <a:rPr lang="zh-CN" altLang="en-US" b="1" spc="20" dirty="0">
                <a:solidFill>
                  <a:schemeClr val="accent1"/>
                </a:solidFill>
                <a:latin typeface="黑体" panose="02010609060101010101" pitchFamily="49" charset="-122"/>
                <a:ea typeface="黑体" panose="02010609060101010101" pitchFamily="49" charset="-122"/>
                <a:hlinkClick r:id="rId5" action="ppaction://hlinksldjump"/>
              </a:rPr>
              <a:t>中出现过多文字</a:t>
            </a:r>
            <a:r>
              <a:rPr lang="zh-CN" altLang="en-US" b="1" spc="20" dirty="0">
                <a:latin typeface="黑体" panose="02010609060101010101" pitchFamily="49" charset="-122"/>
                <a:ea typeface="黑体" panose="02010609060101010101" pitchFamily="49" charset="-122"/>
              </a:rPr>
              <a:t>：适当留些空白</a:t>
            </a:r>
            <a:endParaRPr lang="en-US" altLang="zh-CN" b="1" spc="20" dirty="0">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r>
              <a:rPr lang="zh-CN" altLang="en-US" b="1" spc="20" dirty="0">
                <a:solidFill>
                  <a:srgbClr val="0563C1"/>
                </a:solidFill>
                <a:latin typeface="黑体" panose="02010609060101010101" pitchFamily="49" charset="-122"/>
                <a:ea typeface="黑体" panose="02010609060101010101" pitchFamily="49" charset="-122"/>
                <a:hlinkClick r:id="rId6" action="ppaction://hlinksldjump"/>
              </a:rPr>
              <a:t>不要在同一页</a:t>
            </a:r>
            <a:r>
              <a:rPr lang="en-US" altLang="zh-CN" b="1" spc="20" dirty="0">
                <a:solidFill>
                  <a:srgbClr val="0563C1"/>
                </a:solidFill>
                <a:latin typeface="黑体" panose="02010609060101010101" pitchFamily="49" charset="-122"/>
                <a:ea typeface="黑体" panose="02010609060101010101" pitchFamily="49" charset="-122"/>
                <a:hlinkClick r:id="rId6" action="ppaction://hlinksldjump"/>
              </a:rPr>
              <a:t>PPT</a:t>
            </a:r>
            <a:r>
              <a:rPr lang="zh-CN" altLang="en-US" b="1" spc="20" dirty="0">
                <a:solidFill>
                  <a:srgbClr val="0563C1"/>
                </a:solidFill>
                <a:latin typeface="黑体" panose="02010609060101010101" pitchFamily="49" charset="-122"/>
                <a:ea typeface="黑体" panose="02010609060101010101" pitchFamily="49" charset="-122"/>
                <a:hlinkClick r:id="rId6" action="ppaction://hlinksldjump"/>
              </a:rPr>
              <a:t>中出现过多空白</a:t>
            </a:r>
            <a:r>
              <a:rPr lang="zh-CN" altLang="en-US" b="1" spc="20" dirty="0">
                <a:latin typeface="黑体" panose="02010609060101010101" pitchFamily="49" charset="-122"/>
                <a:ea typeface="黑体" panose="02010609060101010101" pitchFamily="49" charset="-122"/>
              </a:rPr>
              <a:t>：留白尽量要匀称</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需突出强调的内容请用</a:t>
            </a:r>
            <a:r>
              <a:rPr lang="zh-CN" altLang="en-US" b="1" spc="20" dirty="0">
                <a:solidFill>
                  <a:schemeClr val="accent1"/>
                </a:solidFill>
                <a:latin typeface="黑体" panose="02010609060101010101" pitchFamily="49" charset="-122"/>
                <a:ea typeface="黑体" panose="02010609060101010101" pitchFamily="49" charset="-122"/>
              </a:rPr>
              <a:t>加粗、标红、下划线</a:t>
            </a:r>
            <a:r>
              <a:rPr lang="zh-CN" altLang="en-US" b="1" spc="20" dirty="0">
                <a:latin typeface="黑体" panose="02010609060101010101" pitchFamily="49" charset="-122"/>
                <a:ea typeface="黑体" panose="02010609060101010101" pitchFamily="49" charset="-122"/>
              </a:rPr>
              <a:t>等方式突出，尽量避免一整页较多文字无任何突出强调的地方</a:t>
            </a:r>
            <a:endParaRPr lang="en-US" altLang="zh-CN" b="1" spc="20" dirty="0">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7" action="ppaction://hlinksldjump"/>
              </a:rPr>
              <a:t>不同元素之间要布局合理</a:t>
            </a:r>
            <a:endParaRPr lang="en-US" altLang="zh-CN" b="1" spc="20" dirty="0">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endParaRPr lang="en-US" altLang="zh-CN" b="1" spc="20" dirty="0">
              <a:solidFill>
                <a:schemeClr val="accent1"/>
              </a:solidFill>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9304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使用太过花哨的背景</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indent="-540000" algn="just">
              <a:lnSpc>
                <a:spcPct val="150000"/>
              </a:lnSpc>
              <a:spcBef>
                <a:spcPts val="1500"/>
              </a:spcBef>
              <a:buFont typeface="Wingdings" panose="05000000000000000000" pitchFamily="2" charset="2"/>
              <a:buChar char="n"/>
            </a:pPr>
            <a:r>
              <a:rPr lang="en-US" altLang="zh-CN" sz="3200" b="1" spc="20" dirty="0">
                <a:solidFill>
                  <a:schemeClr val="accent1"/>
                </a:solidFill>
                <a:latin typeface="黑体" panose="02010609060101010101" pitchFamily="49" charset="-122"/>
                <a:ea typeface="黑体" panose="02010609060101010101" pitchFamily="49" charset="-122"/>
              </a:rPr>
              <a:t>PowerPoint</a:t>
            </a:r>
            <a:r>
              <a:rPr lang="zh-CN" altLang="en-US" sz="3200" b="1" spc="20" dirty="0">
                <a:solidFill>
                  <a:schemeClr val="accent1"/>
                </a:solidFill>
                <a:latin typeface="黑体" panose="02010609060101010101" pitchFamily="49" charset="-122"/>
                <a:ea typeface="黑体" panose="02010609060101010101" pitchFamily="49" charset="-122"/>
              </a:rPr>
              <a:t>不是字处理软件</a:t>
            </a:r>
            <a:endParaRPr lang="en-US" altLang="zh-CN" sz="3200" b="1" spc="20" dirty="0">
              <a:solidFill>
                <a:schemeClr val="accent1"/>
              </a:solidFill>
              <a:latin typeface="黑体" panose="02010609060101010101" pitchFamily="49" charset="-122"/>
              <a:ea typeface="黑体" panose="02010609060101010101" pitchFamily="49" charset="-122"/>
            </a:endParaRPr>
          </a:p>
          <a:p>
            <a:pPr lvl="2" indent="-540000" algn="just">
              <a:lnSpc>
                <a:spcPct val="150000"/>
              </a:lnSpc>
              <a:spcBef>
                <a:spcPts val="1500"/>
              </a:spcBef>
              <a:buFont typeface="Wingdings" panose="05000000000000000000" pitchFamily="2" charset="2"/>
              <a:buChar char="l"/>
            </a:pPr>
            <a:r>
              <a:rPr lang="zh-CN" altLang="en-US" sz="2400" b="1" spc="20" dirty="0">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endParaRPr lang="en-US" altLang="zh-CN" sz="24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r>
              <a:rPr lang="zh-CN" altLang="en-US" sz="3200" b="1" spc="20" dirty="0">
                <a:solidFill>
                  <a:schemeClr val="accent1"/>
                </a:solidFill>
                <a:latin typeface="黑体" panose="02010609060101010101" pitchFamily="49" charset="-122"/>
                <a:ea typeface="黑体" panose="02010609060101010101" pitchFamily="49" charset="-122"/>
              </a:rPr>
              <a:t>避免逐字逐句读幻灯片</a:t>
            </a:r>
            <a:endParaRPr lang="en-US" altLang="zh-CN" sz="3200" b="1" spc="20" dirty="0">
              <a:solidFill>
                <a:schemeClr val="accent1"/>
              </a:solidFill>
              <a:latin typeface="黑体" panose="02010609060101010101" pitchFamily="49" charset="-122"/>
              <a:ea typeface="黑体" panose="02010609060101010101" pitchFamily="49" charset="-122"/>
            </a:endParaRPr>
          </a:p>
          <a:p>
            <a:pPr lvl="2" indent="-540000" algn="just">
              <a:lnSpc>
                <a:spcPct val="150000"/>
              </a:lnSpc>
              <a:spcBef>
                <a:spcPts val="1500"/>
              </a:spcBef>
              <a:buFont typeface="Wingdings" panose="05000000000000000000" pitchFamily="2" charset="2"/>
              <a:buChar char="l"/>
            </a:pPr>
            <a:r>
              <a:rPr lang="zh-CN" altLang="en-US" sz="2400" b="1" spc="20" dirty="0">
                <a:latin typeface="黑体" panose="02010609060101010101" pitchFamily="49" charset="-122"/>
                <a:ea typeface="黑体" panose="02010609060101010101" pitchFamily="49" charset="-122"/>
              </a:rPr>
              <a:t>陈述的目的是为了向听众解释那些他们不能够从幻灯片中了解的内容。如果不是这样，他们完全可以把你的幻灯片带回去，在他们自己的办公室、家里舒舒服服地阅读。</a:t>
            </a:r>
            <a:endParaRPr lang="en-US" altLang="zh-CN" sz="24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6278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内容挤在一个角落</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marL="0" indent="0" algn="just">
              <a:lnSpc>
                <a:spcPct val="150000"/>
              </a:lnSpc>
              <a:spcBef>
                <a:spcPts val="1500"/>
              </a:spcBef>
              <a:buNone/>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B53E1F53-6DFE-7A27-50A2-CB033C16D2A8}"/>
              </a:ext>
            </a:extLst>
          </p:cNvPr>
          <p:cNvSpPr txBox="1"/>
          <p:nvPr/>
        </p:nvSpPr>
        <p:spPr>
          <a:xfrm>
            <a:off x="484908" y="1537855"/>
            <a:ext cx="6438033" cy="4855175"/>
          </a:xfrm>
          <a:prstGeom prst="rect">
            <a:avLst/>
          </a:prstGeom>
          <a:noFill/>
        </p:spPr>
        <p:txBody>
          <a:bodyPr wrap="square" rtlCol="0">
            <a:spAutoFit/>
          </a:bodyPr>
          <a:lstStyle/>
          <a:p>
            <a:pPr marL="228600" marR="0" lvl="0" indent="-540000" algn="just" defTabSz="914400" rtl="0" eaLnBrk="1" fontAlgn="auto" latinLnBrk="0" hangingPunct="1">
              <a:spcBef>
                <a:spcPts val="1500"/>
              </a:spcBef>
              <a:spcAft>
                <a:spcPts val="0"/>
              </a:spcAft>
              <a:buClrTx/>
              <a:buSzTx/>
              <a:buFont typeface="Wingdings" panose="05000000000000000000" pitchFamily="2" charset="2"/>
              <a:buChar char="n"/>
              <a:tabLst/>
              <a:defRPr/>
            </a:pPr>
            <a:r>
              <a:rPr kumimoji="0" lang="en-US" altLang="zh-CN"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rPr>
              <a:t>PowerPoint</a:t>
            </a:r>
            <a:r>
              <a:rPr kumimoji="0" lang="zh-CN" altLang="en-US"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rPr>
              <a:t>不是字处理软件</a:t>
            </a:r>
            <a:endParaRPr kumimoji="0" lang="en-US" altLang="zh-CN"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endParaRPr>
          </a:p>
          <a:p>
            <a:pPr marL="1143000" marR="0" lvl="2" indent="-540000" algn="just" defTabSz="914400" rtl="0" eaLnBrk="1" fontAlgn="auto" latinLnBrk="0" hangingPunct="1">
              <a:spcBef>
                <a:spcPts val="1500"/>
              </a:spcBef>
              <a:spcAft>
                <a:spcPts val="0"/>
              </a:spcAft>
              <a:buClrTx/>
              <a:buSzTx/>
              <a:buFont typeface="Wingdings" panose="05000000000000000000" pitchFamily="2" charset="2"/>
              <a:buChar char="l"/>
              <a:tabLst/>
              <a:defRPr/>
            </a:pPr>
            <a:r>
              <a:rPr kumimoji="0" lang="zh-CN" altLang="en-US" sz="2400" b="1" i="0" u="none" strike="noStrike" kern="1200" cap="none" spc="20" normalizeH="0" baseline="0" noProof="0" dirty="0">
                <a:ln>
                  <a:noFill/>
                </a:ln>
                <a:effectLst/>
                <a:uLnTx/>
                <a:uFillTx/>
                <a:latin typeface="黑体" panose="02010609060101010101" pitchFamily="49" charset="-122"/>
                <a:ea typeface="黑体" panose="02010609060101010101" pitchFamily="49" charset="-122"/>
                <a:cs typeface="+mn-cs"/>
              </a:rPr>
              <a:t>幻灯片是为了在听众记忆里留下印象，引发人思考的。这意味着你甚至不用在上面写完整的句子，简单的描述就很好了。</a:t>
            </a:r>
            <a:endParaRPr kumimoji="0" lang="en-US" altLang="zh-CN" sz="2400" b="1" i="0" u="none" strike="noStrike" kern="1200" cap="none" spc="20" normalizeH="0" baseline="0" noProof="0" dirty="0">
              <a:ln>
                <a:noFill/>
              </a:ln>
              <a:effectLst/>
              <a:uLnTx/>
              <a:uFillTx/>
              <a:latin typeface="黑体" panose="02010609060101010101" pitchFamily="49" charset="-122"/>
              <a:ea typeface="黑体" panose="02010609060101010101" pitchFamily="49" charset="-122"/>
              <a:cs typeface="+mn-cs"/>
            </a:endParaRPr>
          </a:p>
          <a:p>
            <a:pPr marL="228600" marR="0" lvl="0" indent="-540000" algn="just" defTabSz="914400" rtl="0" eaLnBrk="1" fontAlgn="auto" latinLnBrk="0" hangingPunct="1">
              <a:spcBef>
                <a:spcPts val="1500"/>
              </a:spcBef>
              <a:spcAft>
                <a:spcPts val="0"/>
              </a:spcAft>
              <a:buClrTx/>
              <a:buSzTx/>
              <a:buFont typeface="Wingdings" panose="05000000000000000000" pitchFamily="2" charset="2"/>
              <a:buChar char="n"/>
              <a:tabLst/>
              <a:defRPr/>
            </a:pPr>
            <a:r>
              <a:rPr kumimoji="0" lang="zh-CN" altLang="en-US"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rPr>
              <a:t>避免逐字逐句读幻灯片</a:t>
            </a:r>
            <a:endParaRPr kumimoji="0" lang="en-US" altLang="zh-CN"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endParaRPr>
          </a:p>
          <a:p>
            <a:pPr marL="1143000" marR="0" lvl="2" indent="-540000" algn="just" defTabSz="914400" rtl="0" eaLnBrk="1" fontAlgn="auto" latinLnBrk="0" hangingPunct="1">
              <a:spcBef>
                <a:spcPts val="1500"/>
              </a:spcBef>
              <a:spcAft>
                <a:spcPts val="0"/>
              </a:spcAft>
              <a:buClrTx/>
              <a:buSzTx/>
              <a:buFont typeface="Wingdings" panose="05000000000000000000" pitchFamily="2" charset="2"/>
              <a:buChar char="l"/>
              <a:tabLst/>
              <a:defRPr/>
            </a:pPr>
            <a:r>
              <a:rPr kumimoji="0" lang="zh-CN" altLang="en-US" sz="2400" b="1" i="0" u="none" strike="noStrike" kern="1200" cap="none" spc="20" normalizeH="0" baseline="0" noProof="0" dirty="0">
                <a:ln>
                  <a:noFill/>
                </a:ln>
                <a:effectLst/>
                <a:uLnTx/>
                <a:uFillTx/>
                <a:latin typeface="黑体" panose="02010609060101010101" pitchFamily="49" charset="-122"/>
                <a:ea typeface="黑体" panose="02010609060101010101" pitchFamily="49" charset="-122"/>
                <a:cs typeface="+mn-cs"/>
              </a:rPr>
              <a:t>陈述的目的是为了向听众解释那些他们不能够从幻灯片中了解的内容。如果不是这样，他们完全可以把你的幻灯片带回去，在他们自己的办公室、家里舒舒服服地阅读</a:t>
            </a:r>
            <a:endParaRPr lang="zh-CN" altLang="en-US" sz="2400" dirty="0"/>
          </a:p>
        </p:txBody>
      </p:sp>
    </p:spTree>
    <p:extLst>
      <p:ext uri="{BB962C8B-B14F-4D97-AF65-F5344CB8AC3E}">
        <p14:creationId xmlns:p14="http://schemas.microsoft.com/office/powerpoint/2010/main" val="4285317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在同一页</a:t>
            </a:r>
            <a:r>
              <a:rPr lang="en-US" altLang="zh-CN" sz="4000" b="1" dirty="0">
                <a:solidFill>
                  <a:srgbClr val="FF0000"/>
                </a:solidFill>
                <a:latin typeface="黑体" panose="02010609060101010101" pitchFamily="49" charset="-122"/>
                <a:ea typeface="黑体" panose="02010609060101010101" pitchFamily="49" charset="-122"/>
              </a:rPr>
              <a:t>PPT</a:t>
            </a:r>
            <a:r>
              <a:rPr lang="zh-CN" altLang="en-US" sz="4000" b="1" dirty="0">
                <a:solidFill>
                  <a:srgbClr val="FF0000"/>
                </a:solidFill>
                <a:latin typeface="黑体" panose="02010609060101010101" pitchFamily="49" charset="-122"/>
                <a:ea typeface="黑体" panose="02010609060101010101" pitchFamily="49" charset="-122"/>
              </a:rPr>
              <a:t>中出现过多文字</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343892"/>
            <a:ext cx="10979727" cy="5328165"/>
          </a:xfrm>
        </p:spPr>
        <p:txBody>
          <a:bodyPr anchor="t">
            <a:noAutofit/>
          </a:bodyPr>
          <a:lstStyle/>
          <a:p>
            <a:pPr marL="0" indent="0" algn="just">
              <a:lnSpc>
                <a:spcPct val="120000"/>
              </a:lnSpc>
              <a:buNone/>
            </a:pPr>
            <a:r>
              <a:rPr lang="en-US" altLang="zh-CN" b="1" dirty="0">
                <a:latin typeface="黑体" panose="02010609060101010101" pitchFamily="49" charset="-122"/>
                <a:ea typeface="黑体" panose="02010609060101010101" pitchFamily="49" charset="-122"/>
              </a:rPr>
              <a:t>Microsoft Office PowerPoint</a:t>
            </a:r>
            <a:r>
              <a:rPr lang="zh-CN" altLang="en-US" b="1" dirty="0">
                <a:latin typeface="黑体" panose="02010609060101010101" pitchFamily="49" charset="-122"/>
                <a:ea typeface="黑体" panose="02010609060101010101" pitchFamily="49" charset="-122"/>
              </a:rPr>
              <a:t>是指微软公司的演示文稿软件。用户可以在投影仪或者计算机上进行演示，也可以将演示文稿打印出来，制作成胶片，以便应用到更广泛的领域中。</a:t>
            </a:r>
            <a:endParaRPr lang="en-US" altLang="zh-CN" b="1" dirty="0">
              <a:latin typeface="黑体" panose="02010609060101010101" pitchFamily="49" charset="-122"/>
              <a:ea typeface="黑体" panose="02010609060101010101" pitchFamily="49" charset="-122"/>
            </a:endParaRPr>
          </a:p>
          <a:p>
            <a:pPr marL="432000" indent="-432000" algn="just">
              <a:lnSpc>
                <a:spcPct val="120000"/>
              </a:lnSpc>
              <a:buFont typeface="Wingdings" panose="05000000000000000000" pitchFamily="2" charset="2"/>
              <a:buChar char="n"/>
            </a:pPr>
            <a:r>
              <a:rPr lang="en-US" altLang="zh-CN" b="1" dirty="0">
                <a:solidFill>
                  <a:schemeClr val="accent1"/>
                </a:solidFill>
                <a:latin typeface="黑体" panose="02010609060101010101" pitchFamily="49" charset="-122"/>
                <a:ea typeface="黑体" panose="02010609060101010101" pitchFamily="49" charset="-122"/>
              </a:rPr>
              <a:t>PowerPoint</a:t>
            </a:r>
            <a:r>
              <a:rPr lang="zh-CN" altLang="en-US" b="1" dirty="0">
                <a:solidFill>
                  <a:schemeClr val="accent1"/>
                </a:solidFill>
                <a:latin typeface="黑体" panose="02010609060101010101" pitchFamily="49" charset="-122"/>
                <a:ea typeface="黑体" panose="02010609060101010101" pitchFamily="49" charset="-122"/>
              </a:rPr>
              <a:t>不是字处理软件</a:t>
            </a:r>
          </a:p>
          <a:p>
            <a:pPr marL="889200" lvl="2" indent="-432000" algn="just">
              <a:lnSpc>
                <a:spcPct val="120000"/>
              </a:lnSpc>
              <a:buFont typeface="Wingdings" panose="05000000000000000000" pitchFamily="2" charset="2"/>
              <a:buChar char="l"/>
            </a:pPr>
            <a:r>
              <a:rPr lang="zh-CN" altLang="en-US" sz="2400" b="1" dirty="0">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p>
          <a:p>
            <a:pPr marL="432000" indent="-432000" algn="just">
              <a:lnSpc>
                <a:spcPct val="120000"/>
              </a:lnSpc>
              <a:buFont typeface="Wingdings" panose="05000000000000000000" pitchFamily="2" charset="2"/>
              <a:buChar char="n"/>
            </a:pPr>
            <a:r>
              <a:rPr lang="zh-CN" altLang="en-US" b="1" dirty="0">
                <a:solidFill>
                  <a:schemeClr val="accent1"/>
                </a:solidFill>
                <a:latin typeface="黑体" panose="02010609060101010101" pitchFamily="49" charset="-122"/>
                <a:ea typeface="黑体" panose="02010609060101010101" pitchFamily="49" charset="-122"/>
              </a:rPr>
              <a:t>避免逐字逐句读幻灯片</a:t>
            </a:r>
          </a:p>
          <a:p>
            <a:pPr marL="889200" lvl="2" indent="-432000" algn="just">
              <a:lnSpc>
                <a:spcPct val="120000"/>
              </a:lnSpc>
              <a:buFont typeface="Wingdings" panose="05000000000000000000" pitchFamily="2" charset="2"/>
              <a:buChar char="l"/>
            </a:pPr>
            <a:r>
              <a:rPr lang="zh-CN" altLang="en-US" sz="2400" b="1" dirty="0">
                <a:latin typeface="黑体" panose="02010609060101010101" pitchFamily="49" charset="-122"/>
                <a:ea typeface="黑体" panose="02010609060101010101" pitchFamily="49" charset="-122"/>
              </a:rPr>
              <a:t>陈述的目的是为了向听众解释那些他们不能够从幻灯片中了解的内容。如果不是这样，他们完全可以把你的幻灯片带回去，在他们自己的办公室、家里舒舒服服地阅读。</a:t>
            </a:r>
          </a:p>
          <a:p>
            <a:pPr marL="0" indent="0" algn="just">
              <a:lnSpc>
                <a:spcPct val="100000"/>
              </a:lnSpc>
              <a:buNone/>
            </a:pPr>
            <a:endParaRPr lang="en-US" altLang="zh-CN"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394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在同一页</a:t>
            </a:r>
            <a:r>
              <a:rPr lang="en-US" altLang="zh-CN" sz="4000" b="1" dirty="0">
                <a:solidFill>
                  <a:srgbClr val="FF0000"/>
                </a:solidFill>
                <a:latin typeface="黑体" panose="02010609060101010101" pitchFamily="49" charset="-122"/>
                <a:ea typeface="黑体" panose="02010609060101010101" pitchFamily="49" charset="-122"/>
              </a:rPr>
              <a:t>PPT</a:t>
            </a:r>
            <a:r>
              <a:rPr lang="zh-CN" altLang="en-US" sz="4000" b="1" dirty="0">
                <a:solidFill>
                  <a:srgbClr val="FF0000"/>
                </a:solidFill>
                <a:latin typeface="黑体" panose="02010609060101010101" pitchFamily="49" charset="-122"/>
                <a:ea typeface="黑体" panose="02010609060101010101" pitchFamily="49" charset="-122"/>
              </a:rPr>
              <a:t>中出现过多空白</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343892"/>
            <a:ext cx="10979727" cy="5328165"/>
          </a:xfrm>
        </p:spPr>
        <p:txBody>
          <a:bodyPr anchor="t">
            <a:noAutofit/>
          </a:bodyPr>
          <a:lstStyle/>
          <a:p>
            <a:pPr marL="432000" indent="-432000" algn="just">
              <a:lnSpc>
                <a:spcPct val="120000"/>
              </a:lnSpc>
              <a:buFont typeface="Wingdings" panose="05000000000000000000" pitchFamily="2" charset="2"/>
              <a:buChar char="n"/>
            </a:pPr>
            <a:r>
              <a:rPr lang="en-US" altLang="zh-CN" sz="3200" b="1" dirty="0">
                <a:solidFill>
                  <a:schemeClr val="accent1"/>
                </a:solidFill>
                <a:latin typeface="黑体" panose="02010609060101010101" pitchFamily="49" charset="-122"/>
                <a:ea typeface="黑体" panose="02010609060101010101" pitchFamily="49" charset="-122"/>
              </a:rPr>
              <a:t>PowerPoint</a:t>
            </a:r>
            <a:r>
              <a:rPr lang="zh-CN" altLang="en-US" sz="3200" b="1" dirty="0">
                <a:solidFill>
                  <a:schemeClr val="accent1"/>
                </a:solidFill>
                <a:latin typeface="黑体" panose="02010609060101010101" pitchFamily="49" charset="-122"/>
                <a:ea typeface="黑体" panose="02010609060101010101" pitchFamily="49" charset="-122"/>
              </a:rPr>
              <a:t>不是字处理软件</a:t>
            </a:r>
          </a:p>
          <a:p>
            <a:pPr marL="889200" lvl="2" indent="-432000" algn="just">
              <a:lnSpc>
                <a:spcPct val="120000"/>
              </a:lnSpc>
              <a:buFont typeface="Wingdings" panose="05000000000000000000" pitchFamily="2" charset="2"/>
              <a:buChar char="l"/>
            </a:pPr>
            <a:r>
              <a:rPr lang="zh-CN" altLang="en-US" sz="2800" b="1" dirty="0">
                <a:latin typeface="黑体" panose="02010609060101010101" pitchFamily="49" charset="-122"/>
                <a:ea typeface="黑体" panose="02010609060101010101" pitchFamily="49" charset="-122"/>
              </a:rPr>
              <a:t>幻灯片是为了在听众记忆里留下印象，引发人思考的。这意味着你甚至不用在上面写完整的句子，简单的描述就很好了。</a:t>
            </a:r>
          </a:p>
          <a:p>
            <a:pPr marL="0" indent="0" algn="just">
              <a:lnSpc>
                <a:spcPct val="100000"/>
              </a:lnSpc>
              <a:buNone/>
            </a:pPr>
            <a:endParaRPr lang="en-US" altLang="zh-CN"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99366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不同元素之间要布局合理</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6438033" cy="2497707"/>
          </a:xfrm>
        </p:spPr>
        <p:txBody>
          <a:bodyPr anchor="t">
            <a:noAutofit/>
          </a:bodyPr>
          <a:lstStyle/>
          <a:p>
            <a:pPr marL="0" indent="0" algn="just">
              <a:lnSpc>
                <a:spcPct val="150000"/>
              </a:lnSpc>
              <a:spcBef>
                <a:spcPts val="1500"/>
              </a:spcBef>
              <a:buNone/>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l"/>
            </a:pPr>
            <a:endParaRPr lang="en-US" altLang="zh-CN" sz="3200" b="1" spc="20" dirty="0">
              <a:latin typeface="黑体" panose="02010609060101010101" pitchFamily="49" charset="-122"/>
              <a:ea typeface="黑体" panose="02010609060101010101" pitchFamily="49" charset="-122"/>
            </a:endParaRPr>
          </a:p>
          <a:p>
            <a:pPr indent="-540000" algn="just">
              <a:lnSpc>
                <a:spcPct val="150000"/>
              </a:lnSpc>
              <a:spcBef>
                <a:spcPts val="1500"/>
              </a:spcBef>
              <a:buFont typeface="Wingdings" panose="05000000000000000000" pitchFamily="2" charset="2"/>
              <a:buChar char="n"/>
            </a:pP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1" name="文本框 10">
            <a:extLst>
              <a:ext uri="{FF2B5EF4-FFF2-40B4-BE49-F238E27FC236}">
                <a16:creationId xmlns:a16="http://schemas.microsoft.com/office/drawing/2014/main" id="{B53E1F53-6DFE-7A27-50A2-CB033C16D2A8}"/>
              </a:ext>
            </a:extLst>
          </p:cNvPr>
          <p:cNvSpPr txBox="1"/>
          <p:nvPr/>
        </p:nvSpPr>
        <p:spPr>
          <a:xfrm>
            <a:off x="484908" y="1537855"/>
            <a:ext cx="6438033" cy="2192908"/>
          </a:xfrm>
          <a:prstGeom prst="rect">
            <a:avLst/>
          </a:prstGeom>
          <a:noFill/>
        </p:spPr>
        <p:txBody>
          <a:bodyPr wrap="square" rtlCol="0">
            <a:spAutoFit/>
          </a:bodyPr>
          <a:lstStyle/>
          <a:p>
            <a:pPr marL="432000" marR="0" lvl="0" indent="-432000" algn="just" defTabSz="914400" rtl="0" eaLnBrk="1" fontAlgn="auto" latinLnBrk="0" hangingPunct="1">
              <a:spcBef>
                <a:spcPts val="1500"/>
              </a:spcBef>
              <a:spcAft>
                <a:spcPts val="0"/>
              </a:spcAft>
              <a:buClrTx/>
              <a:buSzTx/>
              <a:buFont typeface="Wingdings" panose="05000000000000000000" pitchFamily="2" charset="2"/>
              <a:buChar char="n"/>
              <a:tabLst/>
              <a:defRPr/>
            </a:pPr>
            <a:r>
              <a:rPr kumimoji="0" lang="zh-CN" altLang="en-US"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rPr>
              <a:t>使用一致并且适当的样式</a:t>
            </a:r>
            <a:endParaRPr kumimoji="0" lang="en-US" altLang="zh-CN" sz="2800" b="1" i="0" u="none" strike="noStrike" kern="1200" cap="none" spc="20" normalizeH="0" baseline="0" noProof="0" dirty="0">
              <a:ln>
                <a:noFill/>
              </a:ln>
              <a:solidFill>
                <a:schemeClr val="accent1"/>
              </a:solidFill>
              <a:effectLst/>
              <a:uLnTx/>
              <a:uFillTx/>
              <a:latin typeface="黑体" panose="02010609060101010101" pitchFamily="49" charset="-122"/>
              <a:ea typeface="黑体" panose="02010609060101010101" pitchFamily="49" charset="-122"/>
              <a:cs typeface="+mn-cs"/>
            </a:endParaRPr>
          </a:p>
          <a:p>
            <a:pPr marL="817200" lvl="1" indent="-360000" algn="just">
              <a:spcBef>
                <a:spcPts val="1500"/>
              </a:spcBef>
              <a:buFont typeface="Wingdings" panose="05000000000000000000" pitchFamily="2" charset="2"/>
              <a:buChar char="l"/>
              <a:defRPr/>
            </a:pPr>
            <a:r>
              <a:rPr kumimoji="0" lang="zh-CN" altLang="en-US" sz="2400" b="1" i="0" u="none" strike="noStrike" kern="1200" cap="none" spc="20" normalizeH="0" baseline="0" noProof="0" dirty="0">
                <a:ln>
                  <a:noFill/>
                </a:ln>
                <a:effectLst/>
                <a:uLnTx/>
                <a:uFillTx/>
                <a:latin typeface="黑体" panose="02010609060101010101" pitchFamily="49" charset="-122"/>
                <a:ea typeface="黑体" panose="02010609060101010101" pitchFamily="49" charset="-122"/>
                <a:cs typeface="+mn-cs"/>
              </a:rPr>
              <a:t>在一份演示文档中，字体、颜色、图标、插图等样式应该始终保持一致。定义合适的幻灯片主题可以快速帮你建立统一的样式规范，但是很多人会忽视这一点。</a:t>
            </a:r>
            <a:endParaRPr lang="zh-CN" altLang="en-US" sz="2400" dirty="0"/>
          </a:p>
        </p:txBody>
      </p:sp>
      <p:pic>
        <p:nvPicPr>
          <p:cNvPr id="7" name="图片 6">
            <a:extLst>
              <a:ext uri="{FF2B5EF4-FFF2-40B4-BE49-F238E27FC236}">
                <a16:creationId xmlns:a16="http://schemas.microsoft.com/office/drawing/2014/main" id="{47C78E89-0B68-E7C8-3B8E-DC9746B88A40}"/>
              </a:ext>
            </a:extLst>
          </p:cNvPr>
          <p:cNvPicPr>
            <a:picLocks noChangeAspect="1"/>
          </p:cNvPicPr>
          <p:nvPr/>
        </p:nvPicPr>
        <p:blipFill>
          <a:blip r:embed="rId2"/>
          <a:stretch>
            <a:fillRect/>
          </a:stretch>
        </p:blipFill>
        <p:spPr>
          <a:xfrm>
            <a:off x="7480588" y="2163913"/>
            <a:ext cx="4105275" cy="2981325"/>
          </a:xfrm>
          <a:prstGeom prst="rect">
            <a:avLst/>
          </a:prstGeom>
        </p:spPr>
      </p:pic>
      <p:pic>
        <p:nvPicPr>
          <p:cNvPr id="9" name="图片 8">
            <a:extLst>
              <a:ext uri="{FF2B5EF4-FFF2-40B4-BE49-F238E27FC236}">
                <a16:creationId xmlns:a16="http://schemas.microsoft.com/office/drawing/2014/main" id="{A6DA4655-0319-4327-22DC-6E6B57BB6E14}"/>
              </a:ext>
            </a:extLst>
          </p:cNvPr>
          <p:cNvPicPr>
            <a:picLocks noChangeAspect="1"/>
          </p:cNvPicPr>
          <p:nvPr/>
        </p:nvPicPr>
        <p:blipFill>
          <a:blip r:embed="rId3"/>
          <a:stretch>
            <a:fillRect/>
          </a:stretch>
        </p:blipFill>
        <p:spPr>
          <a:xfrm>
            <a:off x="1399741" y="3897090"/>
            <a:ext cx="5153025" cy="2390775"/>
          </a:xfrm>
          <a:prstGeom prst="rect">
            <a:avLst/>
          </a:prstGeom>
        </p:spPr>
      </p:pic>
    </p:spTree>
    <p:extLst>
      <p:ext uri="{BB962C8B-B14F-4D97-AF65-F5344CB8AC3E}">
        <p14:creationId xmlns:p14="http://schemas.microsoft.com/office/powerpoint/2010/main" val="575143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en-US" altLang="zh-CN" sz="4000" b="1" dirty="0">
                <a:solidFill>
                  <a:schemeClr val="accent1"/>
                </a:solidFill>
                <a:latin typeface="黑体" panose="02010609060101010101" pitchFamily="49" charset="-122"/>
                <a:ea typeface="黑体" panose="02010609060101010101" pitchFamily="49" charset="-122"/>
              </a:rPr>
              <a:t>PPT</a:t>
            </a:r>
            <a:r>
              <a:rPr lang="zh-CN" altLang="en-US" sz="4000" b="1" dirty="0">
                <a:solidFill>
                  <a:schemeClr val="accent1"/>
                </a:solidFill>
                <a:latin typeface="黑体" panose="02010609060101010101" pitchFamily="49" charset="-122"/>
                <a:ea typeface="黑体" panose="02010609060101010101" pitchFamily="49" charset="-122"/>
              </a:rPr>
              <a:t>制作建议：</a:t>
            </a:r>
            <a:r>
              <a:rPr lang="zh-CN" altLang="en-US" sz="4000" b="1" dirty="0">
                <a:solidFill>
                  <a:srgbClr val="FF0000"/>
                </a:solidFill>
                <a:latin typeface="黑体" panose="02010609060101010101" pitchFamily="49" charset="-122"/>
                <a:ea typeface="黑体" panose="02010609060101010101" pitchFamily="49" charset="-122"/>
              </a:rPr>
              <a:t>其他</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1212273" y="1233057"/>
            <a:ext cx="10979727" cy="5624943"/>
          </a:xfrm>
        </p:spPr>
        <p:txBody>
          <a:bodyPr anchor="ctr">
            <a:normAutofit/>
          </a:bodyPr>
          <a:lstStyle/>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rPr>
              <a:t>尽量不要</a:t>
            </a:r>
            <a:r>
              <a:rPr lang="zh-CN" altLang="en-US" b="1" spc="20" dirty="0">
                <a:latin typeface="黑体" panose="02010609060101010101" pitchFamily="49" charset="-122"/>
                <a:ea typeface="黑体" panose="02010609060101010101" pitchFamily="49" charset="-122"/>
              </a:rPr>
              <a:t>使用太炫的动画效果</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rPr>
              <a:t>尽量不要</a:t>
            </a:r>
            <a:r>
              <a:rPr lang="zh-CN" altLang="en-US" b="1" spc="20" dirty="0">
                <a:latin typeface="黑体" panose="02010609060101010101" pitchFamily="49" charset="-122"/>
                <a:ea typeface="黑体" panose="02010609060101010101" pitchFamily="49" charset="-122"/>
              </a:rPr>
              <a:t>使用太炫的切换效果</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rPr>
              <a:t>尽量不要</a:t>
            </a:r>
            <a:r>
              <a:rPr lang="zh-CN" altLang="en-US" b="1" spc="20" dirty="0">
                <a:latin typeface="黑体" panose="02010609060101010101" pitchFamily="49" charset="-122"/>
                <a:ea typeface="黑体" panose="02010609060101010101" pitchFamily="49" charset="-122"/>
              </a:rPr>
              <a:t>使用音效</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谨慎插入音频和视频</a:t>
            </a:r>
            <a:r>
              <a:rPr lang="en-US" altLang="zh-CN" b="1" spc="20" dirty="0">
                <a:latin typeface="黑体" panose="02010609060101010101" pitchFamily="49" charset="-122"/>
                <a:ea typeface="黑体" panose="02010609060101010101" pitchFamily="49" charset="-122"/>
              </a:rPr>
              <a:t>(</a:t>
            </a:r>
            <a:r>
              <a:rPr lang="zh-CN" altLang="en-US" b="1" spc="20" dirty="0">
                <a:latin typeface="黑体" panose="02010609060101010101" pitchFamily="49" charset="-122"/>
                <a:ea typeface="黑体" panose="02010609060101010101" pitchFamily="49" charset="-122"/>
              </a:rPr>
              <a:t>考虑到软件兼容性</a:t>
            </a:r>
            <a:r>
              <a:rPr lang="en-US" altLang="zh-CN" b="1" spc="20" dirty="0">
                <a:latin typeface="黑体" panose="02010609060101010101" pitchFamily="49" charset="-122"/>
                <a:ea typeface="黑体" panose="02010609060101010101" pitchFamily="49" charset="-122"/>
              </a:rPr>
              <a:t>)</a:t>
            </a:r>
            <a:r>
              <a:rPr lang="zh-CN" altLang="en-US" b="1" spc="20" dirty="0">
                <a:latin typeface="黑体" panose="02010609060101010101" pitchFamily="49" charset="-122"/>
                <a:ea typeface="黑体" panose="02010609060101010101" pitchFamily="49" charset="-122"/>
              </a:rPr>
              <a:t>和艺术字</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幻灯片之间使用超链接要注意播放顺序</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善用备注功能</a:t>
            </a:r>
            <a:endParaRPr lang="en-US" altLang="zh-CN" b="1" spc="20" dirty="0">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endParaRPr lang="en-US" altLang="zh-CN" b="1" spc="20" dirty="0">
              <a:solidFill>
                <a:schemeClr val="accent1"/>
              </a:solidFill>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6247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工作汇报要求</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357747"/>
            <a:ext cx="10979727" cy="5237746"/>
          </a:xfrm>
        </p:spPr>
        <p:txBody>
          <a:bodyPr anchor="ctr">
            <a:normAutofit/>
          </a:bodyPr>
          <a:lstStyle/>
          <a:p>
            <a:pPr marL="432000"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在比较正式地汇报研究工作时，务必记得</a:t>
            </a:r>
            <a:r>
              <a:rPr lang="zh-CN" altLang="en-US" b="1" spc="20" dirty="0">
                <a:solidFill>
                  <a:schemeClr val="accent1"/>
                </a:solidFill>
                <a:latin typeface="黑体" panose="02010609060101010101" pitchFamily="49" charset="-122"/>
                <a:ea typeface="黑体" panose="02010609060101010101" pitchFamily="49" charset="-122"/>
              </a:rPr>
              <a:t>明确研究目标和已有研究不足</a:t>
            </a:r>
            <a:r>
              <a:rPr lang="zh-CN" altLang="en-US" b="1" spc="20" dirty="0">
                <a:latin typeface="黑体" panose="02010609060101010101" pitchFamily="49" charset="-122"/>
                <a:ea typeface="黑体" panose="02010609060101010101" pitchFamily="49" charset="-122"/>
              </a:rPr>
              <a:t>，在这些都讲清楚之后再去讲自己打算怎么做</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页数较多时，需在最开始讲明白</a:t>
            </a:r>
            <a:r>
              <a:rPr lang="zh-CN" altLang="en-US" b="1" spc="20" dirty="0">
                <a:solidFill>
                  <a:schemeClr val="accent1"/>
                </a:solidFill>
                <a:latin typeface="黑体" panose="02010609060101010101" pitchFamily="49" charset="-122"/>
                <a:ea typeface="黑体" panose="02010609060101010101" pitchFamily="49" charset="-122"/>
              </a:rPr>
              <a:t>此次汇报工作的目的、背景，以及上次汇报的情况</a:t>
            </a:r>
            <a:r>
              <a:rPr lang="zh-CN" altLang="en-US" b="1" spc="20" dirty="0">
                <a:latin typeface="黑体" panose="02010609060101010101" pitchFamily="49" charset="-122"/>
                <a:ea typeface="黑体" panose="02010609060101010101" pitchFamily="49" charset="-122"/>
              </a:rPr>
              <a:t>，不要直接就讲技术细节</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鼓励用</a:t>
            </a:r>
            <a:r>
              <a:rPr lang="en-US" altLang="zh-CN" b="1" spc="20" dirty="0">
                <a:solidFill>
                  <a:schemeClr val="accent1"/>
                </a:solidFill>
                <a:latin typeface="Times New Roman" panose="02020603050405020304" pitchFamily="18" charset="0"/>
                <a:ea typeface="黑体" panose="02010609060101010101" pitchFamily="49" charset="-122"/>
                <a:cs typeface="Times New Roman" panose="02020603050405020304" pitchFamily="18" charset="0"/>
              </a:rPr>
              <a:t>Latex beamer</a:t>
            </a:r>
            <a:r>
              <a:rPr lang="zh-CN" altLang="en-US" b="1" spc="20" dirty="0">
                <a:solidFill>
                  <a:schemeClr val="accent1"/>
                </a:solidFill>
                <a:latin typeface="黑体" panose="02010609060101010101" pitchFamily="49" charset="-122"/>
                <a:ea typeface="黑体" panose="02010609060101010101" pitchFamily="49" charset="-122"/>
              </a:rPr>
              <a:t>等其他方式</a:t>
            </a:r>
            <a:r>
              <a:rPr lang="zh-CN" altLang="en-US" b="1" spc="20" dirty="0">
                <a:latin typeface="黑体" panose="02010609060101010101" pitchFamily="49" charset="-122"/>
                <a:ea typeface="黑体" panose="02010609060101010101" pitchFamily="49" charset="-122"/>
              </a:rPr>
              <a:t>进行汇报</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在进行开题、中期检查、预答辩、答辩等正式汇报时，需主动用</a:t>
            </a:r>
            <a:r>
              <a:rPr lang="zh-CN" altLang="en-US" b="1" spc="20" dirty="0">
                <a:solidFill>
                  <a:schemeClr val="accent1"/>
                </a:solidFill>
                <a:latin typeface="黑体" panose="02010609060101010101" pitchFamily="49" charset="-122"/>
                <a:ea typeface="黑体" panose="02010609060101010101" pitchFamily="49" charset="-122"/>
              </a:rPr>
              <a:t>“排练计时”模式</a:t>
            </a:r>
            <a:r>
              <a:rPr lang="zh-CN" altLang="en-US" b="1" spc="20" dirty="0">
                <a:latin typeface="黑体" panose="02010609060101010101" pitchFamily="49" charset="-122"/>
                <a:ea typeface="黑体" panose="02010609060101010101" pitchFamily="49" charset="-122"/>
              </a:rPr>
              <a:t>，把握好时间</a:t>
            </a:r>
            <a:endParaRPr lang="en-US" altLang="zh-CN" b="1" spc="20"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6625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en-US" altLang="zh-CN" sz="4000" b="1" dirty="0">
                <a:solidFill>
                  <a:schemeClr val="accent1"/>
                </a:solidFill>
                <a:latin typeface="黑体" panose="02010609060101010101" pitchFamily="49" charset="-122"/>
                <a:ea typeface="黑体" panose="02010609060101010101" pitchFamily="49" charset="-122"/>
              </a:rPr>
              <a:t>PPT</a:t>
            </a:r>
            <a:r>
              <a:rPr lang="zh-CN" altLang="en-US" sz="4000" b="1" dirty="0">
                <a:solidFill>
                  <a:schemeClr val="accent1"/>
                </a:solidFill>
                <a:latin typeface="黑体" panose="02010609060101010101" pitchFamily="49" charset="-122"/>
                <a:ea typeface="黑体" panose="02010609060101010101" pitchFamily="49" charset="-122"/>
              </a:rPr>
              <a:t>制作建议：</a:t>
            </a:r>
            <a:r>
              <a:rPr lang="zh-CN" altLang="en-US" sz="4000" b="1" dirty="0">
                <a:solidFill>
                  <a:srgbClr val="FF0000"/>
                </a:solidFill>
                <a:latin typeface="黑体" panose="02010609060101010101" pitchFamily="49" charset="-122"/>
                <a:ea typeface="黑体" panose="02010609060101010101" pitchFamily="49" charset="-122"/>
              </a:rPr>
              <a:t>文字</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503959" y="1233056"/>
            <a:ext cx="11184082" cy="5472545"/>
          </a:xfrm>
        </p:spPr>
        <p:txBody>
          <a:bodyPr anchor="ctr">
            <a:normAutofit/>
          </a:bodyPr>
          <a:lstStyle/>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2" action="ppaction://hlinksldjump"/>
              </a:rPr>
              <a:t>字数不宜过多</a:t>
            </a:r>
            <a:r>
              <a:rPr lang="zh-CN" altLang="en-US" b="1" spc="20" dirty="0">
                <a:latin typeface="黑体" panose="02010609060101010101" pitchFamily="49" charset="-122"/>
                <a:ea typeface="黑体" panose="02010609060101010101" pitchFamily="49" charset="-122"/>
              </a:rPr>
              <a:t>：单张幻灯片最好不要超过</a:t>
            </a:r>
            <a:r>
              <a:rPr lang="en-US" altLang="zh-CN" b="1" spc="20" dirty="0">
                <a:latin typeface="黑体" panose="02010609060101010101" pitchFamily="49" charset="-122"/>
                <a:ea typeface="黑体" panose="02010609060101010101" pitchFamily="49" charset="-122"/>
              </a:rPr>
              <a:t>200</a:t>
            </a:r>
            <a:r>
              <a:rPr lang="zh-CN" altLang="en-US" b="1" spc="20" dirty="0">
                <a:latin typeface="黑体" panose="02010609060101010101" pitchFamily="49" charset="-122"/>
                <a:ea typeface="黑体" panose="02010609060101010101" pitchFamily="49" charset="-122"/>
              </a:rPr>
              <a:t>字</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3" action="ppaction://hlinksldjump"/>
              </a:rPr>
              <a:t>字号不宜太小</a:t>
            </a:r>
            <a:r>
              <a:rPr lang="zh-CN" altLang="en-US" b="1" spc="20" dirty="0">
                <a:latin typeface="黑体" panose="02010609060101010101" pitchFamily="49" charset="-122"/>
                <a:ea typeface="黑体" panose="02010609060101010101" pitchFamily="49" charset="-122"/>
              </a:rPr>
              <a:t>：一般不小于</a:t>
            </a:r>
            <a:r>
              <a:rPr lang="en-US" altLang="zh-CN" b="1" spc="20" dirty="0">
                <a:latin typeface="黑体" panose="02010609060101010101" pitchFamily="49" charset="-122"/>
                <a:ea typeface="黑体" panose="02010609060101010101" pitchFamily="49" charset="-122"/>
              </a:rPr>
              <a:t>18</a:t>
            </a:r>
            <a:r>
              <a:rPr lang="zh-CN" altLang="en-US" b="1" spc="20" dirty="0">
                <a:latin typeface="黑体" panose="02010609060101010101" pitchFamily="49" charset="-122"/>
                <a:ea typeface="黑体" panose="02010609060101010101" pitchFamily="49" charset="-122"/>
              </a:rPr>
              <a:t>号字</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4" action="ppaction://hlinksldjump"/>
              </a:rPr>
              <a:t>字号也不宜太大</a:t>
            </a:r>
            <a:r>
              <a:rPr lang="zh-CN" altLang="en-US" b="1" spc="20" dirty="0">
                <a:latin typeface="黑体" panose="02010609060101010101" pitchFamily="49" charset="-122"/>
                <a:ea typeface="黑体" panose="02010609060101010101" pitchFamily="49" charset="-122"/>
              </a:rPr>
              <a:t>：正文一般不超过</a:t>
            </a:r>
            <a:r>
              <a:rPr lang="en-US" altLang="zh-CN" b="1" spc="20" dirty="0">
                <a:latin typeface="黑体" panose="02010609060101010101" pitchFamily="49" charset="-122"/>
                <a:ea typeface="黑体" panose="02010609060101010101" pitchFamily="49" charset="-122"/>
              </a:rPr>
              <a:t>36</a:t>
            </a:r>
            <a:r>
              <a:rPr lang="zh-CN" altLang="en-US" b="1" spc="20" dirty="0">
                <a:latin typeface="黑体" panose="02010609060101010101" pitchFamily="49" charset="-122"/>
                <a:ea typeface="黑体" panose="02010609060101010101" pitchFamily="49" charset="-122"/>
              </a:rPr>
              <a:t>号</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5" action="ppaction://hlinksldjump"/>
              </a:rPr>
              <a:t>尽量使用容易分辨的字体</a:t>
            </a:r>
            <a:r>
              <a:rPr lang="zh-CN" altLang="en-US" b="1" spc="20" dirty="0">
                <a:latin typeface="黑体" panose="02010609060101010101" pitchFamily="49" charset="-122"/>
                <a:ea typeface="黑体" panose="02010609060101010101" pitchFamily="49" charset="-122"/>
              </a:rPr>
              <a:t>：如黑体、微软雅黑等，一般不用草体字</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en-US" altLang="zh-CN" b="1" spc="20" dirty="0">
                <a:latin typeface="黑体" panose="02010609060101010101" pitchFamily="49" charset="-122"/>
                <a:ea typeface="黑体" panose="02010609060101010101" pitchFamily="49" charset="-122"/>
              </a:rPr>
              <a:t>PPT</a:t>
            </a:r>
            <a:r>
              <a:rPr lang="zh-CN" altLang="en-US" b="1" spc="20" dirty="0">
                <a:latin typeface="黑体" panose="02010609060101010101" pitchFamily="49" charset="-122"/>
                <a:ea typeface="黑体" panose="02010609060101010101" pitchFamily="49" charset="-122"/>
              </a:rPr>
              <a:t>整体的字体、字号需</a:t>
            </a:r>
            <a:r>
              <a:rPr lang="zh-CN" altLang="en-US" b="1" spc="20" dirty="0">
                <a:solidFill>
                  <a:schemeClr val="accent1"/>
                </a:solidFill>
                <a:latin typeface="黑体" panose="02010609060101010101" pitchFamily="49" charset="-122"/>
                <a:ea typeface="黑体" panose="02010609060101010101" pitchFamily="49" charset="-122"/>
              </a:rPr>
              <a:t>前后统一</a:t>
            </a:r>
            <a:endParaRPr lang="en-US" altLang="zh-CN" b="1" spc="20" dirty="0">
              <a:solidFill>
                <a:schemeClr val="accent1"/>
              </a:solidFill>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6" action="ppaction://hlinksldjump"/>
              </a:rPr>
              <a:t>字号注意层级关系</a:t>
            </a:r>
            <a:r>
              <a:rPr lang="zh-CN" altLang="en-US" b="1" spc="20" dirty="0">
                <a:latin typeface="黑体" panose="02010609060101010101" pitchFamily="49" charset="-122"/>
                <a:ea typeface="黑体" panose="02010609060101010101" pitchFamily="49" charset="-122"/>
              </a:rPr>
              <a:t>：级别越高，字号越大</a:t>
            </a:r>
            <a:endParaRPr lang="en-US" altLang="zh-CN" b="1" spc="20" dirty="0">
              <a:latin typeface="黑体" panose="02010609060101010101" pitchFamily="49" charset="-122"/>
              <a:ea typeface="黑体" panose="02010609060101010101" pitchFamily="49" charset="-122"/>
            </a:endParaRPr>
          </a:p>
          <a:p>
            <a:pPr marL="432000"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hlinkClick r:id="rId7" action="ppaction://hlinksldjump"/>
              </a:rPr>
              <a:t>行间距合理</a:t>
            </a:r>
            <a:r>
              <a:rPr lang="zh-CN" altLang="en-US" b="1" spc="20" dirty="0">
                <a:latin typeface="黑体" panose="02010609060101010101" pitchFamily="49" charset="-122"/>
                <a:ea typeface="黑体" panose="02010609060101010101" pitchFamily="49" charset="-122"/>
              </a:rPr>
              <a:t>：行间距一般在</a:t>
            </a:r>
            <a:r>
              <a:rPr lang="en-US" altLang="zh-CN" b="1" spc="20" dirty="0">
                <a:latin typeface="黑体" panose="02010609060101010101" pitchFamily="49" charset="-122"/>
                <a:ea typeface="黑体" panose="02010609060101010101" pitchFamily="49" charset="-122"/>
              </a:rPr>
              <a:t>0.9</a:t>
            </a:r>
            <a:r>
              <a:rPr lang="zh-CN" altLang="en-US" b="1" spc="20" dirty="0">
                <a:latin typeface="黑体" panose="02010609060101010101" pitchFamily="49" charset="-122"/>
                <a:ea typeface="黑体" panose="02010609060101010101" pitchFamily="49" charset="-122"/>
              </a:rPr>
              <a:t>～</a:t>
            </a:r>
            <a:r>
              <a:rPr lang="en-US" altLang="zh-CN" b="1" spc="20" dirty="0">
                <a:latin typeface="黑体" panose="02010609060101010101" pitchFamily="49" charset="-122"/>
                <a:ea typeface="黑体" panose="02010609060101010101" pitchFamily="49" charset="-122"/>
              </a:rPr>
              <a:t>1.5</a:t>
            </a:r>
            <a:r>
              <a:rPr lang="zh-CN" altLang="en-US" b="1" spc="20" dirty="0">
                <a:latin typeface="黑体" panose="02010609060101010101" pitchFamily="49" charset="-122"/>
                <a:ea typeface="黑体" panose="02010609060101010101" pitchFamily="49" charset="-122"/>
              </a:rPr>
              <a:t>倍</a:t>
            </a:r>
            <a:endParaRPr lang="en-US" altLang="zh-CN" b="1" spc="20"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1583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en-US" altLang="zh-CN" sz="4000" b="1" dirty="0">
                <a:solidFill>
                  <a:schemeClr val="accent1"/>
                </a:solidFill>
                <a:latin typeface="黑体" panose="02010609060101010101" pitchFamily="49" charset="-122"/>
                <a:ea typeface="黑体" panose="02010609060101010101" pitchFamily="49" charset="-122"/>
              </a:rPr>
              <a:t>PPT</a:t>
            </a:r>
            <a:r>
              <a:rPr lang="zh-CN" altLang="en-US" sz="4000" b="1" dirty="0">
                <a:solidFill>
                  <a:schemeClr val="accent1"/>
                </a:solidFill>
                <a:latin typeface="黑体" panose="02010609060101010101" pitchFamily="49" charset="-122"/>
                <a:ea typeface="黑体" panose="02010609060101010101" pitchFamily="49" charset="-122"/>
              </a:rPr>
              <a:t>演示建议</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357747"/>
            <a:ext cx="10979727" cy="5237746"/>
          </a:xfrm>
        </p:spPr>
        <p:txBody>
          <a:bodyPr anchor="ctr">
            <a:normAutofit/>
          </a:bodyPr>
          <a:lstStyle/>
          <a:p>
            <a:pPr marL="432000"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面对观众，而不是幻灯片</a:t>
            </a:r>
            <a:endParaRPr lang="en-US" altLang="zh-CN" b="1" spc="20" dirty="0">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rPr>
              <a:t>不要</a:t>
            </a:r>
            <a:r>
              <a:rPr lang="zh-CN" altLang="en-US" b="1" spc="20" dirty="0">
                <a:latin typeface="黑体" panose="02010609060101010101" pitchFamily="49" charset="-122"/>
                <a:ea typeface="黑体" panose="02010609060101010101" pitchFamily="49" charset="-122"/>
              </a:rPr>
              <a:t>照着幻灯片上的文字念，特别是大段文字</a:t>
            </a:r>
            <a:endParaRPr lang="en-US" altLang="zh-CN" b="1" spc="20" dirty="0">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rPr>
              <a:t>不要</a:t>
            </a:r>
            <a:r>
              <a:rPr lang="zh-CN" altLang="en-US" b="1" spc="20" dirty="0">
                <a:latin typeface="黑体" panose="02010609060101010101" pitchFamily="49" charset="-122"/>
                <a:ea typeface="黑体" panose="02010609060101010101" pitchFamily="49" charset="-122"/>
              </a:rPr>
              <a:t>只翻页、不说话或少说话</a:t>
            </a:r>
            <a:endParaRPr lang="en-US" altLang="zh-CN" b="1" spc="20" dirty="0">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r>
              <a:rPr lang="zh-CN" altLang="en-US" b="1" spc="20" dirty="0">
                <a:solidFill>
                  <a:schemeClr val="accent1"/>
                </a:solidFill>
                <a:latin typeface="黑体" panose="02010609060101010101" pitchFamily="49" charset="-122"/>
                <a:ea typeface="黑体" panose="02010609060101010101" pitchFamily="49" charset="-122"/>
              </a:rPr>
              <a:t>不要</a:t>
            </a:r>
            <a:r>
              <a:rPr lang="zh-CN" altLang="en-US" b="1" spc="20" dirty="0">
                <a:latin typeface="黑体" panose="02010609060101010101" pitchFamily="49" charset="-122"/>
                <a:ea typeface="黑体" panose="02010609060101010101" pitchFamily="49" charset="-122"/>
              </a:rPr>
              <a:t>在一页幻灯片上停留太长时间，也不要翻得太快</a:t>
            </a:r>
            <a:endParaRPr lang="en-US" altLang="zh-CN" b="1" spc="20" dirty="0">
              <a:latin typeface="黑体" panose="02010609060101010101" pitchFamily="49" charset="-122"/>
              <a:ea typeface="黑体" panose="02010609060101010101" pitchFamily="49" charset="-122"/>
            </a:endParaRPr>
          </a:p>
          <a:p>
            <a:pPr indent="-432000">
              <a:lnSpc>
                <a:spcPct val="150000"/>
              </a:lnSpc>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幻灯片上的内容在演讲中最好都要提到</a:t>
            </a:r>
            <a:endParaRPr lang="en-US" altLang="zh-CN" b="1" spc="20" dirty="0">
              <a:latin typeface="黑体" panose="02010609060101010101" pitchFamily="49" charset="-122"/>
              <a:ea typeface="黑体" panose="02010609060101010101" pitchFamily="49" charset="-122"/>
            </a:endParaRPr>
          </a:p>
          <a:p>
            <a:pPr marL="0" indent="0">
              <a:lnSpc>
                <a:spcPct val="150000"/>
              </a:lnSpc>
              <a:buNone/>
            </a:pPr>
            <a:endParaRPr lang="en-US" altLang="zh-CN" b="1" spc="20"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6824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文字太多</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343892"/>
            <a:ext cx="10979727" cy="5328165"/>
          </a:xfrm>
        </p:spPr>
        <p:txBody>
          <a:bodyPr anchor="t">
            <a:noAutofit/>
          </a:bodyPr>
          <a:lstStyle/>
          <a:p>
            <a:pPr marL="0" indent="0" algn="just">
              <a:lnSpc>
                <a:spcPct val="150000"/>
              </a:lnSpc>
              <a:buNone/>
            </a:pPr>
            <a:r>
              <a:rPr lang="en-US" altLang="zh-CN" sz="2000" b="1" dirty="0">
                <a:latin typeface="黑体" panose="02010609060101010101" pitchFamily="49" charset="-122"/>
                <a:ea typeface="黑体" panose="02010609060101010101" pitchFamily="49" charset="-122"/>
              </a:rPr>
              <a:t>Microsoft Office PowerPoint</a:t>
            </a:r>
            <a:r>
              <a:rPr lang="zh-CN" altLang="en-US" sz="2000" b="1" dirty="0">
                <a:latin typeface="黑体" panose="02010609060101010101" pitchFamily="49" charset="-122"/>
                <a:ea typeface="黑体" panose="02010609060101010101" pitchFamily="49" charset="-122"/>
              </a:rPr>
              <a:t>是指微软公司的演示文稿软件。用户可以在投影仪或者计算机上进行演示，也可以将演示文稿打印出来，制作成胶片，以便应用到更广泛的领域中。利用</a:t>
            </a:r>
            <a:r>
              <a:rPr lang="en-US" altLang="zh-CN" sz="2000" b="1" dirty="0">
                <a:latin typeface="黑体" panose="02010609060101010101" pitchFamily="49" charset="-122"/>
                <a:ea typeface="黑体" panose="02010609060101010101" pitchFamily="49" charset="-122"/>
              </a:rPr>
              <a:t>Microsoft Office PowerPoint</a:t>
            </a:r>
            <a:r>
              <a:rPr lang="zh-CN" altLang="en-US" sz="2000" b="1" dirty="0">
                <a:latin typeface="黑体" panose="02010609060101010101" pitchFamily="49" charset="-122"/>
                <a:ea typeface="黑体" panose="02010609060101010101" pitchFamily="49" charset="-122"/>
              </a:rPr>
              <a:t>不仅可以创建演示文稿，还可以在互联网上召开面对面会议、远程会议或在网上给观众展示演示文稿。</a:t>
            </a:r>
            <a:r>
              <a:rPr lang="en-US" altLang="zh-CN" sz="2000" b="1" dirty="0">
                <a:latin typeface="黑体" panose="02010609060101010101" pitchFamily="49" charset="-122"/>
                <a:ea typeface="黑体" panose="02010609060101010101" pitchFamily="49" charset="-122"/>
              </a:rPr>
              <a:t>Microsoft Office PowerPoint</a:t>
            </a:r>
            <a:r>
              <a:rPr lang="zh-CN" altLang="en-US" sz="2000" b="1" dirty="0">
                <a:latin typeface="黑体" panose="02010609060101010101" pitchFamily="49" charset="-122"/>
                <a:ea typeface="黑体" panose="02010609060101010101" pitchFamily="49" charset="-122"/>
              </a:rPr>
              <a:t>做出来的东西叫演示文稿，其格式后缀名为：</a:t>
            </a:r>
            <a:r>
              <a:rPr lang="en-US" altLang="zh-CN" sz="2000" b="1" dirty="0">
                <a:latin typeface="黑体" panose="02010609060101010101" pitchFamily="49" charset="-122"/>
                <a:ea typeface="黑体" panose="02010609060101010101" pitchFamily="49" charset="-122"/>
              </a:rPr>
              <a:t>ppt</a:t>
            </a:r>
            <a:r>
              <a:rPr lang="zh-CN" altLang="en-US" sz="2000" b="1" dirty="0">
                <a:latin typeface="黑体" panose="02010609060101010101" pitchFamily="49" charset="-122"/>
                <a:ea typeface="黑体" panose="02010609060101010101" pitchFamily="49" charset="-122"/>
              </a:rPr>
              <a:t>、</a:t>
            </a:r>
            <a:r>
              <a:rPr lang="en-US" altLang="zh-CN" sz="2000" b="1" dirty="0">
                <a:latin typeface="黑体" panose="02010609060101010101" pitchFamily="49" charset="-122"/>
                <a:ea typeface="黑体" panose="02010609060101010101" pitchFamily="49" charset="-122"/>
              </a:rPr>
              <a:t>pptx</a:t>
            </a:r>
            <a:r>
              <a:rPr lang="zh-CN" altLang="en-US" sz="2000" b="1" dirty="0">
                <a:latin typeface="黑体" panose="02010609060101010101" pitchFamily="49" charset="-122"/>
                <a:ea typeface="黑体" panose="02010609060101010101" pitchFamily="49" charset="-122"/>
              </a:rPr>
              <a:t>；或者也可以保存为：</a:t>
            </a:r>
            <a:r>
              <a:rPr lang="en-US" altLang="zh-CN" sz="2000" b="1" dirty="0">
                <a:latin typeface="黑体" panose="02010609060101010101" pitchFamily="49" charset="-122"/>
                <a:ea typeface="黑体" panose="02010609060101010101" pitchFamily="49" charset="-122"/>
              </a:rPr>
              <a:t>pdf</a:t>
            </a:r>
            <a:r>
              <a:rPr lang="zh-CN" altLang="en-US" sz="2000" b="1" dirty="0">
                <a:latin typeface="黑体" panose="02010609060101010101" pitchFamily="49" charset="-122"/>
                <a:ea typeface="黑体" panose="02010609060101010101" pitchFamily="49" charset="-122"/>
              </a:rPr>
              <a:t>、图片格式等。</a:t>
            </a:r>
            <a:r>
              <a:rPr lang="en-US" altLang="zh-CN" sz="2000" b="1" dirty="0">
                <a:latin typeface="黑体" panose="02010609060101010101" pitchFamily="49" charset="-122"/>
                <a:ea typeface="黑体" panose="02010609060101010101" pitchFamily="49" charset="-122"/>
              </a:rPr>
              <a:t>2010</a:t>
            </a:r>
            <a:r>
              <a:rPr lang="zh-CN" altLang="en-US" sz="2000" b="1" dirty="0">
                <a:latin typeface="黑体" panose="02010609060101010101" pitchFamily="49" charset="-122"/>
                <a:ea typeface="黑体" panose="02010609060101010101" pitchFamily="49" charset="-122"/>
              </a:rPr>
              <a:t>及以上版本中可保存为视频格式。演示文稿中的每一页就叫幻灯片。一套完整的</a:t>
            </a:r>
            <a:r>
              <a:rPr lang="en-US" altLang="zh-CN" sz="2000" b="1" dirty="0">
                <a:latin typeface="黑体" panose="02010609060101010101" pitchFamily="49" charset="-122"/>
                <a:ea typeface="黑体" panose="02010609060101010101" pitchFamily="49" charset="-122"/>
              </a:rPr>
              <a:t>PPT</a:t>
            </a:r>
            <a:r>
              <a:rPr lang="zh-CN" altLang="en-US" sz="2000" b="1" dirty="0">
                <a:latin typeface="黑体" panose="02010609060101010101" pitchFamily="49" charset="-122"/>
                <a:ea typeface="黑体" panose="02010609060101010101" pitchFamily="49" charset="-122"/>
              </a:rPr>
              <a:t>文件一般包含：片头、动画、</a:t>
            </a:r>
            <a:r>
              <a:rPr lang="en-US" altLang="zh-CN" sz="2000" b="1" dirty="0">
                <a:latin typeface="黑体" panose="02010609060101010101" pitchFamily="49" charset="-122"/>
                <a:ea typeface="黑体" panose="02010609060101010101" pitchFamily="49" charset="-122"/>
              </a:rPr>
              <a:t>PPT</a:t>
            </a:r>
            <a:r>
              <a:rPr lang="zh-CN" altLang="en-US" sz="2000" b="1" dirty="0">
                <a:latin typeface="黑体" panose="02010609060101010101" pitchFamily="49" charset="-122"/>
                <a:ea typeface="黑体" panose="02010609060101010101" pitchFamily="49" charset="-122"/>
              </a:rPr>
              <a:t>封面、前言、目录、过渡页、图表页、图片页、文字页、封底、片尾动画等；所采用的素材有：文字、图片、图表、动画、声音、影片等；国际领先的</a:t>
            </a:r>
            <a:r>
              <a:rPr lang="en-US" altLang="zh-CN" sz="2000" b="1" dirty="0">
                <a:latin typeface="黑体" panose="02010609060101010101" pitchFamily="49" charset="-122"/>
                <a:ea typeface="黑体" panose="02010609060101010101" pitchFamily="49" charset="-122"/>
              </a:rPr>
              <a:t>PPT</a:t>
            </a:r>
            <a:r>
              <a:rPr lang="zh-CN" altLang="en-US" sz="2000" b="1" dirty="0">
                <a:latin typeface="黑体" panose="02010609060101010101" pitchFamily="49" charset="-122"/>
                <a:ea typeface="黑体" panose="02010609060101010101" pitchFamily="49" charset="-122"/>
              </a:rPr>
              <a:t>设计公司有：</a:t>
            </a:r>
            <a:r>
              <a:rPr lang="en-US" altLang="zh-CN" sz="2000" b="1" dirty="0" err="1">
                <a:latin typeface="黑体" panose="02010609060101010101" pitchFamily="49" charset="-122"/>
                <a:ea typeface="黑体" panose="02010609060101010101" pitchFamily="49" charset="-122"/>
              </a:rPr>
              <a:t>themegallery</a:t>
            </a:r>
            <a:r>
              <a:rPr lang="zh-CN" altLang="en-US" sz="2000" b="1" dirty="0">
                <a:latin typeface="黑体" panose="02010609060101010101" pitchFamily="49" charset="-122"/>
                <a:ea typeface="黑体" panose="02010609060101010101" pitchFamily="49" charset="-122"/>
              </a:rPr>
              <a:t>、</a:t>
            </a:r>
            <a:r>
              <a:rPr lang="en-US" altLang="zh-CN" sz="2000" b="1" dirty="0" err="1">
                <a:latin typeface="黑体" panose="02010609060101010101" pitchFamily="49" charset="-122"/>
                <a:ea typeface="黑体" panose="02010609060101010101" pitchFamily="49" charset="-122"/>
              </a:rPr>
              <a:t>poweredtemplates</a:t>
            </a:r>
            <a:r>
              <a:rPr lang="zh-CN" altLang="en-US" sz="2000" b="1" dirty="0">
                <a:latin typeface="黑体" panose="02010609060101010101" pitchFamily="49" charset="-122"/>
                <a:ea typeface="黑体" panose="02010609060101010101" pitchFamily="49" charset="-122"/>
              </a:rPr>
              <a:t>、</a:t>
            </a:r>
            <a:r>
              <a:rPr lang="en-US" altLang="zh-CN" sz="2000" b="1" dirty="0" err="1">
                <a:latin typeface="黑体" panose="02010609060101010101" pitchFamily="49" charset="-122"/>
                <a:ea typeface="黑体" panose="02010609060101010101" pitchFamily="49" charset="-122"/>
              </a:rPr>
              <a:t>presentationload</a:t>
            </a:r>
            <a:r>
              <a:rPr lang="zh-CN" altLang="en-US" sz="2000" b="1" dirty="0">
                <a:latin typeface="黑体" panose="02010609060101010101" pitchFamily="49" charset="-122"/>
                <a:ea typeface="黑体" panose="02010609060101010101" pitchFamily="49" charset="-122"/>
              </a:rPr>
              <a:t>等；中国的</a:t>
            </a:r>
            <a:r>
              <a:rPr lang="en-US" altLang="zh-CN" sz="2000" b="1" dirty="0">
                <a:latin typeface="黑体" panose="02010609060101010101" pitchFamily="49" charset="-122"/>
                <a:ea typeface="黑体" panose="02010609060101010101" pitchFamily="49" charset="-122"/>
              </a:rPr>
              <a:t>PPT</a:t>
            </a:r>
            <a:r>
              <a:rPr lang="zh-CN" altLang="en-US" sz="2000" b="1" dirty="0">
                <a:latin typeface="黑体" panose="02010609060101010101" pitchFamily="49" charset="-122"/>
                <a:ea typeface="黑体" panose="02010609060101010101" pitchFamily="49" charset="-122"/>
              </a:rPr>
              <a:t>应用水平逐步提高，应用领域越来越广；</a:t>
            </a:r>
            <a:r>
              <a:rPr lang="en-US" altLang="zh-CN" sz="2000" b="1" dirty="0">
                <a:latin typeface="黑体" panose="02010609060101010101" pitchFamily="49" charset="-122"/>
                <a:ea typeface="黑体" panose="02010609060101010101" pitchFamily="49" charset="-122"/>
              </a:rPr>
              <a:t>PPT</a:t>
            </a:r>
            <a:r>
              <a:rPr lang="zh-CN" altLang="en-US" sz="2000" b="1" dirty="0">
                <a:latin typeface="黑体" panose="02010609060101010101" pitchFamily="49" charset="-122"/>
                <a:ea typeface="黑体" panose="02010609060101010101" pitchFamily="49" charset="-122"/>
              </a:rPr>
              <a:t>正成为人们工作生活的重要组成部分，在工作汇报、企业宣传、产品推介、婚礼庆典、项目竞标、管理咨询、教育培训等领域占着举足轻重的地位。</a:t>
            </a: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5470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字号太小</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marL="0" indent="0" algn="just">
              <a:lnSpc>
                <a:spcPct val="150000"/>
              </a:lnSpc>
              <a:spcBef>
                <a:spcPts val="1500"/>
              </a:spcBef>
              <a:buNone/>
            </a:pPr>
            <a:r>
              <a:rPr lang="en-US" altLang="zh-CN" sz="1400" b="1" dirty="0">
                <a:latin typeface="黑体" panose="02010609060101010101" pitchFamily="49" charset="-122"/>
                <a:ea typeface="黑体" panose="02010609060101010101" pitchFamily="49" charset="-122"/>
              </a:rPr>
              <a:t>(14</a:t>
            </a:r>
            <a:r>
              <a:rPr lang="zh-CN" altLang="en-US" sz="1400" b="1" dirty="0">
                <a:latin typeface="黑体" panose="02010609060101010101" pitchFamily="49" charset="-122"/>
                <a:ea typeface="黑体" panose="02010609060101010101" pitchFamily="49" charset="-122"/>
              </a:rPr>
              <a:t>号字</a:t>
            </a:r>
            <a:r>
              <a:rPr lang="en-US" altLang="zh-CN" sz="1400" b="1" dirty="0">
                <a:latin typeface="黑体" panose="02010609060101010101" pitchFamily="49" charset="-122"/>
                <a:ea typeface="黑体" panose="02010609060101010101" pitchFamily="49" charset="-122"/>
              </a:rPr>
              <a:t>)Microsoft Office PowerPoint</a:t>
            </a:r>
            <a:r>
              <a:rPr lang="zh-CN" altLang="en-US" sz="1400" b="1" dirty="0">
                <a:latin typeface="黑体" panose="02010609060101010101" pitchFamily="49" charset="-122"/>
                <a:ea typeface="黑体" panose="02010609060101010101" pitchFamily="49" charset="-122"/>
              </a:rPr>
              <a:t>是指微软公司的演示文稿软件。用户可以在投影仪或者计算机上进行演示，也可以将演示文稿打印出来，制作成胶片，以便应用到更广泛的领域中。</a:t>
            </a:r>
            <a:endParaRPr lang="en-US" altLang="zh-CN" sz="1400" b="1" dirty="0">
              <a:latin typeface="黑体" panose="02010609060101010101" pitchFamily="49" charset="-122"/>
              <a:ea typeface="黑体" panose="02010609060101010101" pitchFamily="49" charset="-122"/>
            </a:endParaRPr>
          </a:p>
          <a:p>
            <a:pPr marL="0" indent="0" algn="just">
              <a:lnSpc>
                <a:spcPct val="150000"/>
              </a:lnSpc>
              <a:spcBef>
                <a:spcPts val="1500"/>
              </a:spcBef>
              <a:buNone/>
            </a:pPr>
            <a:r>
              <a:rPr lang="en-US" altLang="zh-CN" sz="1600" b="1" dirty="0">
                <a:latin typeface="黑体" panose="02010609060101010101" pitchFamily="49" charset="-122"/>
                <a:ea typeface="黑体" panose="02010609060101010101" pitchFamily="49" charset="-122"/>
              </a:rPr>
              <a:t>(16</a:t>
            </a:r>
            <a:r>
              <a:rPr lang="zh-CN" altLang="en-US" sz="1600" b="1" dirty="0">
                <a:latin typeface="黑体" panose="02010609060101010101" pitchFamily="49" charset="-122"/>
                <a:ea typeface="黑体" panose="02010609060101010101" pitchFamily="49" charset="-122"/>
              </a:rPr>
              <a:t>号字</a:t>
            </a:r>
            <a:r>
              <a:rPr lang="en-US" altLang="zh-CN" sz="1600" b="1" dirty="0">
                <a:latin typeface="黑体" panose="02010609060101010101" pitchFamily="49" charset="-122"/>
                <a:ea typeface="黑体" panose="02010609060101010101" pitchFamily="49" charset="-122"/>
              </a:rPr>
              <a:t>)Microsoft Office PowerPoint</a:t>
            </a:r>
            <a:r>
              <a:rPr lang="zh-CN" altLang="en-US" sz="1600" b="1" dirty="0">
                <a:latin typeface="黑体" panose="02010609060101010101" pitchFamily="49" charset="-122"/>
                <a:ea typeface="黑体" panose="02010609060101010101" pitchFamily="49" charset="-122"/>
              </a:rPr>
              <a:t>是指微软公司的演示文稿软件。用户可以在投影仪或者计算机上进行演示，也可以将演示文稿打印出来，制作成胶片，以便应用到更广泛的领域中。</a:t>
            </a:r>
            <a:endParaRPr lang="en-US" altLang="zh-CN" sz="1600" b="1" dirty="0">
              <a:latin typeface="黑体" panose="02010609060101010101" pitchFamily="49" charset="-122"/>
              <a:ea typeface="黑体" panose="02010609060101010101" pitchFamily="49" charset="-122"/>
            </a:endParaRPr>
          </a:p>
          <a:p>
            <a:pPr marL="0" indent="0" algn="just">
              <a:lnSpc>
                <a:spcPct val="150000"/>
              </a:lnSpc>
              <a:spcBef>
                <a:spcPts val="1500"/>
              </a:spcBef>
              <a:buNone/>
            </a:pPr>
            <a:r>
              <a:rPr lang="en-US" altLang="zh-CN" sz="1800" b="1" dirty="0">
                <a:latin typeface="黑体" panose="02010609060101010101" pitchFamily="49" charset="-122"/>
                <a:ea typeface="黑体" panose="02010609060101010101" pitchFamily="49" charset="-122"/>
              </a:rPr>
              <a:t>(18</a:t>
            </a:r>
            <a:r>
              <a:rPr lang="zh-CN" altLang="en-US" sz="1800" b="1" dirty="0">
                <a:latin typeface="黑体" panose="02010609060101010101" pitchFamily="49" charset="-122"/>
                <a:ea typeface="黑体" panose="02010609060101010101" pitchFamily="49" charset="-122"/>
              </a:rPr>
              <a:t>号字</a:t>
            </a:r>
            <a:r>
              <a:rPr lang="en-US" altLang="zh-CN" sz="1800" b="1" dirty="0">
                <a:latin typeface="黑体" panose="02010609060101010101" pitchFamily="49" charset="-122"/>
                <a:ea typeface="黑体" panose="02010609060101010101" pitchFamily="49" charset="-122"/>
              </a:rPr>
              <a:t>)Microsoft Office PowerPoint</a:t>
            </a:r>
            <a:r>
              <a:rPr lang="zh-CN" altLang="en-US" sz="1800" b="1" dirty="0">
                <a:latin typeface="黑体" panose="02010609060101010101" pitchFamily="49" charset="-122"/>
                <a:ea typeface="黑体" panose="02010609060101010101" pitchFamily="49" charset="-122"/>
              </a:rPr>
              <a:t>是指微软公司的演示文稿软件。用户可以在投影仪或者计算机上进行演示，也可以将演示文稿打印出来，制作成胶片，以便应用到更广泛的领域中。</a:t>
            </a:r>
            <a:endParaRPr lang="en-US" altLang="zh-CN" sz="1800" b="1" dirty="0">
              <a:latin typeface="黑体" panose="02010609060101010101" pitchFamily="49" charset="-122"/>
              <a:ea typeface="黑体" panose="02010609060101010101" pitchFamily="49" charset="-122"/>
            </a:endParaRPr>
          </a:p>
          <a:p>
            <a:pPr marL="0" indent="0" algn="just">
              <a:lnSpc>
                <a:spcPct val="150000"/>
              </a:lnSpc>
              <a:spcBef>
                <a:spcPts val="1500"/>
              </a:spcBef>
              <a:buNone/>
            </a:pPr>
            <a:r>
              <a:rPr lang="en-US" altLang="zh-CN" sz="2000" b="1" dirty="0">
                <a:latin typeface="黑体" panose="02010609060101010101" pitchFamily="49" charset="-122"/>
                <a:ea typeface="黑体" panose="02010609060101010101" pitchFamily="49" charset="-122"/>
              </a:rPr>
              <a:t>(20</a:t>
            </a:r>
            <a:r>
              <a:rPr lang="zh-CN" altLang="en-US" sz="2000" b="1" dirty="0">
                <a:latin typeface="黑体" panose="02010609060101010101" pitchFamily="49" charset="-122"/>
                <a:ea typeface="黑体" panose="02010609060101010101" pitchFamily="49" charset="-122"/>
              </a:rPr>
              <a:t>号字</a:t>
            </a:r>
            <a:r>
              <a:rPr lang="en-US" altLang="zh-CN" sz="2000" b="1" dirty="0">
                <a:latin typeface="黑体" panose="02010609060101010101" pitchFamily="49" charset="-122"/>
                <a:ea typeface="黑体" panose="02010609060101010101" pitchFamily="49" charset="-122"/>
              </a:rPr>
              <a:t>)Microsoft Office PowerPoint</a:t>
            </a:r>
            <a:r>
              <a:rPr lang="zh-CN" altLang="en-US" sz="2000" b="1" dirty="0">
                <a:latin typeface="黑体" panose="02010609060101010101" pitchFamily="49" charset="-122"/>
                <a:ea typeface="黑体" panose="02010609060101010101" pitchFamily="49" charset="-122"/>
              </a:rPr>
              <a:t>是指微软公司的演示文稿软件。用户可以在投影仪或者计算机上进行演示，也可以将演示文稿打印出来，制作成胶片，以便应用到更广泛的领域中。</a:t>
            </a:r>
            <a:endParaRPr lang="en-US" altLang="zh-CN" sz="2000" b="1" dirty="0">
              <a:latin typeface="黑体" panose="02010609060101010101" pitchFamily="49" charset="-122"/>
              <a:ea typeface="黑体" panose="02010609060101010101" pitchFamily="49" charset="-122"/>
            </a:endParaRPr>
          </a:p>
          <a:p>
            <a:pPr marL="0" indent="0" algn="just">
              <a:lnSpc>
                <a:spcPct val="150000"/>
              </a:lnSpc>
              <a:spcBef>
                <a:spcPts val="1500"/>
              </a:spcBef>
              <a:buNone/>
            </a:pPr>
            <a:r>
              <a:rPr lang="en-US" altLang="zh-CN" sz="2400" b="1" dirty="0">
                <a:latin typeface="黑体" panose="02010609060101010101" pitchFamily="49" charset="-122"/>
                <a:ea typeface="黑体" panose="02010609060101010101" pitchFamily="49" charset="-122"/>
              </a:rPr>
              <a:t>(24</a:t>
            </a:r>
            <a:r>
              <a:rPr lang="zh-CN" altLang="en-US" sz="2400" b="1" dirty="0">
                <a:latin typeface="黑体" panose="02010609060101010101" pitchFamily="49" charset="-122"/>
                <a:ea typeface="黑体" panose="02010609060101010101" pitchFamily="49" charset="-122"/>
              </a:rPr>
              <a:t>号字</a:t>
            </a:r>
            <a:r>
              <a:rPr lang="en-US" altLang="zh-CN" sz="2400" b="1" dirty="0">
                <a:latin typeface="黑体" panose="02010609060101010101" pitchFamily="49" charset="-122"/>
                <a:ea typeface="黑体" panose="02010609060101010101" pitchFamily="49" charset="-122"/>
              </a:rPr>
              <a:t>)Microsoft Office PowerPoint</a:t>
            </a:r>
            <a:r>
              <a:rPr lang="zh-CN" altLang="en-US" sz="2400" b="1" dirty="0">
                <a:latin typeface="黑体" panose="02010609060101010101" pitchFamily="49" charset="-122"/>
                <a:ea typeface="黑体" panose="02010609060101010101" pitchFamily="49" charset="-122"/>
              </a:rPr>
              <a:t>是指微软公司的演示文稿软件。用户可以在投影仪或者计算机上进行演示，也可以将演示文稿打印出来，制作成胶片，以便应用到更广泛的领域中。</a:t>
            </a:r>
            <a:endParaRPr lang="en-US" altLang="zh-CN" sz="2400" b="1" dirty="0">
              <a:latin typeface="黑体" panose="02010609060101010101" pitchFamily="49" charset="-122"/>
              <a:ea typeface="黑体" panose="02010609060101010101" pitchFamily="49" charset="-122"/>
            </a:endParaRP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9897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字号太大</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ctr">
            <a:noAutofit/>
          </a:bodyPr>
          <a:lstStyle/>
          <a:p>
            <a:pPr marL="0" indent="0" algn="just">
              <a:lnSpc>
                <a:spcPct val="150000"/>
              </a:lnSpc>
              <a:spcBef>
                <a:spcPts val="1500"/>
              </a:spcBef>
              <a:buNone/>
            </a:pPr>
            <a:r>
              <a:rPr lang="en-US" altLang="zh-CN" sz="4000" b="1" dirty="0">
                <a:latin typeface="黑体" panose="02010609060101010101" pitchFamily="49" charset="-122"/>
                <a:ea typeface="黑体" panose="02010609060101010101" pitchFamily="49" charset="-122"/>
              </a:rPr>
              <a:t>Microsoft Office PowerPoint</a:t>
            </a:r>
            <a:r>
              <a:rPr lang="zh-CN" altLang="en-US" sz="4000" b="1" dirty="0">
                <a:latin typeface="黑体" panose="02010609060101010101" pitchFamily="49" charset="-122"/>
                <a:ea typeface="黑体" panose="02010609060101010101" pitchFamily="49" charset="-122"/>
              </a:rPr>
              <a:t>是指微软公司的演示文稿软件。用户可以在投影仪或者计算机上进行演示，也可以将演示文稿打印出来，制作成胶片，以便应用到更广泛的领域中。</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a:t>
            </a:r>
            <a:r>
              <a:rPr lang="en-US" altLang="zh-CN" sz="4000" b="1" dirty="0">
                <a:latin typeface="黑体" panose="02010609060101010101" pitchFamily="49" charset="-122"/>
                <a:ea typeface="黑体" panose="02010609060101010101" pitchFamily="49" charset="-122"/>
              </a:rPr>
              <a:t>)</a:t>
            </a:r>
          </a:p>
          <a:p>
            <a:pPr marL="0" indent="0">
              <a:lnSpc>
                <a:spcPct val="150000"/>
              </a:lnSpc>
              <a:buNone/>
            </a:pPr>
            <a:endParaRPr lang="en-US" altLang="zh-CN" sz="20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6540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使用容易分辨的字体</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357744"/>
            <a:ext cx="10979727" cy="5500255"/>
          </a:xfrm>
        </p:spPr>
        <p:txBody>
          <a:bodyPr anchor="t">
            <a:noAutofit/>
          </a:bodyPr>
          <a:lstStyle/>
          <a:p>
            <a:pPr marL="432000" indent="-432000" algn="just">
              <a:lnSpc>
                <a:spcPct val="150000"/>
              </a:lnSpc>
              <a:spcBef>
                <a:spcPts val="1500"/>
              </a:spcBef>
              <a:buFont typeface="Wingdings" panose="05000000000000000000" pitchFamily="2" charset="2"/>
              <a:buChar char="n"/>
            </a:pPr>
            <a:r>
              <a:rPr lang="zh-CN" altLang="en-US" spc="20" dirty="0">
                <a:latin typeface="方正舒体" panose="02010601030101010101" pitchFamily="2" charset="-122"/>
                <a:ea typeface="方正舒体" panose="02010601030101010101" pitchFamily="2" charset="-122"/>
              </a:rPr>
              <a:t>（方正舒体）避免逐字逐句读约灯片（</a:t>
            </a:r>
            <a:r>
              <a:rPr lang="en-US" altLang="zh-CN" spc="20" dirty="0">
                <a:latin typeface="方正舒体" panose="02010601030101010101" pitchFamily="2" charset="-122"/>
                <a:ea typeface="方正舒体" panose="02010601030101010101" pitchFamily="2" charset="-122"/>
              </a:rPr>
              <a:t>×</a:t>
            </a:r>
            <a:r>
              <a:rPr lang="zh-CN" altLang="en-US" spc="20" dirty="0">
                <a:latin typeface="方正舒体" panose="02010601030101010101" pitchFamily="2" charset="-122"/>
                <a:ea typeface="方正舒体" panose="02010601030101010101" pitchFamily="2" charset="-122"/>
              </a:rPr>
              <a:t>）</a:t>
            </a:r>
            <a:endParaRPr lang="en-US" altLang="zh-CN" spc="20" dirty="0">
              <a:latin typeface="方正舒体" panose="02010601030101010101" pitchFamily="2" charset="-122"/>
              <a:ea typeface="方正舒体" panose="02010601030101010101" pitchFamily="2" charset="-122"/>
            </a:endParaRPr>
          </a:p>
          <a:p>
            <a:pPr marL="432000" indent="-432000" algn="just">
              <a:lnSpc>
                <a:spcPct val="150000"/>
              </a:lnSpc>
              <a:spcBef>
                <a:spcPts val="1500"/>
              </a:spcBef>
              <a:buFont typeface="Wingdings" panose="05000000000000000000" pitchFamily="2" charset="2"/>
              <a:buChar char="n"/>
            </a:pPr>
            <a:r>
              <a:rPr lang="zh-CN" altLang="en-US" spc="20" dirty="0">
                <a:latin typeface="华文彩云" panose="02010800040101010101" pitchFamily="2" charset="-122"/>
                <a:ea typeface="华文彩云" panose="02010800040101010101" pitchFamily="2" charset="-122"/>
              </a:rPr>
              <a:t>（华文彩云）避免逐字逐句读幻灯片（</a:t>
            </a:r>
            <a:r>
              <a:rPr lang="en-US" altLang="zh-CN" spc="20" dirty="0">
                <a:latin typeface="华文彩云" panose="02010800040101010101" pitchFamily="2" charset="-122"/>
                <a:ea typeface="华文彩云" panose="02010800040101010101" pitchFamily="2" charset="-122"/>
              </a:rPr>
              <a:t>×</a:t>
            </a:r>
            <a:r>
              <a:rPr lang="zh-CN" altLang="en-US" spc="20" dirty="0">
                <a:latin typeface="华文彩云" panose="02010800040101010101" pitchFamily="2" charset="-122"/>
                <a:ea typeface="华文彩云" panose="02010800040101010101" pitchFamily="2" charset="-122"/>
              </a:rPr>
              <a:t>）</a:t>
            </a:r>
            <a:endParaRPr lang="en-US" altLang="zh-CN" spc="20" dirty="0">
              <a:latin typeface="华文彩云" panose="02010800040101010101" pitchFamily="2" charset="-122"/>
              <a:ea typeface="华文彩云" panose="02010800040101010101" pitchFamily="2" charset="-122"/>
            </a:endParaRPr>
          </a:p>
          <a:p>
            <a:pPr marL="432000" indent="-432000" algn="just">
              <a:lnSpc>
                <a:spcPct val="150000"/>
              </a:lnSpc>
              <a:spcBef>
                <a:spcPts val="1500"/>
              </a:spcBef>
              <a:buFont typeface="Wingdings" panose="05000000000000000000" pitchFamily="2" charset="2"/>
              <a:buChar char="n"/>
            </a:pPr>
            <a:r>
              <a:rPr lang="zh-CN" altLang="en-US" spc="20" dirty="0">
                <a:latin typeface="华文隶书" panose="02010800040101010101" pitchFamily="2" charset="-122"/>
                <a:ea typeface="华文隶书" panose="02010800040101010101" pitchFamily="2" charset="-122"/>
              </a:rPr>
              <a:t>（华文隶书）避免逐字逐句读幻灯片（</a:t>
            </a:r>
            <a:r>
              <a:rPr lang="en-US" altLang="zh-CN" spc="20" dirty="0">
                <a:latin typeface="华文隶书" panose="02010800040101010101" pitchFamily="2" charset="-122"/>
                <a:ea typeface="华文隶书" panose="02010800040101010101" pitchFamily="2" charset="-122"/>
              </a:rPr>
              <a:t>×</a:t>
            </a:r>
            <a:r>
              <a:rPr lang="zh-CN" altLang="en-US" spc="20" dirty="0">
                <a:latin typeface="华文隶书" panose="02010800040101010101" pitchFamily="2" charset="-122"/>
                <a:ea typeface="华文隶书" panose="02010800040101010101" pitchFamily="2" charset="-122"/>
              </a:rPr>
              <a:t>）</a:t>
            </a:r>
            <a:endParaRPr lang="en-US" altLang="zh-CN" spc="20" dirty="0">
              <a:latin typeface="华文隶书" panose="02010800040101010101" pitchFamily="2" charset="-122"/>
              <a:ea typeface="华文隶书" panose="02010800040101010101" pitchFamily="2" charset="-122"/>
            </a:endParaRPr>
          </a:p>
          <a:p>
            <a:pPr marL="432000" indent="-432000" algn="just">
              <a:lnSpc>
                <a:spcPct val="150000"/>
              </a:lnSpc>
              <a:spcBef>
                <a:spcPts val="1500"/>
              </a:spcBef>
              <a:buFont typeface="Wingdings" panose="05000000000000000000" pitchFamily="2" charset="2"/>
              <a:buChar char="n"/>
            </a:pPr>
            <a:r>
              <a:rPr lang="zh-CN" altLang="en-US" spc="20" dirty="0">
                <a:latin typeface="楷体" panose="02010609060101010101" pitchFamily="49" charset="-122"/>
                <a:ea typeface="楷体" panose="02010609060101010101" pitchFamily="49" charset="-122"/>
              </a:rPr>
              <a:t>（楷体）避免逐字逐句读幻灯片（√）</a:t>
            </a:r>
            <a:endParaRPr lang="en-US" altLang="zh-CN" spc="20" dirty="0">
              <a:latin typeface="楷体" panose="02010609060101010101" pitchFamily="49" charset="-122"/>
              <a:ea typeface="楷体" panose="02010609060101010101" pitchFamily="49" charset="-122"/>
            </a:endParaRPr>
          </a:p>
          <a:p>
            <a:pPr marL="432000" indent="-432000" algn="just">
              <a:lnSpc>
                <a:spcPct val="150000"/>
              </a:lnSpc>
              <a:spcBef>
                <a:spcPts val="1500"/>
              </a:spcBef>
              <a:buFont typeface="Wingdings" panose="05000000000000000000" pitchFamily="2" charset="2"/>
              <a:buChar char="n"/>
            </a:pPr>
            <a:r>
              <a:rPr lang="zh-CN" altLang="en-US" spc="20" dirty="0">
                <a:latin typeface="黑体" panose="02010609060101010101" pitchFamily="49" charset="-122"/>
                <a:ea typeface="黑体" panose="02010609060101010101" pitchFamily="49" charset="-122"/>
              </a:rPr>
              <a:t>（黑体）避免逐字逐句读幻灯片（√）</a:t>
            </a:r>
            <a:endParaRPr lang="en-US" altLang="zh-CN" spc="20" dirty="0">
              <a:latin typeface="黑体" panose="02010609060101010101" pitchFamily="49" charset="-122"/>
              <a:ea typeface="黑体" panose="02010609060101010101" pitchFamily="49" charset="-122"/>
            </a:endParaRPr>
          </a:p>
          <a:p>
            <a:pPr marL="432000" indent="-432000" algn="just">
              <a:lnSpc>
                <a:spcPct val="150000"/>
              </a:lnSpc>
              <a:spcBef>
                <a:spcPts val="1500"/>
              </a:spcBef>
              <a:buFont typeface="Wingdings" panose="05000000000000000000" pitchFamily="2" charset="2"/>
              <a:buChar char="n"/>
            </a:pPr>
            <a:r>
              <a:rPr lang="zh-CN" altLang="en-US" spc="20" dirty="0">
                <a:latin typeface="微软雅黑" panose="020B0503020204020204" pitchFamily="34" charset="-122"/>
                <a:ea typeface="微软雅黑" panose="020B0503020204020204" pitchFamily="34" charset="-122"/>
              </a:rPr>
              <a:t>（微软雅黑）避免逐字逐句读幻灯片（√）</a:t>
            </a:r>
            <a:endParaRPr lang="en-US" altLang="zh-CN" spc="2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3"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5589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字号层级关系</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t">
            <a:noAutofit/>
          </a:bodyPr>
          <a:lstStyle/>
          <a:p>
            <a:pPr marL="432000" indent="-432000" algn="just">
              <a:lnSpc>
                <a:spcPct val="150000"/>
              </a:lnSpc>
              <a:spcBef>
                <a:spcPts val="1500"/>
              </a:spcBef>
              <a:buFont typeface="Wingdings" panose="05000000000000000000" pitchFamily="2" charset="2"/>
              <a:buChar char="n"/>
            </a:pPr>
            <a:r>
              <a:rPr lang="en-US" altLang="zh-CN" sz="2400" b="1" spc="20" dirty="0">
                <a:latin typeface="黑体" panose="02010609060101010101" pitchFamily="49" charset="-122"/>
                <a:ea typeface="黑体" panose="02010609060101010101" pitchFamily="49" charset="-122"/>
              </a:rPr>
              <a:t>PowerPoint</a:t>
            </a:r>
            <a:r>
              <a:rPr lang="zh-CN" altLang="en-US" sz="2400" b="1" spc="20" dirty="0">
                <a:latin typeface="黑体" panose="02010609060101010101" pitchFamily="49" charset="-122"/>
                <a:ea typeface="黑体" panose="02010609060101010101" pitchFamily="49" charset="-122"/>
              </a:rPr>
              <a:t>不是字处理软件</a:t>
            </a:r>
            <a:endParaRPr lang="en-US" altLang="zh-CN" sz="2400" b="1" spc="20" dirty="0">
              <a:latin typeface="黑体" panose="02010609060101010101" pitchFamily="49" charset="-122"/>
              <a:ea typeface="黑体" panose="02010609060101010101" pitchFamily="49" charset="-122"/>
            </a:endParaRPr>
          </a:p>
          <a:p>
            <a:pPr marL="889200" lvl="3" indent="-432000" algn="just">
              <a:lnSpc>
                <a:spcPct val="100000"/>
              </a:lnSpc>
              <a:spcBef>
                <a:spcPts val="1500"/>
              </a:spcBef>
              <a:buFont typeface="Wingdings" panose="05000000000000000000" pitchFamily="2" charset="2"/>
              <a:buChar char="l"/>
            </a:pPr>
            <a:r>
              <a:rPr lang="zh-CN" altLang="en-US" sz="2800" b="1" spc="20" dirty="0">
                <a:latin typeface="黑体" panose="02010609060101010101" pitchFamily="49" charset="-122"/>
                <a:ea typeface="黑体" panose="02010609060101010101" pitchFamily="49" charset="-122"/>
              </a:rPr>
              <a:t>制作幻灯片并不是要在一张幻灯片上塞进尽可能多的内容。幻灯片是为了在听众记忆里留下印象，引发人思考的。这意味着你甚至不用在上面写完整的句子，简单的描述就很好了。</a:t>
            </a:r>
            <a:endParaRPr lang="en-US" altLang="zh-CN" sz="2800" b="1" spc="20" dirty="0">
              <a:latin typeface="黑体" panose="02010609060101010101" pitchFamily="49" charset="-122"/>
              <a:ea typeface="黑体" panose="02010609060101010101" pitchFamily="49" charset="-122"/>
            </a:endParaRPr>
          </a:p>
          <a:p>
            <a:pPr marL="432000" indent="-432000" algn="just">
              <a:lnSpc>
                <a:spcPct val="100000"/>
              </a:lnSpc>
              <a:spcBef>
                <a:spcPts val="1500"/>
              </a:spcBef>
              <a:buFont typeface="Wingdings" panose="05000000000000000000" pitchFamily="2" charset="2"/>
              <a:buChar char="n"/>
            </a:pPr>
            <a:r>
              <a:rPr lang="zh-CN" altLang="en-US" sz="2400" b="1" spc="20" dirty="0">
                <a:latin typeface="黑体" panose="02010609060101010101" pitchFamily="49" charset="-122"/>
                <a:ea typeface="黑体" panose="02010609060101010101" pitchFamily="49" charset="-122"/>
              </a:rPr>
              <a:t>避免逐字逐句读幻灯片</a:t>
            </a:r>
            <a:endParaRPr lang="en-US" altLang="zh-CN" sz="2400" b="1" spc="20" dirty="0">
              <a:latin typeface="黑体" panose="02010609060101010101" pitchFamily="49" charset="-122"/>
              <a:ea typeface="黑体" panose="02010609060101010101" pitchFamily="49" charset="-122"/>
            </a:endParaRPr>
          </a:p>
          <a:p>
            <a:pPr marL="889200" lvl="3" indent="-432000" algn="just">
              <a:lnSpc>
                <a:spcPct val="100000"/>
              </a:lnSpc>
              <a:spcBef>
                <a:spcPts val="1500"/>
              </a:spcBef>
              <a:buFont typeface="Wingdings" panose="05000000000000000000" pitchFamily="2" charset="2"/>
              <a:buChar char="l"/>
            </a:pPr>
            <a:r>
              <a:rPr lang="zh-CN" altLang="en-US" sz="2800" b="1" spc="20" dirty="0">
                <a:latin typeface="黑体" panose="02010609060101010101" pitchFamily="49" charset="-122"/>
                <a:ea typeface="黑体" panose="02010609060101010101" pitchFamily="49" charset="-122"/>
              </a:rPr>
              <a:t>把</a:t>
            </a:r>
            <a:r>
              <a:rPr lang="en-US" altLang="zh-CN" sz="2800" b="1" spc="20" dirty="0">
                <a:latin typeface="黑体" panose="02010609060101010101" pitchFamily="49" charset="-122"/>
                <a:ea typeface="黑体" panose="02010609060101010101" pitchFamily="49" charset="-122"/>
              </a:rPr>
              <a:t>PowerPoint</a:t>
            </a:r>
            <a:r>
              <a:rPr lang="zh-CN" altLang="en-US" sz="2800" b="1" spc="20" dirty="0">
                <a:latin typeface="黑体" panose="02010609060101010101" pitchFamily="49" charset="-122"/>
                <a:ea typeface="黑体" panose="02010609060101010101" pitchFamily="49" charset="-122"/>
              </a:rPr>
              <a:t>当作字处理软件的一个必然后果就是太多的演讲者站在那里，读幻灯片上的内容。陈述的目的是为了向听众解释那些他们不能够从幻灯片中了解的内容。如果不是这样，他们完全可以把你的幻灯片带回去，在他们自己的办公室、家里、船上、甚至盥洗室里舒舒服服地阅读。</a:t>
            </a:r>
            <a:endParaRPr lang="en-US" altLang="zh-CN" sz="2800" b="1" spc="20"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13" name="箭头: 左 12">
            <a:hlinkClick r:id="rId2" action="ppaction://hlinksldjump"/>
            <a:extLst>
              <a:ext uri="{FF2B5EF4-FFF2-40B4-BE49-F238E27FC236}">
                <a16:creationId xmlns:a16="http://schemas.microsoft.com/office/drawing/2014/main" id="{84256637-32B8-94E7-DFD2-E8483640E6E0}"/>
              </a:ext>
            </a:extLst>
          </p:cNvPr>
          <p:cNvSpPr/>
          <p:nvPr/>
        </p:nvSpPr>
        <p:spPr>
          <a:xfrm>
            <a:off x="11585863" y="6408749"/>
            <a:ext cx="384465" cy="340529"/>
          </a:xfrm>
          <a:prstGeom prst="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8719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A8ABC1-8A4D-038C-9F4F-0FA32A9E06FD}"/>
              </a:ext>
            </a:extLst>
          </p:cNvPr>
          <p:cNvSpPr>
            <a:spLocks noGrp="1"/>
          </p:cNvSpPr>
          <p:nvPr>
            <p:ph type="title"/>
          </p:nvPr>
        </p:nvSpPr>
        <p:spPr>
          <a:xfrm>
            <a:off x="0" y="1"/>
            <a:ext cx="12192000" cy="1066728"/>
          </a:xfrm>
        </p:spPr>
        <p:txBody>
          <a:bodyPr>
            <a:normAutofit/>
          </a:bodyPr>
          <a:lstStyle/>
          <a:p>
            <a:pPr algn="ctr"/>
            <a:r>
              <a:rPr lang="zh-CN" altLang="en-US" sz="4000" b="1" dirty="0">
                <a:solidFill>
                  <a:schemeClr val="accent1"/>
                </a:solidFill>
                <a:latin typeface="黑体" panose="02010609060101010101" pitchFamily="49" charset="-122"/>
                <a:ea typeface="黑体" panose="02010609060101010101" pitchFamily="49" charset="-122"/>
              </a:rPr>
              <a:t>问题幻灯片：</a:t>
            </a:r>
            <a:r>
              <a:rPr lang="zh-CN" altLang="en-US" sz="4000" b="1" dirty="0">
                <a:solidFill>
                  <a:srgbClr val="FF0000"/>
                </a:solidFill>
                <a:latin typeface="黑体" panose="02010609060101010101" pitchFamily="49" charset="-122"/>
                <a:ea typeface="黑体" panose="02010609060101010101" pitchFamily="49" charset="-122"/>
              </a:rPr>
              <a:t>行间距合理</a:t>
            </a:r>
          </a:p>
        </p:txBody>
      </p:sp>
      <p:sp>
        <p:nvSpPr>
          <p:cNvPr id="3" name="内容占位符 2">
            <a:extLst>
              <a:ext uri="{FF2B5EF4-FFF2-40B4-BE49-F238E27FC236}">
                <a16:creationId xmlns:a16="http://schemas.microsoft.com/office/drawing/2014/main" id="{AD3A5A51-5A57-C8F5-BC88-E1BFD5BB0B8E}"/>
              </a:ext>
            </a:extLst>
          </p:cNvPr>
          <p:cNvSpPr>
            <a:spLocks noGrp="1"/>
          </p:cNvSpPr>
          <p:nvPr>
            <p:ph idx="1"/>
          </p:nvPr>
        </p:nvSpPr>
        <p:spPr>
          <a:xfrm>
            <a:off x="606136" y="1233056"/>
            <a:ext cx="10979727" cy="5624944"/>
          </a:xfrm>
        </p:spPr>
        <p:txBody>
          <a:bodyPr anchor="ctr">
            <a:noAutofit/>
          </a:bodyPr>
          <a:lstStyle/>
          <a:p>
            <a:pPr marL="432000" indent="-432000" algn="just">
              <a:lnSpc>
                <a:spcPct val="70000"/>
              </a:lnSpc>
              <a:spcBef>
                <a:spcPts val="1500"/>
              </a:spcBef>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a:t>
            </a:r>
            <a:r>
              <a:rPr lang="en-US" altLang="zh-CN" b="1" spc="20" dirty="0">
                <a:latin typeface="黑体" panose="02010609060101010101" pitchFamily="49" charset="-122"/>
                <a:ea typeface="黑体" panose="02010609060101010101" pitchFamily="49" charset="-122"/>
              </a:rPr>
              <a:t>0.7</a:t>
            </a:r>
            <a:r>
              <a:rPr lang="zh-CN" altLang="en-US" b="1" spc="20" dirty="0">
                <a:latin typeface="黑体" panose="02010609060101010101" pitchFamily="49" charset="-122"/>
                <a:ea typeface="黑体" panose="02010609060101010101" pitchFamily="49" charset="-122"/>
              </a:rPr>
              <a:t>倍行间距）制作幻灯片并不是要在一张幻灯片上塞进尽可能多的内容。幻灯片是为了在听众记忆里留下印象，引发人思考的。这意味着你甚至不用在上面写完整的句子，简单的描述就很好了。</a:t>
            </a:r>
            <a:endParaRPr lang="en-US" altLang="zh-CN" b="1" spc="20" dirty="0">
              <a:latin typeface="黑体" panose="02010609060101010101" pitchFamily="49" charset="-122"/>
              <a:ea typeface="黑体" panose="02010609060101010101" pitchFamily="49" charset="-122"/>
            </a:endParaRPr>
          </a:p>
          <a:p>
            <a:pPr marL="432000" indent="-432000" algn="just">
              <a:lnSpc>
                <a:spcPct val="200000"/>
              </a:lnSpc>
              <a:spcBef>
                <a:spcPts val="1500"/>
              </a:spcBef>
              <a:buFont typeface="Wingdings" panose="05000000000000000000" pitchFamily="2" charset="2"/>
              <a:buChar char="n"/>
            </a:pPr>
            <a:r>
              <a:rPr lang="zh-CN" altLang="en-US" b="1" spc="20" dirty="0">
                <a:latin typeface="黑体" panose="02010609060101010101" pitchFamily="49" charset="-122"/>
                <a:ea typeface="黑体" panose="02010609060101010101" pitchFamily="49" charset="-122"/>
              </a:rPr>
              <a:t>（</a:t>
            </a:r>
            <a:r>
              <a:rPr lang="en-US" altLang="zh-CN" b="1" spc="20" dirty="0">
                <a:latin typeface="黑体" panose="02010609060101010101" pitchFamily="49" charset="-122"/>
                <a:ea typeface="黑体" panose="02010609060101010101" pitchFamily="49" charset="-122"/>
              </a:rPr>
              <a:t>2.0</a:t>
            </a:r>
            <a:r>
              <a:rPr lang="zh-CN" altLang="en-US" b="1" spc="20" dirty="0">
                <a:latin typeface="黑体" panose="02010609060101010101" pitchFamily="49" charset="-122"/>
                <a:ea typeface="黑体" panose="02010609060101010101" pitchFamily="49" charset="-122"/>
              </a:rPr>
              <a:t>倍行间距）制作幻灯片并不是要在一张幻灯片上塞进尽可能多的内容。幻灯片是为了在听众记忆里留下印象，引发人思考的。这意味着你甚至不用在上面写完整的句子，简单的描述就很好了。</a:t>
            </a:r>
            <a:endParaRPr lang="en-US" altLang="zh-CN" b="1" spc="20"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3E729F2-8358-3873-5264-24A833A5050D}"/>
              </a:ext>
            </a:extLst>
          </p:cNvPr>
          <p:cNvSpPr/>
          <p:nvPr/>
        </p:nvSpPr>
        <p:spPr>
          <a:xfrm>
            <a:off x="0" y="1066728"/>
            <a:ext cx="12192000" cy="166328"/>
          </a:xfrm>
          <a:prstGeom prst="rect">
            <a:avLst/>
          </a:prstGeom>
          <a:solidFill>
            <a:schemeClr val="accent1"/>
          </a:solidFill>
          <a:ln>
            <a:solidFill>
              <a:schemeClr val="accent1"/>
            </a:solidFill>
          </a:ln>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963144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609</TotalTime>
  <Words>2574</Words>
  <Application>Microsoft Office PowerPoint</Application>
  <PresentationFormat>宽屏</PresentationFormat>
  <Paragraphs>185</Paragraphs>
  <Slides>30</Slides>
  <Notes>8</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30</vt:i4>
      </vt:variant>
    </vt:vector>
  </HeadingPairs>
  <TitlesOfParts>
    <vt:vector size="46" baseType="lpstr">
      <vt:lpstr>等线</vt:lpstr>
      <vt:lpstr>等线 Light</vt:lpstr>
      <vt:lpstr>方正舒体</vt:lpstr>
      <vt:lpstr>黑体</vt:lpstr>
      <vt:lpstr>华文彩云</vt:lpstr>
      <vt:lpstr>华文隶书</vt:lpstr>
      <vt:lpstr>楷体</vt:lpstr>
      <vt:lpstr>宋体</vt:lpstr>
      <vt:lpstr>微软雅黑</vt:lpstr>
      <vt:lpstr>Arial</vt:lpstr>
      <vt:lpstr>Times New Roman</vt:lpstr>
      <vt:lpstr>Trebuchet MS</vt:lpstr>
      <vt:lpstr>Wingdings</vt:lpstr>
      <vt:lpstr>Wingdings 3</vt:lpstr>
      <vt:lpstr>Office 主题​​</vt:lpstr>
      <vt:lpstr>平面</vt:lpstr>
      <vt:lpstr>学术类PPT制作及演示建议</vt:lpstr>
      <vt:lpstr>PPT制作建议：内容</vt:lpstr>
      <vt:lpstr>PPT制作建议：文字</vt:lpstr>
      <vt:lpstr>问题幻灯片：文字太多</vt:lpstr>
      <vt:lpstr>问题幻灯片：字号太小</vt:lpstr>
      <vt:lpstr>问题幻灯片：字号太大</vt:lpstr>
      <vt:lpstr>问题幻灯片：使用容易分辨的字体</vt:lpstr>
      <vt:lpstr>问题幻灯片：字号层级关系</vt:lpstr>
      <vt:lpstr>问题幻灯片：行间距合理</vt:lpstr>
      <vt:lpstr>PPT制作建议：颜色</vt:lpstr>
      <vt:lpstr>问题幻灯片：单张幻灯片颜色不宜过多</vt:lpstr>
      <vt:lpstr>问题幻灯片：同类型内容尽量采用相同的颜色</vt:lpstr>
      <vt:lpstr>问题幻灯片：文字颜色要与背景形成鲜明对比</vt:lpstr>
      <vt:lpstr>问题幻灯片：背景不宜用亮色</vt:lpstr>
      <vt:lpstr>PPT制作建议：图片</vt:lpstr>
      <vt:lpstr>问题幻灯片：避免使用模糊不清、带有较大logo的图片</vt:lpstr>
      <vt:lpstr>问题幻灯片：插图中的文字需足够大且可辨认</vt:lpstr>
      <vt:lpstr>问题幻灯片：图片尽可能与背景融合</vt:lpstr>
      <vt:lpstr>问题幻灯片：不使用与主题无关的图片</vt:lpstr>
      <vt:lpstr>问题幻灯片：尽量避免出现代码截图</vt:lpstr>
      <vt:lpstr>问题幻灯片：不要滥用模板</vt:lpstr>
      <vt:lpstr>PPT制作建议：布局</vt:lpstr>
      <vt:lpstr>问题幻灯片：使用太过花哨的背景</vt:lpstr>
      <vt:lpstr>问题幻灯片：内容挤在一个角落</vt:lpstr>
      <vt:lpstr>问题幻灯片：在同一页PPT中出现过多文字</vt:lpstr>
      <vt:lpstr>问题幻灯片：在同一页PPT中出现过多空白</vt:lpstr>
      <vt:lpstr>问题幻灯片：不同元素之间要布局合理</vt:lpstr>
      <vt:lpstr>PPT制作建议：其他</vt:lpstr>
      <vt:lpstr>工作汇报要求</vt:lpstr>
      <vt:lpstr>PPT演示建议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PPT制作建议：内容</dc:title>
  <dc:creator>1714280490@qq.com</dc:creator>
  <cp:lastModifiedBy>1714280490@qq.com</cp:lastModifiedBy>
  <cp:revision>13</cp:revision>
  <dcterms:created xsi:type="dcterms:W3CDTF">2023-06-19T05:17:53Z</dcterms:created>
  <dcterms:modified xsi:type="dcterms:W3CDTF">2023-06-22T13:00:46Z</dcterms:modified>
</cp:coreProperties>
</file>