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1"/>
  </p:notesMasterIdLst>
  <p:handoutMasterIdLst>
    <p:handoutMasterId r:id="rId22"/>
  </p:handoutMasterIdLst>
  <p:sldIdLst>
    <p:sldId id="299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20" r:id="rId17"/>
    <p:sldId id="315" r:id="rId18"/>
    <p:sldId id="317" r:id="rId19"/>
    <p:sldId id="318" r:id="rId20"/>
  </p:sldIdLst>
  <p:sldSz cx="9144000" cy="6858000" type="screen4x3"/>
  <p:notesSz cx="6796088" cy="9928225"/>
  <p:custShowLst>
    <p:custShow name="自定义放映 1" id="0">
      <p:sldLst/>
    </p:custShow>
    <p:custShow name="自定义放映 2" id="1">
      <p:sldLst/>
    </p:custShow>
    <p:custShow name="自定义放映 3" id="2">
      <p:sldLst/>
    </p:custShow>
  </p:custShowLst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sz="20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sz="20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sz="20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sz="2000"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6CC"/>
    <a:srgbClr val="CC1818"/>
    <a:srgbClr val="0033CC"/>
    <a:srgbClr val="00FF99"/>
    <a:srgbClr val="00FFFF"/>
    <a:srgbClr val="FF66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2787"/>
    <p:restoredTop sz="97069" autoAdjust="0"/>
  </p:normalViewPr>
  <p:slideViewPr>
    <p:cSldViewPr>
      <p:cViewPr varScale="1">
        <p:scale>
          <a:sx n="64" d="100"/>
          <a:sy n="64" d="100"/>
        </p:scale>
        <p:origin x="648" y="48"/>
      </p:cViewPr>
      <p:guideLst>
        <p:guide orient="horz" pos="48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4"/>
    </p:cViewPr>
  </p:sorterViewPr>
  <p:notesViewPr>
    <p:cSldViewPr>
      <p:cViewPr varScale="1">
        <p:scale>
          <a:sx n="54" d="100"/>
          <a:sy n="54" d="100"/>
        </p:scale>
        <p:origin x="-1950" y="-7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9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3" Type="http://schemas.openxmlformats.org/officeDocument/2006/relationships/image" Target="../media/image73.wmf"/><Relationship Id="rId7" Type="http://schemas.openxmlformats.org/officeDocument/2006/relationships/image" Target="../media/image77.emf"/><Relationship Id="rId2" Type="http://schemas.openxmlformats.org/officeDocument/2006/relationships/image" Target="../media/image72.emf"/><Relationship Id="rId1" Type="http://schemas.openxmlformats.org/officeDocument/2006/relationships/image" Target="../media/image71.wmf"/><Relationship Id="rId6" Type="http://schemas.openxmlformats.org/officeDocument/2006/relationships/image" Target="../media/image76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Relationship Id="rId9" Type="http://schemas.openxmlformats.org/officeDocument/2006/relationships/image" Target="../media/image79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7" Type="http://schemas.openxmlformats.org/officeDocument/2006/relationships/image" Target="../media/image86.emf"/><Relationship Id="rId2" Type="http://schemas.openxmlformats.org/officeDocument/2006/relationships/image" Target="../media/image81.emf"/><Relationship Id="rId1" Type="http://schemas.openxmlformats.org/officeDocument/2006/relationships/image" Target="../media/image80.emf"/><Relationship Id="rId6" Type="http://schemas.openxmlformats.org/officeDocument/2006/relationships/image" Target="../media/image85.emf"/><Relationship Id="rId5" Type="http://schemas.openxmlformats.org/officeDocument/2006/relationships/image" Target="../media/image84.wmf"/><Relationship Id="rId4" Type="http://schemas.openxmlformats.org/officeDocument/2006/relationships/image" Target="../media/image83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emf"/><Relationship Id="rId2" Type="http://schemas.openxmlformats.org/officeDocument/2006/relationships/image" Target="../media/image100.emf"/><Relationship Id="rId1" Type="http://schemas.openxmlformats.org/officeDocument/2006/relationships/image" Target="../media/image99.emf"/><Relationship Id="rId5" Type="http://schemas.openxmlformats.org/officeDocument/2006/relationships/image" Target="../media/image103.emf"/><Relationship Id="rId4" Type="http://schemas.openxmlformats.org/officeDocument/2006/relationships/image" Target="../media/image102.e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wmf"/><Relationship Id="rId2" Type="http://schemas.openxmlformats.org/officeDocument/2006/relationships/image" Target="../media/image105.wmf"/><Relationship Id="rId1" Type="http://schemas.openxmlformats.org/officeDocument/2006/relationships/image" Target="../media/image104.wmf"/><Relationship Id="rId4" Type="http://schemas.openxmlformats.org/officeDocument/2006/relationships/image" Target="../media/image10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10" Type="http://schemas.openxmlformats.org/officeDocument/2006/relationships/image" Target="../media/image22.e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1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38.emf"/><Relationship Id="rId18" Type="http://schemas.openxmlformats.org/officeDocument/2006/relationships/image" Target="../media/image43.wmf"/><Relationship Id="rId3" Type="http://schemas.openxmlformats.org/officeDocument/2006/relationships/image" Target="../media/image32.emf"/><Relationship Id="rId7" Type="http://schemas.openxmlformats.org/officeDocument/2006/relationships/image" Target="../media/image19.wmf"/><Relationship Id="rId12" Type="http://schemas.openxmlformats.org/officeDocument/2006/relationships/image" Target="../media/image37.emf"/><Relationship Id="rId17" Type="http://schemas.openxmlformats.org/officeDocument/2006/relationships/image" Target="../media/image42.wmf"/><Relationship Id="rId2" Type="http://schemas.openxmlformats.org/officeDocument/2006/relationships/image" Target="../media/image31.emf"/><Relationship Id="rId16" Type="http://schemas.openxmlformats.org/officeDocument/2006/relationships/image" Target="../media/image41.emf"/><Relationship Id="rId1" Type="http://schemas.openxmlformats.org/officeDocument/2006/relationships/image" Target="../media/image30.emf"/><Relationship Id="rId6" Type="http://schemas.openxmlformats.org/officeDocument/2006/relationships/image" Target="../media/image18.wmf"/><Relationship Id="rId11" Type="http://schemas.openxmlformats.org/officeDocument/2006/relationships/image" Target="../media/image36.emf"/><Relationship Id="rId5" Type="http://schemas.openxmlformats.org/officeDocument/2006/relationships/image" Target="../media/image34.wmf"/><Relationship Id="rId15" Type="http://schemas.openxmlformats.org/officeDocument/2006/relationships/image" Target="../media/image40.emf"/><Relationship Id="rId10" Type="http://schemas.openxmlformats.org/officeDocument/2006/relationships/image" Target="../media/image35.emf"/><Relationship Id="rId4" Type="http://schemas.openxmlformats.org/officeDocument/2006/relationships/image" Target="../media/image33.wmf"/><Relationship Id="rId9" Type="http://schemas.openxmlformats.org/officeDocument/2006/relationships/image" Target="../media/image21.wmf"/><Relationship Id="rId14" Type="http://schemas.openxmlformats.org/officeDocument/2006/relationships/image" Target="../media/image39.e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52.emf"/><Relationship Id="rId18" Type="http://schemas.openxmlformats.org/officeDocument/2006/relationships/image" Target="../media/image57.emf"/><Relationship Id="rId3" Type="http://schemas.openxmlformats.org/officeDocument/2006/relationships/image" Target="../media/image46.wmf"/><Relationship Id="rId7" Type="http://schemas.openxmlformats.org/officeDocument/2006/relationships/image" Target="../media/image5.wmf"/><Relationship Id="rId12" Type="http://schemas.openxmlformats.org/officeDocument/2006/relationships/image" Target="../media/image51.emf"/><Relationship Id="rId17" Type="http://schemas.openxmlformats.org/officeDocument/2006/relationships/image" Target="../media/image56.emf"/><Relationship Id="rId2" Type="http://schemas.openxmlformats.org/officeDocument/2006/relationships/image" Target="../media/image45.wmf"/><Relationship Id="rId16" Type="http://schemas.openxmlformats.org/officeDocument/2006/relationships/image" Target="../media/image55.e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11" Type="http://schemas.openxmlformats.org/officeDocument/2006/relationships/image" Target="../media/image50.emf"/><Relationship Id="rId5" Type="http://schemas.openxmlformats.org/officeDocument/2006/relationships/image" Target="../media/image48.wmf"/><Relationship Id="rId15" Type="http://schemas.openxmlformats.org/officeDocument/2006/relationships/image" Target="../media/image54.emf"/><Relationship Id="rId10" Type="http://schemas.openxmlformats.org/officeDocument/2006/relationships/image" Target="../media/image6.wmf"/><Relationship Id="rId19" Type="http://schemas.openxmlformats.org/officeDocument/2006/relationships/image" Target="../media/image58.emf"/><Relationship Id="rId4" Type="http://schemas.openxmlformats.org/officeDocument/2006/relationships/image" Target="../media/image47.wmf"/><Relationship Id="rId9" Type="http://schemas.openxmlformats.org/officeDocument/2006/relationships/image" Target="../media/image4.wmf"/><Relationship Id="rId14" Type="http://schemas.openxmlformats.org/officeDocument/2006/relationships/image" Target="../media/image53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705" tIns="51353" rIns="102705" bIns="51353" numCol="1" anchor="t" anchorCtr="0" compatLnSpc="1">
            <a:prstTxWarp prst="textNoShape">
              <a:avLst/>
            </a:prstTxWarp>
          </a:bodyPr>
          <a:lstStyle>
            <a:lvl1pPr algn="l">
              <a:defRPr sz="1300" b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2700" y="0"/>
            <a:ext cx="2973388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705" tIns="51353" rIns="102705" bIns="51353" numCol="1" anchor="t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64675"/>
            <a:ext cx="29733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705" tIns="51353" rIns="102705" bIns="51353" numCol="1" anchor="b" anchorCtr="0" compatLnSpc="1">
            <a:prstTxWarp prst="textNoShape">
              <a:avLst/>
            </a:prstTxWarp>
          </a:bodyPr>
          <a:lstStyle>
            <a:lvl1pPr algn="l">
              <a:defRPr sz="1300" b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2700" y="9464675"/>
            <a:ext cx="29733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705" tIns="51353" rIns="102705" bIns="51353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fld id="{085C286A-6907-4767-8859-56310EBD7C6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7" tIns="47779" rIns="95557" bIns="47779" numCol="1" anchor="t" anchorCtr="0" compatLnSpc="1">
            <a:prstTxWarp prst="textNoShape">
              <a:avLst/>
            </a:prstTxWarp>
          </a:bodyPr>
          <a:lstStyle>
            <a:lvl1pPr algn="l" defTabSz="955731">
              <a:defRPr sz="1200" b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7" tIns="47779" rIns="95557" bIns="47779" numCol="1" anchor="t" anchorCtr="0" compatLnSpc="1">
            <a:prstTxWarp prst="textNoShape">
              <a:avLst/>
            </a:prstTxWarp>
          </a:bodyPr>
          <a:lstStyle>
            <a:lvl1pPr algn="r" defTabSz="955731">
              <a:defRPr sz="1200" b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3162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7" tIns="47779" rIns="95557" bIns="47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7" tIns="47779" rIns="95557" bIns="47779" numCol="1" anchor="b" anchorCtr="0" compatLnSpc="1">
            <a:prstTxWarp prst="textNoShape">
              <a:avLst/>
            </a:prstTxWarp>
          </a:bodyPr>
          <a:lstStyle>
            <a:lvl1pPr algn="l" defTabSz="955731">
              <a:defRPr sz="1200" b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7" tIns="47779" rIns="95557" bIns="47779" numCol="1" anchor="b" anchorCtr="0" compatLnSpc="1">
            <a:prstTxWarp prst="textNoShape">
              <a:avLst/>
            </a:prstTxWarp>
          </a:bodyPr>
          <a:lstStyle>
            <a:lvl1pPr algn="r" defTabSz="955731">
              <a:defRPr sz="1200" b="0"/>
            </a:lvl1pPr>
          </a:lstStyle>
          <a:p>
            <a:pPr>
              <a:defRPr/>
            </a:pPr>
            <a:fld id="{6A05C5FF-BD41-4816-855E-0E73C23A02A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28FB6-3D84-478F-B54E-C7D259A66A99}" type="datetimeFigureOut">
              <a:rPr lang="zh-CN" altLang="en-US"/>
              <a:pPr>
                <a:defRPr/>
              </a:pPr>
              <a:t>2019/3/5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0C16-5A1B-41D6-85F7-CE2CDEC1871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349DD-0A4C-498B-B119-D1803E94F156}" type="datetimeFigureOut">
              <a:rPr lang="zh-CN" altLang="en-US"/>
              <a:pPr>
                <a:defRPr/>
              </a:pPr>
              <a:t>2019/3/5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5BB07-8F3C-4D2F-B766-97EA5449298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87C17-5E5A-4013-A0B1-3E1DE532D556}" type="datetimeFigureOut">
              <a:rPr lang="zh-CN" altLang="en-US"/>
              <a:pPr>
                <a:defRPr/>
              </a:pPr>
              <a:t>2019/3/5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481F6-3E30-4AE3-9CFE-067B60EADF2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E74B2-5601-4925-BC9B-146013CD83B5}" type="datetimeFigureOut">
              <a:rPr lang="zh-CN" altLang="en-US"/>
              <a:pPr>
                <a:defRPr/>
              </a:pPr>
              <a:t>2019/3/5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F7AE5-1E0F-4E8F-8F4E-7BAEB52F80E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10BBA-CEB4-45F5-8610-C02C2A0E09B1}" type="datetimeFigureOut">
              <a:rPr lang="zh-CN" altLang="en-US"/>
              <a:pPr>
                <a:defRPr/>
              </a:pPr>
              <a:t>2019/3/5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61EDF-435B-489C-B431-6DB996F41CA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FA875-F455-4666-A823-A840C8CB7B2F}" type="datetimeFigureOut">
              <a:rPr lang="zh-CN" altLang="en-US"/>
              <a:pPr>
                <a:defRPr/>
              </a:pPr>
              <a:t>2019/3/5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262B1-87B0-4D45-BAFC-67E69DF19A7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E3E7D-B645-42DF-967F-11AE121776F8}" type="datetimeFigureOut">
              <a:rPr lang="zh-CN" altLang="en-US"/>
              <a:pPr>
                <a:defRPr/>
              </a:pPr>
              <a:t>2019/3/5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AB65A-7537-45FD-8D38-8EEB58E9CC8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65FDF-AC46-4BBC-ACD6-9C06121266D5}" type="datetimeFigureOut">
              <a:rPr lang="zh-CN" altLang="en-US"/>
              <a:pPr>
                <a:defRPr/>
              </a:pPr>
              <a:t>2019/3/5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DE964-6DC4-448D-99F4-76B4F526D94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A9725-8779-4CC6-A161-3A5A51C10DE5}" type="datetimeFigureOut">
              <a:rPr lang="zh-CN" altLang="en-US"/>
              <a:pPr>
                <a:defRPr/>
              </a:pPr>
              <a:t>2019/3/5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F247D-9B4F-4D8F-9FD3-20AD72CD48F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522F3-FAC6-4264-953E-9BB283788D4D}" type="datetimeFigureOut">
              <a:rPr lang="zh-CN" altLang="en-US"/>
              <a:pPr>
                <a:defRPr/>
              </a:pPr>
              <a:t>2019/3/5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0EFAB-0732-40D4-9A9F-C20AE2AC0E1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72FF-8695-4229-8E79-90372FB5225A}" type="datetimeFigureOut">
              <a:rPr lang="zh-CN" altLang="en-US"/>
              <a:pPr>
                <a:defRPr/>
              </a:pPr>
              <a:t>2019/3/5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23AC0-E82F-4040-90AD-943E5123F01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8435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DD078DB-D348-4C4D-8542-C3C2A52C639A}" type="datetimeFigureOut">
              <a:rPr lang="zh-CN" altLang="en-US"/>
              <a:pPr>
                <a:defRPr/>
              </a:pPr>
              <a:t>2019/3/5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16D75CA-2C24-4697-A27F-2E0DEFB5078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7" name="AutoShape 11">
            <a:hlinkClick r:id="" action="ppaction://hlinkshowjump?jump=nextslide" highlightClick="1"/>
          </p:cNvPr>
          <p:cNvSpPr>
            <a:spLocks noChangeArrowheads="1"/>
          </p:cNvSpPr>
          <p:nvPr userDrawn="1"/>
        </p:nvSpPr>
        <p:spPr bwMode="auto">
          <a:xfrm>
            <a:off x="8382000" y="6477000"/>
            <a:ext cx="457200" cy="228600"/>
          </a:xfrm>
          <a:prstGeom prst="actionButtonForwardNext">
            <a:avLst/>
          </a:prstGeom>
          <a:solidFill>
            <a:srgbClr val="00CCFF"/>
          </a:solidFill>
          <a:ln w="1270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8" name="AutoShape 12">
            <a:hlinkClick r:id="" action="ppaction://hlinkshowjump?jump=previousslide" highlightClick="1"/>
          </p:cNvPr>
          <p:cNvSpPr>
            <a:spLocks noChangeArrowheads="1"/>
          </p:cNvSpPr>
          <p:nvPr userDrawn="1"/>
        </p:nvSpPr>
        <p:spPr bwMode="auto">
          <a:xfrm>
            <a:off x="7848600" y="6477000"/>
            <a:ext cx="457200" cy="228600"/>
          </a:xfrm>
          <a:prstGeom prst="actionButtonBackPrevious">
            <a:avLst/>
          </a:prstGeom>
          <a:solidFill>
            <a:srgbClr val="00CCFF"/>
          </a:solidFill>
          <a:ln w="1270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image" Target="../media/image68.wmf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12" Type="http://schemas.openxmlformats.org/officeDocument/2006/relationships/oleObject" Target="../embeddings/oleObject8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65.wmf"/><Relationship Id="rId11" Type="http://schemas.openxmlformats.org/officeDocument/2006/relationships/image" Target="../media/image12.png"/><Relationship Id="rId5" Type="http://schemas.openxmlformats.org/officeDocument/2006/relationships/oleObject" Target="../embeddings/oleObject78.bin"/><Relationship Id="rId10" Type="http://schemas.openxmlformats.org/officeDocument/2006/relationships/image" Target="../media/image67.wmf"/><Relationship Id="rId4" Type="http://schemas.openxmlformats.org/officeDocument/2006/relationships/image" Target="../media/image64.wmf"/><Relationship Id="rId9" Type="http://schemas.openxmlformats.org/officeDocument/2006/relationships/oleObject" Target="../embeddings/oleObject8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7" Type="http://schemas.openxmlformats.org/officeDocument/2006/relationships/image" Target="../media/image7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83.bin"/><Relationship Id="rId5" Type="http://schemas.openxmlformats.org/officeDocument/2006/relationships/image" Target="../media/image12.png"/><Relationship Id="rId4" Type="http://schemas.openxmlformats.org/officeDocument/2006/relationships/image" Target="../media/image6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13" Type="http://schemas.openxmlformats.org/officeDocument/2006/relationships/image" Target="../media/image75.wmf"/><Relationship Id="rId18" Type="http://schemas.openxmlformats.org/officeDocument/2006/relationships/oleObject" Target="../embeddings/oleObject91.bin"/><Relationship Id="rId3" Type="http://schemas.openxmlformats.org/officeDocument/2006/relationships/oleObject" Target="../embeddings/oleObject84.bin"/><Relationship Id="rId21" Type="http://schemas.openxmlformats.org/officeDocument/2006/relationships/image" Target="../media/image79.emf"/><Relationship Id="rId7" Type="http://schemas.openxmlformats.org/officeDocument/2006/relationships/oleObject" Target="../embeddings/oleObject86.bin"/><Relationship Id="rId12" Type="http://schemas.openxmlformats.org/officeDocument/2006/relationships/oleObject" Target="../embeddings/oleObject88.bin"/><Relationship Id="rId17" Type="http://schemas.openxmlformats.org/officeDocument/2006/relationships/image" Target="../media/image77.e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0.bin"/><Relationship Id="rId20" Type="http://schemas.openxmlformats.org/officeDocument/2006/relationships/oleObject" Target="../embeddings/oleObject92.bin"/><Relationship Id="rId1" Type="http://schemas.openxmlformats.org/officeDocument/2006/relationships/vmlDrawing" Target="../drawings/vmlDrawing11.vml"/><Relationship Id="rId6" Type="http://schemas.openxmlformats.org/officeDocument/2006/relationships/image" Target="../media/image72.emf"/><Relationship Id="rId11" Type="http://schemas.openxmlformats.org/officeDocument/2006/relationships/image" Target="../media/image74.wmf"/><Relationship Id="rId5" Type="http://schemas.openxmlformats.org/officeDocument/2006/relationships/oleObject" Target="../embeddings/oleObject85.bin"/><Relationship Id="rId15" Type="http://schemas.openxmlformats.org/officeDocument/2006/relationships/image" Target="../media/image76.wmf"/><Relationship Id="rId10" Type="http://schemas.openxmlformats.org/officeDocument/2006/relationships/oleObject" Target="../embeddings/oleObject87.bin"/><Relationship Id="rId19" Type="http://schemas.openxmlformats.org/officeDocument/2006/relationships/image" Target="../media/image78.wmf"/><Relationship Id="rId4" Type="http://schemas.openxmlformats.org/officeDocument/2006/relationships/image" Target="../media/image71.wmf"/><Relationship Id="rId9" Type="http://schemas.openxmlformats.org/officeDocument/2006/relationships/image" Target="../media/image12.png"/><Relationship Id="rId14" Type="http://schemas.openxmlformats.org/officeDocument/2006/relationships/oleObject" Target="../embeddings/oleObject8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13" Type="http://schemas.openxmlformats.org/officeDocument/2006/relationships/image" Target="../media/image12.png"/><Relationship Id="rId3" Type="http://schemas.openxmlformats.org/officeDocument/2006/relationships/oleObject" Target="../embeddings/oleObject93.bin"/><Relationship Id="rId7" Type="http://schemas.openxmlformats.org/officeDocument/2006/relationships/oleObject" Target="../embeddings/oleObject95.bin"/><Relationship Id="rId12" Type="http://schemas.openxmlformats.org/officeDocument/2006/relationships/image" Target="../media/image84.wmf"/><Relationship Id="rId17" Type="http://schemas.openxmlformats.org/officeDocument/2006/relationships/image" Target="../media/image86.e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9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81.emf"/><Relationship Id="rId11" Type="http://schemas.openxmlformats.org/officeDocument/2006/relationships/oleObject" Target="../embeddings/oleObject97.bin"/><Relationship Id="rId5" Type="http://schemas.openxmlformats.org/officeDocument/2006/relationships/oleObject" Target="../embeddings/oleObject94.bin"/><Relationship Id="rId15" Type="http://schemas.openxmlformats.org/officeDocument/2006/relationships/image" Target="../media/image85.emf"/><Relationship Id="rId10" Type="http://schemas.openxmlformats.org/officeDocument/2006/relationships/image" Target="../media/image83.emf"/><Relationship Id="rId4" Type="http://schemas.openxmlformats.org/officeDocument/2006/relationships/image" Target="../media/image80.emf"/><Relationship Id="rId9" Type="http://schemas.openxmlformats.org/officeDocument/2006/relationships/oleObject" Target="../embeddings/oleObject96.bin"/><Relationship Id="rId14" Type="http://schemas.openxmlformats.org/officeDocument/2006/relationships/oleObject" Target="../embeddings/oleObject9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13" Type="http://schemas.openxmlformats.org/officeDocument/2006/relationships/image" Target="../media/image12.png"/><Relationship Id="rId3" Type="http://schemas.openxmlformats.org/officeDocument/2006/relationships/oleObject" Target="../embeddings/oleObject100.bin"/><Relationship Id="rId7" Type="http://schemas.openxmlformats.org/officeDocument/2006/relationships/oleObject" Target="../embeddings/oleObject102.bin"/><Relationship Id="rId12" Type="http://schemas.openxmlformats.org/officeDocument/2006/relationships/image" Target="../media/image9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88.wmf"/><Relationship Id="rId11" Type="http://schemas.openxmlformats.org/officeDocument/2006/relationships/oleObject" Target="../embeddings/oleObject104.bin"/><Relationship Id="rId5" Type="http://schemas.openxmlformats.org/officeDocument/2006/relationships/oleObject" Target="../embeddings/oleObject101.bin"/><Relationship Id="rId10" Type="http://schemas.openxmlformats.org/officeDocument/2006/relationships/image" Target="../media/image90.wmf"/><Relationship Id="rId4" Type="http://schemas.openxmlformats.org/officeDocument/2006/relationships/image" Target="../media/image87.wmf"/><Relationship Id="rId9" Type="http://schemas.openxmlformats.org/officeDocument/2006/relationships/oleObject" Target="../embeddings/oleObject10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13" Type="http://schemas.openxmlformats.org/officeDocument/2006/relationships/image" Target="../media/image12.png"/><Relationship Id="rId3" Type="http://schemas.openxmlformats.org/officeDocument/2006/relationships/oleObject" Target="../embeddings/oleObject105.bin"/><Relationship Id="rId7" Type="http://schemas.openxmlformats.org/officeDocument/2006/relationships/oleObject" Target="../embeddings/oleObject107.bin"/><Relationship Id="rId12" Type="http://schemas.openxmlformats.org/officeDocument/2006/relationships/image" Target="../media/image9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93.wmf"/><Relationship Id="rId11" Type="http://schemas.openxmlformats.org/officeDocument/2006/relationships/oleObject" Target="../embeddings/oleObject109.bin"/><Relationship Id="rId5" Type="http://schemas.openxmlformats.org/officeDocument/2006/relationships/oleObject" Target="../embeddings/oleObject106.bin"/><Relationship Id="rId15" Type="http://schemas.openxmlformats.org/officeDocument/2006/relationships/image" Target="../media/image97.wmf"/><Relationship Id="rId10" Type="http://schemas.openxmlformats.org/officeDocument/2006/relationships/image" Target="../media/image95.wmf"/><Relationship Id="rId4" Type="http://schemas.openxmlformats.org/officeDocument/2006/relationships/image" Target="../media/image92.wmf"/><Relationship Id="rId9" Type="http://schemas.openxmlformats.org/officeDocument/2006/relationships/oleObject" Target="../embeddings/oleObject108.bin"/><Relationship Id="rId14" Type="http://schemas.openxmlformats.org/officeDocument/2006/relationships/oleObject" Target="../embeddings/oleObject11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2.png"/><Relationship Id="rId4" Type="http://schemas.openxmlformats.org/officeDocument/2006/relationships/image" Target="../media/image98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emf"/><Relationship Id="rId13" Type="http://schemas.openxmlformats.org/officeDocument/2006/relationships/image" Target="../media/image12.png"/><Relationship Id="rId3" Type="http://schemas.openxmlformats.org/officeDocument/2006/relationships/oleObject" Target="../embeddings/oleObject112.bin"/><Relationship Id="rId7" Type="http://schemas.openxmlformats.org/officeDocument/2006/relationships/oleObject" Target="../embeddings/oleObject114.bin"/><Relationship Id="rId12" Type="http://schemas.openxmlformats.org/officeDocument/2006/relationships/image" Target="../media/image103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00.emf"/><Relationship Id="rId11" Type="http://schemas.openxmlformats.org/officeDocument/2006/relationships/oleObject" Target="../embeddings/oleObject116.bin"/><Relationship Id="rId5" Type="http://schemas.openxmlformats.org/officeDocument/2006/relationships/oleObject" Target="../embeddings/oleObject113.bin"/><Relationship Id="rId10" Type="http://schemas.openxmlformats.org/officeDocument/2006/relationships/image" Target="../media/image102.emf"/><Relationship Id="rId4" Type="http://schemas.openxmlformats.org/officeDocument/2006/relationships/image" Target="../media/image99.emf"/><Relationship Id="rId9" Type="http://schemas.openxmlformats.org/officeDocument/2006/relationships/oleObject" Target="../embeddings/oleObject115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wmf"/><Relationship Id="rId3" Type="http://schemas.openxmlformats.org/officeDocument/2006/relationships/oleObject" Target="../embeddings/oleObject117.bin"/><Relationship Id="rId7" Type="http://schemas.openxmlformats.org/officeDocument/2006/relationships/oleObject" Target="../embeddings/oleObject1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05.wmf"/><Relationship Id="rId11" Type="http://schemas.openxmlformats.org/officeDocument/2006/relationships/image" Target="../media/image12.png"/><Relationship Id="rId5" Type="http://schemas.openxmlformats.org/officeDocument/2006/relationships/oleObject" Target="../embeddings/oleObject118.bin"/><Relationship Id="rId10" Type="http://schemas.openxmlformats.org/officeDocument/2006/relationships/image" Target="../media/image107.wmf"/><Relationship Id="rId4" Type="http://schemas.openxmlformats.org/officeDocument/2006/relationships/image" Target="../media/image104.wmf"/><Relationship Id="rId9" Type="http://schemas.openxmlformats.org/officeDocument/2006/relationships/oleObject" Target="../embeddings/oleObject120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0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12.png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emf"/><Relationship Id="rId4" Type="http://schemas.openxmlformats.org/officeDocument/2006/relationships/image" Target="../media/image2.wmf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17.wmf"/><Relationship Id="rId18" Type="http://schemas.openxmlformats.org/officeDocument/2006/relationships/oleObject" Target="../embeddings/oleObject18.bin"/><Relationship Id="rId3" Type="http://schemas.openxmlformats.org/officeDocument/2006/relationships/oleObject" Target="../embeddings/oleObject11.bin"/><Relationship Id="rId21" Type="http://schemas.openxmlformats.org/officeDocument/2006/relationships/image" Target="../media/image21.wmf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7.bin"/><Relationship Id="rId20" Type="http://schemas.openxmlformats.org/officeDocument/2006/relationships/oleObject" Target="../embeddings/oleObject19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11" Type="http://schemas.openxmlformats.org/officeDocument/2006/relationships/image" Target="../media/image12.png"/><Relationship Id="rId5" Type="http://schemas.openxmlformats.org/officeDocument/2006/relationships/oleObject" Target="../embeddings/oleObject12.bin"/><Relationship Id="rId15" Type="http://schemas.openxmlformats.org/officeDocument/2006/relationships/image" Target="../media/image18.wmf"/><Relationship Id="rId23" Type="http://schemas.openxmlformats.org/officeDocument/2006/relationships/image" Target="../media/image22.emf"/><Relationship Id="rId10" Type="http://schemas.openxmlformats.org/officeDocument/2006/relationships/image" Target="../media/image16.wmf"/><Relationship Id="rId19" Type="http://schemas.openxmlformats.org/officeDocument/2006/relationships/image" Target="../media/image20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4.bin"/><Relationship Id="rId14" Type="http://schemas.openxmlformats.org/officeDocument/2006/relationships/oleObject" Target="../embeddings/oleObject16.bin"/><Relationship Id="rId22" Type="http://schemas.openxmlformats.org/officeDocument/2006/relationships/oleObject" Target="../embeddings/oleObject2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25.bin"/><Relationship Id="rId18" Type="http://schemas.openxmlformats.org/officeDocument/2006/relationships/image" Target="../media/image21.wmf"/><Relationship Id="rId3" Type="http://schemas.openxmlformats.org/officeDocument/2006/relationships/oleObject" Target="../embeddings/oleObject21.bin"/><Relationship Id="rId21" Type="http://schemas.openxmlformats.org/officeDocument/2006/relationships/oleObject" Target="../embeddings/oleObject30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0.wmf"/><Relationship Id="rId20" Type="http://schemas.openxmlformats.org/officeDocument/2006/relationships/oleObject" Target="../embeddings/oleObject29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6.bin"/><Relationship Id="rId10" Type="http://schemas.openxmlformats.org/officeDocument/2006/relationships/image" Target="../media/image26.png"/><Relationship Id="rId19" Type="http://schemas.openxmlformats.org/officeDocument/2006/relationships/oleObject" Target="../embeddings/oleObject28.bin"/><Relationship Id="rId4" Type="http://schemas.openxmlformats.org/officeDocument/2006/relationships/image" Target="../media/image23.wmf"/><Relationship Id="rId9" Type="http://schemas.openxmlformats.org/officeDocument/2006/relationships/image" Target="../media/image12.png"/><Relationship Id="rId14" Type="http://schemas.openxmlformats.org/officeDocument/2006/relationships/image" Target="../media/image19.wmf"/><Relationship Id="rId22" Type="http://schemas.openxmlformats.org/officeDocument/2006/relationships/oleObject" Target="../embeddings/oleObject3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27.wmf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emf"/><Relationship Id="rId13" Type="http://schemas.openxmlformats.org/officeDocument/2006/relationships/image" Target="../media/image34.wmf"/><Relationship Id="rId18" Type="http://schemas.openxmlformats.org/officeDocument/2006/relationships/oleObject" Target="../embeddings/oleObject42.bin"/><Relationship Id="rId26" Type="http://schemas.openxmlformats.org/officeDocument/2006/relationships/oleObject" Target="../embeddings/oleObject46.bin"/><Relationship Id="rId39" Type="http://schemas.openxmlformats.org/officeDocument/2006/relationships/image" Target="../media/image43.wmf"/><Relationship Id="rId3" Type="http://schemas.openxmlformats.org/officeDocument/2006/relationships/oleObject" Target="../embeddings/oleObject35.bin"/><Relationship Id="rId21" Type="http://schemas.openxmlformats.org/officeDocument/2006/relationships/image" Target="../media/image21.wmf"/><Relationship Id="rId34" Type="http://schemas.openxmlformats.org/officeDocument/2006/relationships/oleObject" Target="../embeddings/oleObject50.bin"/><Relationship Id="rId7" Type="http://schemas.openxmlformats.org/officeDocument/2006/relationships/oleObject" Target="../embeddings/oleObject37.bin"/><Relationship Id="rId12" Type="http://schemas.openxmlformats.org/officeDocument/2006/relationships/oleObject" Target="../embeddings/oleObject39.bin"/><Relationship Id="rId17" Type="http://schemas.openxmlformats.org/officeDocument/2006/relationships/image" Target="../media/image19.wmf"/><Relationship Id="rId25" Type="http://schemas.openxmlformats.org/officeDocument/2006/relationships/image" Target="../media/image36.emf"/><Relationship Id="rId33" Type="http://schemas.openxmlformats.org/officeDocument/2006/relationships/image" Target="../media/image40.emf"/><Relationship Id="rId38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1.bin"/><Relationship Id="rId20" Type="http://schemas.openxmlformats.org/officeDocument/2006/relationships/oleObject" Target="../embeddings/oleObject43.bin"/><Relationship Id="rId29" Type="http://schemas.openxmlformats.org/officeDocument/2006/relationships/image" Target="../media/image38.e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1.emf"/><Relationship Id="rId11" Type="http://schemas.openxmlformats.org/officeDocument/2006/relationships/image" Target="../media/image12.png"/><Relationship Id="rId24" Type="http://schemas.openxmlformats.org/officeDocument/2006/relationships/oleObject" Target="../embeddings/oleObject45.bin"/><Relationship Id="rId32" Type="http://schemas.openxmlformats.org/officeDocument/2006/relationships/oleObject" Target="../embeddings/oleObject49.bin"/><Relationship Id="rId37" Type="http://schemas.openxmlformats.org/officeDocument/2006/relationships/image" Target="../media/image42.wmf"/><Relationship Id="rId5" Type="http://schemas.openxmlformats.org/officeDocument/2006/relationships/oleObject" Target="../embeddings/oleObject36.bin"/><Relationship Id="rId15" Type="http://schemas.openxmlformats.org/officeDocument/2006/relationships/image" Target="../media/image18.wmf"/><Relationship Id="rId23" Type="http://schemas.openxmlformats.org/officeDocument/2006/relationships/image" Target="../media/image35.emf"/><Relationship Id="rId28" Type="http://schemas.openxmlformats.org/officeDocument/2006/relationships/oleObject" Target="../embeddings/oleObject47.bin"/><Relationship Id="rId36" Type="http://schemas.openxmlformats.org/officeDocument/2006/relationships/oleObject" Target="../embeddings/oleObject51.bin"/><Relationship Id="rId10" Type="http://schemas.openxmlformats.org/officeDocument/2006/relationships/image" Target="../media/image33.wmf"/><Relationship Id="rId19" Type="http://schemas.openxmlformats.org/officeDocument/2006/relationships/image" Target="../media/image20.wmf"/><Relationship Id="rId31" Type="http://schemas.openxmlformats.org/officeDocument/2006/relationships/image" Target="../media/image39.emf"/><Relationship Id="rId4" Type="http://schemas.openxmlformats.org/officeDocument/2006/relationships/image" Target="../media/image30.emf"/><Relationship Id="rId9" Type="http://schemas.openxmlformats.org/officeDocument/2006/relationships/oleObject" Target="../embeddings/oleObject38.bin"/><Relationship Id="rId14" Type="http://schemas.openxmlformats.org/officeDocument/2006/relationships/oleObject" Target="../embeddings/oleObject40.bin"/><Relationship Id="rId22" Type="http://schemas.openxmlformats.org/officeDocument/2006/relationships/oleObject" Target="../embeddings/oleObject44.bin"/><Relationship Id="rId27" Type="http://schemas.openxmlformats.org/officeDocument/2006/relationships/image" Target="../media/image37.emf"/><Relationship Id="rId30" Type="http://schemas.openxmlformats.org/officeDocument/2006/relationships/oleObject" Target="../embeddings/oleObject48.bin"/><Relationship Id="rId35" Type="http://schemas.openxmlformats.org/officeDocument/2006/relationships/image" Target="../media/image41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oleObject" Target="../embeddings/oleObject58.bin"/><Relationship Id="rId18" Type="http://schemas.openxmlformats.org/officeDocument/2006/relationships/oleObject" Target="../embeddings/oleObject60.bin"/><Relationship Id="rId26" Type="http://schemas.openxmlformats.org/officeDocument/2006/relationships/oleObject" Target="../embeddings/oleObject64.bin"/><Relationship Id="rId39" Type="http://schemas.openxmlformats.org/officeDocument/2006/relationships/image" Target="../media/image57.emf"/><Relationship Id="rId3" Type="http://schemas.openxmlformats.org/officeDocument/2006/relationships/oleObject" Target="../embeddings/oleObject53.bin"/><Relationship Id="rId21" Type="http://schemas.openxmlformats.org/officeDocument/2006/relationships/image" Target="../media/image4.wmf"/><Relationship Id="rId34" Type="http://schemas.openxmlformats.org/officeDocument/2006/relationships/oleObject" Target="../embeddings/oleObject68.bin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48.wmf"/><Relationship Id="rId17" Type="http://schemas.openxmlformats.org/officeDocument/2006/relationships/image" Target="../media/image5.wmf"/><Relationship Id="rId25" Type="http://schemas.openxmlformats.org/officeDocument/2006/relationships/image" Target="../media/image50.emf"/><Relationship Id="rId33" Type="http://schemas.openxmlformats.org/officeDocument/2006/relationships/image" Target="../media/image54.emf"/><Relationship Id="rId38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9.bin"/><Relationship Id="rId20" Type="http://schemas.openxmlformats.org/officeDocument/2006/relationships/oleObject" Target="../embeddings/oleObject61.bin"/><Relationship Id="rId29" Type="http://schemas.openxmlformats.org/officeDocument/2006/relationships/image" Target="../media/image52.emf"/><Relationship Id="rId41" Type="http://schemas.openxmlformats.org/officeDocument/2006/relationships/image" Target="../media/image58.e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57.bin"/><Relationship Id="rId24" Type="http://schemas.openxmlformats.org/officeDocument/2006/relationships/oleObject" Target="../embeddings/oleObject63.bin"/><Relationship Id="rId32" Type="http://schemas.openxmlformats.org/officeDocument/2006/relationships/oleObject" Target="../embeddings/oleObject67.bin"/><Relationship Id="rId37" Type="http://schemas.openxmlformats.org/officeDocument/2006/relationships/image" Target="../media/image56.emf"/><Relationship Id="rId40" Type="http://schemas.openxmlformats.org/officeDocument/2006/relationships/oleObject" Target="../embeddings/oleObject71.bin"/><Relationship Id="rId5" Type="http://schemas.openxmlformats.org/officeDocument/2006/relationships/oleObject" Target="../embeddings/oleObject54.bin"/><Relationship Id="rId15" Type="http://schemas.openxmlformats.org/officeDocument/2006/relationships/image" Target="../media/image12.png"/><Relationship Id="rId23" Type="http://schemas.openxmlformats.org/officeDocument/2006/relationships/image" Target="../media/image6.wmf"/><Relationship Id="rId28" Type="http://schemas.openxmlformats.org/officeDocument/2006/relationships/oleObject" Target="../embeddings/oleObject65.bin"/><Relationship Id="rId36" Type="http://schemas.openxmlformats.org/officeDocument/2006/relationships/oleObject" Target="../embeddings/oleObject69.bin"/><Relationship Id="rId10" Type="http://schemas.openxmlformats.org/officeDocument/2006/relationships/image" Target="../media/image47.wmf"/><Relationship Id="rId19" Type="http://schemas.openxmlformats.org/officeDocument/2006/relationships/image" Target="../media/image3.wmf"/><Relationship Id="rId31" Type="http://schemas.openxmlformats.org/officeDocument/2006/relationships/image" Target="../media/image53.e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49.wmf"/><Relationship Id="rId22" Type="http://schemas.openxmlformats.org/officeDocument/2006/relationships/oleObject" Target="../embeddings/oleObject62.bin"/><Relationship Id="rId27" Type="http://schemas.openxmlformats.org/officeDocument/2006/relationships/image" Target="../media/image51.emf"/><Relationship Id="rId30" Type="http://schemas.openxmlformats.org/officeDocument/2006/relationships/oleObject" Target="../embeddings/oleObject66.bin"/><Relationship Id="rId35" Type="http://schemas.openxmlformats.org/officeDocument/2006/relationships/image" Target="../media/image5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73.bin"/><Relationship Id="rId4" Type="http://schemas.openxmlformats.org/officeDocument/2006/relationships/image" Target="../media/image5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75.bin"/><Relationship Id="rId4" Type="http://schemas.openxmlformats.org/officeDocument/2006/relationships/image" Target="../media/image61.wmf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3D660-9EF2-48D6-B44B-0D2949636898}" type="slidenum">
              <a:rPr lang="en-US" altLang="zh-CN"/>
              <a:pPr>
                <a:defRPr/>
              </a:pPr>
              <a:t>1</a:t>
            </a:fld>
            <a:endParaRPr lang="en-US" altLang="zh-CN"/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dirty="0">
                <a:latin typeface="宋体" pitchFamily="2" charset="-122"/>
              </a:rPr>
              <a:t>第六节  </a:t>
            </a:r>
            <a:r>
              <a:rPr lang="zh-CN" altLang="en-US" sz="4400" dirty="0">
                <a:solidFill>
                  <a:schemeClr val="tx2"/>
                </a:solidFill>
                <a:latin typeface="宋体" pitchFamily="2" charset="-122"/>
              </a:rPr>
              <a:t>空间曲线</a:t>
            </a:r>
            <a:r>
              <a:rPr lang="zh-CN" altLang="en-US" sz="4400" dirty="0">
                <a:latin typeface="宋体" pitchFamily="2" charset="-122"/>
              </a:rPr>
              <a:t>及其方程</a:t>
            </a:r>
          </a:p>
        </p:txBody>
      </p:sp>
      <p:sp>
        <p:nvSpPr>
          <p:cNvPr id="313347" name="Text Box 3"/>
          <p:cNvSpPr txBox="1">
            <a:spLocks noChangeArrowheads="1"/>
          </p:cNvSpPr>
          <p:nvPr/>
        </p:nvSpPr>
        <p:spPr bwMode="auto">
          <a:xfrm>
            <a:off x="1981200" y="2346325"/>
            <a:ext cx="541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>
                <a:latin typeface="黑体" pitchFamily="2" charset="-122"/>
                <a:ea typeface="黑体" pitchFamily="2" charset="-122"/>
              </a:rPr>
              <a:t>空间曲线的一般方程</a:t>
            </a:r>
          </a:p>
        </p:txBody>
      </p:sp>
      <p:sp>
        <p:nvSpPr>
          <p:cNvPr id="313348" name="Text Box 4"/>
          <p:cNvSpPr txBox="1">
            <a:spLocks noChangeArrowheads="1"/>
          </p:cNvSpPr>
          <p:nvPr/>
        </p:nvSpPr>
        <p:spPr bwMode="auto">
          <a:xfrm>
            <a:off x="1981200" y="3184525"/>
            <a:ext cx="541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>
                <a:latin typeface="黑体" pitchFamily="2" charset="-122"/>
                <a:ea typeface="黑体" pitchFamily="2" charset="-122"/>
              </a:rPr>
              <a:t>空间曲线的参数方程</a:t>
            </a:r>
          </a:p>
        </p:txBody>
      </p:sp>
      <p:sp>
        <p:nvSpPr>
          <p:cNvPr id="313349" name="Text Box 5"/>
          <p:cNvSpPr txBox="1">
            <a:spLocks noChangeArrowheads="1"/>
          </p:cNvSpPr>
          <p:nvPr/>
        </p:nvSpPr>
        <p:spPr bwMode="auto">
          <a:xfrm>
            <a:off x="1981200" y="4022725"/>
            <a:ext cx="670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>
                <a:latin typeface="黑体" pitchFamily="2" charset="-122"/>
                <a:ea typeface="黑体" pitchFamily="2" charset="-122"/>
              </a:rPr>
              <a:t>空间曲线在坐标面上的投影</a:t>
            </a:r>
          </a:p>
        </p:txBody>
      </p:sp>
      <p:sp>
        <p:nvSpPr>
          <p:cNvPr id="313350" name="Text Box 6"/>
          <p:cNvSpPr txBox="1">
            <a:spLocks noChangeArrowheads="1"/>
          </p:cNvSpPr>
          <p:nvPr/>
        </p:nvSpPr>
        <p:spPr bwMode="auto">
          <a:xfrm>
            <a:off x="1981200" y="4876800"/>
            <a:ext cx="525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>
                <a:latin typeface="黑体" pitchFamily="2" charset="-122"/>
                <a:ea typeface="黑体" pitchFamily="2" charset="-122"/>
              </a:rPr>
              <a:t>小结 思考题 作业</a:t>
            </a:r>
          </a:p>
        </p:txBody>
      </p:sp>
      <p:pic>
        <p:nvPicPr>
          <p:cNvPr id="313351" name="Picture 7" descr="C:\Program Files\Common Files\Microsoft Shared\Clipart\themes1\Bullets\BD1505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422525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3352" name="Picture 8" descr="C:\Program Files\Common Files\Microsoft Shared\Clipart\themes1\Bullets\BD1505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260725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3353" name="Picture 9" descr="C:\Program Files\Common Files\Microsoft Shared\Clipart\themes1\Bullets\BD1505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4191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3354" name="Picture 10" descr="C:\Program Files\Common Files\Microsoft Shared\Clipart\themes1\Bullets\BD15056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50292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8" name="Text Box 11"/>
          <p:cNvSpPr txBox="1">
            <a:spLocks noChangeArrowheads="1"/>
          </p:cNvSpPr>
          <p:nvPr/>
        </p:nvSpPr>
        <p:spPr bwMode="auto">
          <a:xfrm>
            <a:off x="3276600" y="1447800"/>
            <a:ext cx="2895600" cy="64135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altLang="zh-CN" sz="3600">
                <a:solidFill>
                  <a:schemeClr val="tx2"/>
                </a:solidFill>
              </a:rPr>
              <a:t>(space curve)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13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7" grpId="0" autoUpdateAnimBg="0"/>
      <p:bldP spid="313348" grpId="0" autoUpdateAnimBg="0"/>
      <p:bldP spid="313349" grpId="0" autoUpdateAnimBg="0"/>
      <p:bldP spid="31335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944D6-5A59-4544-84D5-4FCAC45AB33F}" type="slidenum">
              <a:rPr lang="en-US" altLang="zh-CN"/>
              <a:pPr>
                <a:defRPr/>
              </a:pPr>
              <a:t>10</a:t>
            </a:fld>
            <a:endParaRPr lang="en-US" altLang="zh-CN"/>
          </a:p>
        </p:txBody>
      </p:sp>
      <p:sp>
        <p:nvSpPr>
          <p:cNvPr id="9224" name="Text Box 2"/>
          <p:cNvSpPr txBox="1">
            <a:spLocks noChangeArrowheads="1"/>
          </p:cNvSpPr>
          <p:nvPr/>
        </p:nvSpPr>
        <p:spPr bwMode="auto">
          <a:xfrm>
            <a:off x="762000" y="6858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latin typeface="黑体" pitchFamily="2" charset="-122"/>
                <a:ea typeface="黑体" pitchFamily="2" charset="-122"/>
              </a:rPr>
              <a:t>例</a:t>
            </a:r>
            <a:r>
              <a:rPr lang="zh-CN" altLang="en-US" sz="2800"/>
              <a:t>  求曲线                               在坐标面上的投影</a:t>
            </a:r>
            <a:r>
              <a:rPr lang="en-US" altLang="zh-CN" sz="2800"/>
              <a:t>.</a:t>
            </a: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2514600" y="228600"/>
          <a:ext cx="26289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公式" r:id="rId3" imgW="2628720" imgH="1523880" progId="Equation.3">
                  <p:embed/>
                </p:oleObj>
              </mc:Choice>
              <mc:Fallback>
                <p:oleObj name="公式" r:id="rId3" imgW="2628720" imgH="15238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28600"/>
                        <a:ext cx="2628900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2564" name="Text Box 4"/>
          <p:cNvSpPr txBox="1">
            <a:spLocks noChangeArrowheads="1"/>
          </p:cNvSpPr>
          <p:nvPr/>
        </p:nvSpPr>
        <p:spPr bwMode="auto">
          <a:xfrm>
            <a:off x="762000" y="18288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ea typeface="黑体" pitchFamily="2" charset="-122"/>
              </a:rPr>
              <a:t>解</a:t>
            </a:r>
            <a:endParaRPr lang="zh-CN" altLang="en-US" sz="2800"/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295400" y="1890713"/>
            <a:ext cx="3886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CN" sz="2800"/>
              <a:t>(1) </a:t>
            </a:r>
            <a:r>
              <a:rPr lang="zh-CN" altLang="en-US" sz="2800"/>
              <a:t>消去变量</a:t>
            </a:r>
            <a:r>
              <a:rPr lang="en-US" altLang="zh-CN" sz="2800" i="1">
                <a:solidFill>
                  <a:srgbClr val="0000FF"/>
                </a:solidFill>
              </a:rPr>
              <a:t>z</a:t>
            </a:r>
            <a:r>
              <a:rPr lang="zh-CN" altLang="en-US" sz="2800"/>
              <a:t>后得</a:t>
            </a:r>
          </a:p>
        </p:txBody>
      </p:sp>
      <p:graphicFrame>
        <p:nvGraphicFramePr>
          <p:cNvPr id="322566" name="Object 6"/>
          <p:cNvGraphicFramePr>
            <a:graphicFrameLocks noChangeAspect="1"/>
          </p:cNvGraphicFramePr>
          <p:nvPr/>
        </p:nvGraphicFramePr>
        <p:xfrm>
          <a:off x="4343400" y="1701800"/>
          <a:ext cx="17907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公式" r:id="rId5" imgW="1790640" imgH="888840" progId="Equation.3">
                  <p:embed/>
                </p:oleObj>
              </mc:Choice>
              <mc:Fallback>
                <p:oleObj name="公式" r:id="rId5" imgW="1790640" imgH="8888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701800"/>
                        <a:ext cx="17907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2568" name="Text Box 8"/>
          <p:cNvSpPr txBox="1">
            <a:spLocks noChangeArrowheads="1"/>
          </p:cNvSpPr>
          <p:nvPr/>
        </p:nvSpPr>
        <p:spPr bwMode="auto">
          <a:xfrm>
            <a:off x="1295400" y="3062288"/>
            <a:ext cx="3429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在 </a:t>
            </a:r>
            <a:r>
              <a:rPr lang="en-US" altLang="zh-CN" sz="2800" i="1"/>
              <a:t>xOy</a:t>
            </a:r>
            <a:r>
              <a:rPr lang="zh-CN" altLang="en-US" sz="2800"/>
              <a:t>面上的投影为</a:t>
            </a:r>
          </a:p>
        </p:txBody>
      </p:sp>
      <p:graphicFrame>
        <p:nvGraphicFramePr>
          <p:cNvPr id="322570" name="Object 10"/>
          <p:cNvGraphicFramePr>
            <a:graphicFrameLocks noChangeAspect="1"/>
          </p:cNvGraphicFramePr>
          <p:nvPr/>
        </p:nvGraphicFramePr>
        <p:xfrm>
          <a:off x="4648200" y="2641600"/>
          <a:ext cx="1993900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公式" r:id="rId7" imgW="1993680" imgH="1473120" progId="Equation.3">
                  <p:embed/>
                </p:oleObj>
              </mc:Choice>
              <mc:Fallback>
                <p:oleObj name="公式" r:id="rId7" imgW="1993680" imgH="147312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641600"/>
                        <a:ext cx="1993900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2572" name="Text Box 12"/>
          <p:cNvSpPr txBox="1">
            <a:spLocks noChangeArrowheads="1"/>
          </p:cNvSpPr>
          <p:nvPr/>
        </p:nvSpPr>
        <p:spPr bwMode="auto">
          <a:xfrm>
            <a:off x="1295400" y="4343400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(2) </a:t>
            </a:r>
            <a:r>
              <a:rPr lang="zh-CN" altLang="en-US" sz="2800"/>
              <a:t>因为曲线在平面          </a:t>
            </a:r>
          </a:p>
        </p:txBody>
      </p:sp>
      <p:graphicFrame>
        <p:nvGraphicFramePr>
          <p:cNvPr id="322573" name="Object 13"/>
          <p:cNvGraphicFramePr>
            <a:graphicFrameLocks noChangeAspect="1"/>
          </p:cNvGraphicFramePr>
          <p:nvPr/>
        </p:nvGraphicFramePr>
        <p:xfrm>
          <a:off x="4419600" y="4140200"/>
          <a:ext cx="811213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公式" r:id="rId9" imgW="812520" imgH="888840" progId="Equation.3">
                  <p:embed/>
                </p:oleObj>
              </mc:Choice>
              <mc:Fallback>
                <p:oleObj name="公式" r:id="rId9" imgW="812520" imgH="8888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140200"/>
                        <a:ext cx="811213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2574" name="Text Box 14"/>
          <p:cNvSpPr txBox="1">
            <a:spLocks noChangeArrowheads="1"/>
          </p:cNvSpPr>
          <p:nvPr/>
        </p:nvSpPr>
        <p:spPr bwMode="auto">
          <a:xfrm>
            <a:off x="6400800" y="1752600"/>
            <a:ext cx="1828800" cy="946150"/>
          </a:xfrm>
          <a:prstGeom prst="rect">
            <a:avLst/>
          </a:prstGeom>
          <a:solidFill>
            <a:srgbClr val="FF66CC"/>
          </a:solidFill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i="1"/>
              <a:t>xOy</a:t>
            </a:r>
            <a:r>
              <a:rPr lang="zh-CN" altLang="zh-CN" sz="2800"/>
              <a:t>面的投影柱面</a:t>
            </a:r>
            <a:endParaRPr lang="zh-CN" altLang="en-US" sz="2800"/>
          </a:p>
        </p:txBody>
      </p:sp>
      <p:grpSp>
        <p:nvGrpSpPr>
          <p:cNvPr id="9230" name="Group 15"/>
          <p:cNvGrpSpPr>
            <a:grpSpLocks/>
          </p:cNvGrpSpPr>
          <p:nvPr/>
        </p:nvGrpSpPr>
        <p:grpSpPr bwMode="auto">
          <a:xfrm>
            <a:off x="53975" y="0"/>
            <a:ext cx="2536825" cy="390525"/>
            <a:chOff x="0" y="0"/>
            <a:chExt cx="1598" cy="246"/>
          </a:xfrm>
        </p:grpSpPr>
        <p:grpSp>
          <p:nvGrpSpPr>
            <p:cNvPr id="9234" name="Group 16"/>
            <p:cNvGrpSpPr>
              <a:grpSpLocks/>
            </p:cNvGrpSpPr>
            <p:nvPr/>
          </p:nvGrpSpPr>
          <p:grpSpPr bwMode="auto">
            <a:xfrm>
              <a:off x="0" y="0"/>
              <a:ext cx="1446" cy="246"/>
              <a:chOff x="138" y="42"/>
              <a:chExt cx="1446" cy="246"/>
            </a:xfrm>
          </p:grpSpPr>
          <p:sp>
            <p:nvSpPr>
              <p:cNvPr id="9236" name="Line 17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9237" name="Picture 18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96" y="0"/>
              <a:ext cx="1502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800">
                  <a:solidFill>
                    <a:srgbClr val="0000FF"/>
                  </a:solidFill>
                  <a:latin typeface="隶书" pitchFamily="49" charset="-122"/>
                  <a:ea typeface="隶书" pitchFamily="49" charset="-122"/>
                </a:rPr>
                <a:t>空间曲线及其方程</a:t>
              </a:r>
            </a:p>
          </p:txBody>
        </p:sp>
      </p:grpSp>
      <p:sp>
        <p:nvSpPr>
          <p:cNvPr id="322580" name="Text Box 20"/>
          <p:cNvSpPr txBox="1">
            <a:spLocks noChangeArrowheads="1"/>
          </p:cNvSpPr>
          <p:nvPr/>
        </p:nvSpPr>
        <p:spPr bwMode="auto">
          <a:xfrm>
            <a:off x="5181600" y="43434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上，</a:t>
            </a:r>
          </a:p>
        </p:txBody>
      </p:sp>
      <p:sp>
        <p:nvSpPr>
          <p:cNvPr id="322582" name="Rectangle 22"/>
          <p:cNvSpPr>
            <a:spLocks noChangeArrowheads="1"/>
          </p:cNvSpPr>
          <p:nvPr/>
        </p:nvSpPr>
        <p:spPr bwMode="auto">
          <a:xfrm>
            <a:off x="5715000" y="4357688"/>
            <a:ext cx="2743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所以在 </a:t>
            </a:r>
            <a:r>
              <a:rPr lang="en-US" altLang="zh-CN" sz="2800" i="1"/>
              <a:t>xOz</a:t>
            </a:r>
            <a:r>
              <a:rPr lang="zh-CN" altLang="en-US" sz="2800"/>
              <a:t>面上</a:t>
            </a:r>
          </a:p>
        </p:txBody>
      </p: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295400" y="4967288"/>
            <a:ext cx="2514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的投影为线段</a:t>
            </a:r>
            <a:r>
              <a:rPr lang="en-US" altLang="zh-CN" sz="2800"/>
              <a:t>.</a:t>
            </a:r>
          </a:p>
        </p:txBody>
      </p:sp>
      <p:graphicFrame>
        <p:nvGraphicFramePr>
          <p:cNvPr id="322585" name="Object 25"/>
          <p:cNvGraphicFramePr>
            <a:graphicFrameLocks noChangeAspect="1"/>
          </p:cNvGraphicFramePr>
          <p:nvPr/>
        </p:nvGraphicFramePr>
        <p:xfrm>
          <a:off x="3733800" y="4995863"/>
          <a:ext cx="2895600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公式" r:id="rId12" imgW="3073320" imgH="1473120" progId="Equation.3">
                  <p:embed/>
                </p:oleObj>
              </mc:Choice>
              <mc:Fallback>
                <p:oleObj name="公式" r:id="rId12" imgW="3073320" imgH="147312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995863"/>
                        <a:ext cx="2895600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2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2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2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2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22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4" grpId="0" autoUpdateAnimBg="0"/>
      <p:bldP spid="322565" grpId="0" autoUpdateAnimBg="0"/>
      <p:bldP spid="322568" grpId="0" autoUpdateAnimBg="0"/>
      <p:bldP spid="322572" grpId="0" autoUpdateAnimBg="0"/>
      <p:bldP spid="322574" grpId="0" animBg="1" autoUpdateAnimBg="0"/>
      <p:bldP spid="322580" grpId="0" autoUpdateAnimBg="0"/>
      <p:bldP spid="322582" grpId="0" autoUpdateAnimBg="0"/>
      <p:bldP spid="32258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3BB87-3BE6-4AB6-94A7-9D03A22A48F0}" type="slidenum">
              <a:rPr lang="en-US" altLang="zh-CN"/>
              <a:pPr>
                <a:defRPr/>
              </a:pPr>
              <a:t>11</a:t>
            </a:fld>
            <a:endParaRPr lang="en-US" altLang="zh-CN"/>
          </a:p>
        </p:txBody>
      </p:sp>
      <p:graphicFrame>
        <p:nvGraphicFramePr>
          <p:cNvPr id="323593" name="Object 9"/>
          <p:cNvGraphicFramePr>
            <a:graphicFrameLocks noChangeAspect="1"/>
          </p:cNvGraphicFramePr>
          <p:nvPr/>
        </p:nvGraphicFramePr>
        <p:xfrm>
          <a:off x="2565400" y="2946400"/>
          <a:ext cx="3073400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公式" r:id="rId3" imgW="3073320" imgH="1473120" progId="Equation.3">
                  <p:embed/>
                </p:oleObj>
              </mc:Choice>
              <mc:Fallback>
                <p:oleObj name="公式" r:id="rId3" imgW="3073320" imgH="147312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5400" y="2946400"/>
                        <a:ext cx="3073400" cy="147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45" name="Group 10"/>
          <p:cNvGrpSpPr>
            <a:grpSpLocks/>
          </p:cNvGrpSpPr>
          <p:nvPr/>
        </p:nvGrpSpPr>
        <p:grpSpPr bwMode="auto">
          <a:xfrm>
            <a:off x="53975" y="0"/>
            <a:ext cx="2536825" cy="390525"/>
            <a:chOff x="0" y="0"/>
            <a:chExt cx="1598" cy="246"/>
          </a:xfrm>
        </p:grpSpPr>
        <p:grpSp>
          <p:nvGrpSpPr>
            <p:cNvPr id="10250" name="Group 11"/>
            <p:cNvGrpSpPr>
              <a:grpSpLocks/>
            </p:cNvGrpSpPr>
            <p:nvPr/>
          </p:nvGrpSpPr>
          <p:grpSpPr bwMode="auto">
            <a:xfrm>
              <a:off x="0" y="0"/>
              <a:ext cx="1446" cy="246"/>
              <a:chOff x="138" y="42"/>
              <a:chExt cx="1446" cy="246"/>
            </a:xfrm>
          </p:grpSpPr>
          <p:sp>
            <p:nvSpPr>
              <p:cNvPr id="10252" name="Line 12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0253" name="Picture 13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0251" name="Rectangle 14"/>
            <p:cNvSpPr>
              <a:spLocks noChangeArrowheads="1"/>
            </p:cNvSpPr>
            <p:nvPr/>
          </p:nvSpPr>
          <p:spPr bwMode="auto">
            <a:xfrm>
              <a:off x="96" y="0"/>
              <a:ext cx="1502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800">
                  <a:solidFill>
                    <a:srgbClr val="0000FF"/>
                  </a:solidFill>
                  <a:latin typeface="隶书" pitchFamily="49" charset="-122"/>
                  <a:ea typeface="隶书" pitchFamily="49" charset="-122"/>
                </a:rPr>
                <a:t>空间曲线及其方程</a:t>
              </a:r>
            </a:p>
          </p:txBody>
        </p:sp>
      </p:grpSp>
      <p:sp>
        <p:nvSpPr>
          <p:cNvPr id="10246" name="Text Box 15"/>
          <p:cNvSpPr txBox="1">
            <a:spLocks noChangeArrowheads="1"/>
          </p:cNvSpPr>
          <p:nvPr/>
        </p:nvSpPr>
        <p:spPr bwMode="auto">
          <a:xfrm>
            <a:off x="838200" y="9144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latin typeface="黑体" pitchFamily="2" charset="-122"/>
                <a:ea typeface="黑体" pitchFamily="2" charset="-122"/>
              </a:rPr>
              <a:t>例</a:t>
            </a:r>
            <a:r>
              <a:rPr lang="zh-CN" altLang="en-US" sz="2800"/>
              <a:t>  求曲线                               在坐标面上的投影</a:t>
            </a:r>
            <a:r>
              <a:rPr lang="en-US" altLang="zh-CN" sz="2800"/>
              <a:t>.</a:t>
            </a:r>
          </a:p>
        </p:txBody>
      </p:sp>
      <p:graphicFrame>
        <p:nvGraphicFramePr>
          <p:cNvPr id="10243" name="Object 16"/>
          <p:cNvGraphicFramePr>
            <a:graphicFrameLocks noChangeAspect="1"/>
          </p:cNvGraphicFramePr>
          <p:nvPr/>
        </p:nvGraphicFramePr>
        <p:xfrm>
          <a:off x="2590800" y="457200"/>
          <a:ext cx="26289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公式" r:id="rId6" imgW="2628720" imgH="1523880" progId="Equation.3">
                  <p:embed/>
                </p:oleObj>
              </mc:Choice>
              <mc:Fallback>
                <p:oleObj name="公式" r:id="rId6" imgW="2628720" imgH="15238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57200"/>
                        <a:ext cx="2628900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Rectangle 17"/>
          <p:cNvSpPr>
            <a:spLocks noChangeArrowheads="1"/>
          </p:cNvSpPr>
          <p:nvPr/>
        </p:nvSpPr>
        <p:spPr bwMode="auto">
          <a:xfrm>
            <a:off x="762000" y="381000"/>
            <a:ext cx="7620000" cy="1600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3602" name="Text Box 18"/>
          <p:cNvSpPr txBox="1">
            <a:spLocks noChangeArrowheads="1"/>
          </p:cNvSpPr>
          <p:nvPr/>
        </p:nvSpPr>
        <p:spPr bwMode="auto">
          <a:xfrm>
            <a:off x="838200" y="2184400"/>
            <a:ext cx="441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(3) </a:t>
            </a:r>
            <a:r>
              <a:rPr lang="zh-CN" altLang="en-US" sz="2800"/>
              <a:t>同理在</a:t>
            </a:r>
            <a:r>
              <a:rPr lang="en-US" altLang="zh-CN" sz="2800" i="1"/>
              <a:t>yOz</a:t>
            </a:r>
            <a:r>
              <a:rPr lang="zh-CN" altLang="en-US" sz="2800"/>
              <a:t>面上的投影 </a:t>
            </a:r>
          </a:p>
        </p:txBody>
      </p:sp>
      <p:sp>
        <p:nvSpPr>
          <p:cNvPr id="323607" name="Text Box 23"/>
          <p:cNvSpPr txBox="1">
            <a:spLocks noChangeArrowheads="1"/>
          </p:cNvSpPr>
          <p:nvPr/>
        </p:nvSpPr>
        <p:spPr bwMode="auto">
          <a:xfrm>
            <a:off x="4800600" y="2147888"/>
            <a:ext cx="1905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也为线段</a:t>
            </a:r>
            <a:r>
              <a:rPr lang="en-US" altLang="zh-CN" sz="2800"/>
              <a:t>.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602" grpId="0" autoUpdateAnimBg="0"/>
      <p:bldP spid="32360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EE729D-C628-4A81-BA68-EB9FFF417D50}" type="slidenum">
              <a:rPr lang="en-US" altLang="zh-CN"/>
              <a:pPr>
                <a:defRPr/>
              </a:pPr>
              <a:t>12</a:t>
            </a:fld>
            <a:endParaRPr lang="en-US" altLang="zh-CN"/>
          </a:p>
        </p:txBody>
      </p:sp>
      <p:sp>
        <p:nvSpPr>
          <p:cNvPr id="324611" name="Text Box 3"/>
          <p:cNvSpPr txBox="1">
            <a:spLocks noChangeArrowheads="1"/>
          </p:cNvSpPr>
          <p:nvPr/>
        </p:nvSpPr>
        <p:spPr bwMode="auto">
          <a:xfrm>
            <a:off x="1371600" y="182245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交线方程为</a:t>
            </a:r>
          </a:p>
        </p:txBody>
      </p:sp>
      <p:graphicFrame>
        <p:nvGraphicFramePr>
          <p:cNvPr id="324612" name="Object 4"/>
          <p:cNvGraphicFramePr>
            <a:graphicFrameLocks noChangeAspect="1"/>
          </p:cNvGraphicFramePr>
          <p:nvPr/>
        </p:nvGraphicFramePr>
        <p:xfrm>
          <a:off x="3505200" y="1574800"/>
          <a:ext cx="23622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公式" r:id="rId3" imgW="2361960" imgH="1091880" progId="Equation.3">
                  <p:embed/>
                </p:oleObj>
              </mc:Choice>
              <mc:Fallback>
                <p:oleObj name="公式" r:id="rId3" imgW="2361960" imgH="1091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574800"/>
                        <a:ext cx="2362200" cy="109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4614" name="Object 6"/>
          <p:cNvGraphicFramePr>
            <a:graphicFrameLocks noChangeAspect="1"/>
          </p:cNvGraphicFramePr>
          <p:nvPr/>
        </p:nvGraphicFramePr>
        <p:xfrm>
          <a:off x="4343400" y="3467100"/>
          <a:ext cx="7366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5" imgW="736560" imgH="342720" progId="Equation.3">
                  <p:embed/>
                </p:oleObj>
              </mc:Choice>
              <mc:Fallback>
                <p:oleObj name="Equation" r:id="rId5" imgW="736560" imgH="3427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467100"/>
                        <a:ext cx="7366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4618" name="Object 10"/>
          <p:cNvGraphicFramePr>
            <a:graphicFrameLocks noChangeAspect="1"/>
          </p:cNvGraphicFramePr>
          <p:nvPr/>
        </p:nvGraphicFramePr>
        <p:xfrm>
          <a:off x="4114800" y="5213350"/>
          <a:ext cx="30099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7" imgW="3009600" imgH="1028520" progId="Equation.3">
                  <p:embed/>
                </p:oleObj>
              </mc:Choice>
              <mc:Fallback>
                <p:oleObj name="Equation" r:id="rId7" imgW="3009600" imgH="102852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5213350"/>
                        <a:ext cx="30099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20" name="Text Box 12"/>
          <p:cNvSpPr txBox="1">
            <a:spLocks noChangeArrowheads="1"/>
          </p:cNvSpPr>
          <p:nvPr/>
        </p:nvSpPr>
        <p:spPr bwMode="auto">
          <a:xfrm>
            <a:off x="800100" y="1843088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ea typeface="黑体" pitchFamily="2" charset="-122"/>
              </a:rPr>
              <a:t>解</a:t>
            </a:r>
            <a:endParaRPr lang="zh-CN" altLang="en-US" sz="2800"/>
          </a:p>
        </p:txBody>
      </p:sp>
      <p:grpSp>
        <p:nvGrpSpPr>
          <p:cNvPr id="11278" name="Group 13"/>
          <p:cNvGrpSpPr>
            <a:grpSpLocks/>
          </p:cNvGrpSpPr>
          <p:nvPr/>
        </p:nvGrpSpPr>
        <p:grpSpPr bwMode="auto">
          <a:xfrm>
            <a:off x="53975" y="0"/>
            <a:ext cx="2536825" cy="390525"/>
            <a:chOff x="0" y="0"/>
            <a:chExt cx="1598" cy="246"/>
          </a:xfrm>
        </p:grpSpPr>
        <p:grpSp>
          <p:nvGrpSpPr>
            <p:cNvPr id="11289" name="Group 14"/>
            <p:cNvGrpSpPr>
              <a:grpSpLocks/>
            </p:cNvGrpSpPr>
            <p:nvPr/>
          </p:nvGrpSpPr>
          <p:grpSpPr bwMode="auto">
            <a:xfrm>
              <a:off x="0" y="0"/>
              <a:ext cx="1446" cy="246"/>
              <a:chOff x="138" y="42"/>
              <a:chExt cx="1446" cy="246"/>
            </a:xfrm>
          </p:grpSpPr>
          <p:sp>
            <p:nvSpPr>
              <p:cNvPr id="11291" name="Line 15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1292" name="Picture 16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290" name="Rectangle 17"/>
            <p:cNvSpPr>
              <a:spLocks noChangeArrowheads="1"/>
            </p:cNvSpPr>
            <p:nvPr/>
          </p:nvSpPr>
          <p:spPr bwMode="auto">
            <a:xfrm>
              <a:off x="96" y="0"/>
              <a:ext cx="1502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800">
                  <a:solidFill>
                    <a:srgbClr val="0000FF"/>
                  </a:solidFill>
                  <a:latin typeface="隶书" pitchFamily="49" charset="-122"/>
                  <a:ea typeface="隶书" pitchFamily="49" charset="-122"/>
                </a:rPr>
                <a:t>空间曲线及其方程</a:t>
              </a:r>
            </a:p>
          </p:txBody>
        </p:sp>
      </p:grpSp>
      <p:sp>
        <p:nvSpPr>
          <p:cNvPr id="11279" name="Text Box 18"/>
          <p:cNvSpPr txBox="1">
            <a:spLocks noChangeArrowheads="1"/>
          </p:cNvSpPr>
          <p:nvPr/>
        </p:nvSpPr>
        <p:spPr bwMode="auto">
          <a:xfrm>
            <a:off x="1295400" y="4572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求椭圆抛物面</a:t>
            </a:r>
          </a:p>
        </p:txBody>
      </p:sp>
      <p:graphicFrame>
        <p:nvGraphicFramePr>
          <p:cNvPr id="11269" name="Object 19"/>
          <p:cNvGraphicFramePr>
            <a:graphicFrameLocks noChangeAspect="1"/>
          </p:cNvGraphicFramePr>
          <p:nvPr/>
        </p:nvGraphicFramePr>
        <p:xfrm>
          <a:off x="3581400" y="457200"/>
          <a:ext cx="16383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10" imgW="1638000" imgH="469800" progId="Equation.3">
                  <p:embed/>
                </p:oleObj>
              </mc:Choice>
              <mc:Fallback>
                <p:oleObj name="Equation" r:id="rId10" imgW="1638000" imgH="4698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57200"/>
                        <a:ext cx="16383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0" name="Text Box 20"/>
          <p:cNvSpPr txBox="1">
            <a:spLocks noChangeArrowheads="1"/>
          </p:cNvSpPr>
          <p:nvPr/>
        </p:nvSpPr>
        <p:spPr bwMode="auto">
          <a:xfrm>
            <a:off x="5181600" y="4572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与平面</a:t>
            </a:r>
          </a:p>
        </p:txBody>
      </p:sp>
      <p:graphicFrame>
        <p:nvGraphicFramePr>
          <p:cNvPr id="11270" name="Object 21"/>
          <p:cNvGraphicFramePr>
            <a:graphicFrameLocks noChangeAspect="1"/>
          </p:cNvGraphicFramePr>
          <p:nvPr/>
        </p:nvGraphicFramePr>
        <p:xfrm>
          <a:off x="6426200" y="596900"/>
          <a:ext cx="2032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12" imgW="2031840" imgH="393480" progId="Equation.3">
                  <p:embed/>
                </p:oleObj>
              </mc:Choice>
              <mc:Fallback>
                <p:oleObj name="Equation" r:id="rId12" imgW="2031840" imgH="3934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6200" y="596900"/>
                        <a:ext cx="20320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1" name="Text Box 22"/>
          <p:cNvSpPr txBox="1">
            <a:spLocks noChangeArrowheads="1"/>
          </p:cNvSpPr>
          <p:nvPr/>
        </p:nvSpPr>
        <p:spPr bwMode="auto">
          <a:xfrm>
            <a:off x="1295400" y="990600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的交线在三个坐标面上的投影曲线方程</a:t>
            </a:r>
            <a:r>
              <a:rPr lang="en-US" altLang="zh-CN" sz="2800"/>
              <a:t>.</a:t>
            </a:r>
          </a:p>
        </p:txBody>
      </p:sp>
      <p:sp>
        <p:nvSpPr>
          <p:cNvPr id="11282" name="Rectangle 23"/>
          <p:cNvSpPr>
            <a:spLocks noChangeArrowheads="1"/>
          </p:cNvSpPr>
          <p:nvPr/>
        </p:nvSpPr>
        <p:spPr bwMode="auto">
          <a:xfrm>
            <a:off x="762000" y="457200"/>
            <a:ext cx="541338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>
                <a:latin typeface="黑体" pitchFamily="2" charset="-122"/>
                <a:ea typeface="黑体" pitchFamily="2" charset="-122"/>
              </a:rPr>
              <a:t>例</a:t>
            </a:r>
          </a:p>
        </p:txBody>
      </p:sp>
      <p:sp>
        <p:nvSpPr>
          <p:cNvPr id="324632" name="Rectangle 24"/>
          <p:cNvSpPr>
            <a:spLocks noChangeArrowheads="1"/>
          </p:cNvSpPr>
          <p:nvPr/>
        </p:nvSpPr>
        <p:spPr bwMode="auto">
          <a:xfrm>
            <a:off x="762000" y="3062288"/>
            <a:ext cx="2667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CN" sz="2800"/>
              <a:t>(1) </a:t>
            </a:r>
            <a:r>
              <a:rPr lang="zh-CN" altLang="en-US" sz="2800"/>
              <a:t>消去变量</a:t>
            </a:r>
            <a:r>
              <a:rPr lang="en-US" altLang="zh-CN" sz="2800" i="1">
                <a:solidFill>
                  <a:srgbClr val="0000FF"/>
                </a:solidFill>
              </a:rPr>
              <a:t>z</a:t>
            </a:r>
            <a:endParaRPr lang="en-US" altLang="zh-CN" sz="2800"/>
          </a:p>
        </p:txBody>
      </p:sp>
      <p:sp>
        <p:nvSpPr>
          <p:cNvPr id="324633" name="Rectangle 25"/>
          <p:cNvSpPr>
            <a:spLocks noChangeArrowheads="1"/>
          </p:cNvSpPr>
          <p:nvPr/>
        </p:nvSpPr>
        <p:spPr bwMode="auto">
          <a:xfrm>
            <a:off x="762000" y="42672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CN" sz="2800"/>
              <a:t>(2) </a:t>
            </a:r>
            <a:r>
              <a:rPr lang="zh-CN" altLang="en-US" sz="2800"/>
              <a:t>消去变量</a:t>
            </a:r>
            <a:r>
              <a:rPr lang="en-US" altLang="zh-CN" sz="2800" i="1">
                <a:solidFill>
                  <a:srgbClr val="0000FF"/>
                </a:solidFill>
              </a:rPr>
              <a:t>y</a:t>
            </a:r>
            <a:endParaRPr lang="en-US" altLang="zh-CN" sz="2800"/>
          </a:p>
        </p:txBody>
      </p:sp>
      <p:sp>
        <p:nvSpPr>
          <p:cNvPr id="324634" name="Rectangle 26"/>
          <p:cNvSpPr>
            <a:spLocks noChangeArrowheads="1"/>
          </p:cNvSpPr>
          <p:nvPr/>
        </p:nvSpPr>
        <p:spPr bwMode="auto">
          <a:xfrm>
            <a:off x="762000" y="541020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CN" sz="2800"/>
              <a:t>(3) </a:t>
            </a:r>
            <a:r>
              <a:rPr lang="zh-CN" altLang="en-US" sz="2800"/>
              <a:t>消去变量</a:t>
            </a:r>
            <a:r>
              <a:rPr lang="en-US" altLang="zh-CN" sz="2800" i="1">
                <a:solidFill>
                  <a:srgbClr val="0000FF"/>
                </a:solidFill>
              </a:rPr>
              <a:t>x</a:t>
            </a:r>
            <a:endParaRPr lang="en-US" altLang="zh-CN" sz="2800"/>
          </a:p>
        </p:txBody>
      </p:sp>
      <p:sp>
        <p:nvSpPr>
          <p:cNvPr id="324635" name="Rectangle 27"/>
          <p:cNvSpPr>
            <a:spLocks noChangeArrowheads="1"/>
          </p:cNvSpPr>
          <p:nvPr/>
        </p:nvSpPr>
        <p:spPr bwMode="auto">
          <a:xfrm>
            <a:off x="2895600" y="30480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CN" altLang="en-US" sz="2800"/>
              <a:t>得投影</a:t>
            </a:r>
          </a:p>
        </p:txBody>
      </p:sp>
      <p:graphicFrame>
        <p:nvGraphicFramePr>
          <p:cNvPr id="324636" name="Object 28"/>
          <p:cNvGraphicFramePr>
            <a:graphicFrameLocks noChangeAspect="1"/>
          </p:cNvGraphicFramePr>
          <p:nvPr/>
        </p:nvGraphicFramePr>
        <p:xfrm>
          <a:off x="4114800" y="2819400"/>
          <a:ext cx="34544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Equation" r:id="rId14" imgW="3454200" imgH="1028520" progId="Equation.3">
                  <p:embed/>
                </p:oleObj>
              </mc:Choice>
              <mc:Fallback>
                <p:oleObj name="Equation" r:id="rId14" imgW="3454200" imgH="102852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819400"/>
                        <a:ext cx="34544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37" name="Rectangle 29"/>
          <p:cNvSpPr>
            <a:spLocks noChangeArrowheads="1"/>
          </p:cNvSpPr>
          <p:nvPr/>
        </p:nvSpPr>
        <p:spPr bwMode="auto">
          <a:xfrm>
            <a:off x="2895600" y="42672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CN" altLang="en-US" sz="2800"/>
              <a:t>得投影</a:t>
            </a:r>
          </a:p>
        </p:txBody>
      </p:sp>
      <p:graphicFrame>
        <p:nvGraphicFramePr>
          <p:cNvPr id="324638" name="Object 30"/>
          <p:cNvGraphicFramePr>
            <a:graphicFrameLocks noChangeAspect="1"/>
          </p:cNvGraphicFramePr>
          <p:nvPr/>
        </p:nvGraphicFramePr>
        <p:xfrm>
          <a:off x="4318000" y="4711700"/>
          <a:ext cx="787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16" imgW="787320" imgH="393480" progId="Equation.3">
                  <p:embed/>
                </p:oleObj>
              </mc:Choice>
              <mc:Fallback>
                <p:oleObj name="Equation" r:id="rId16" imgW="787320" imgH="39348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0" y="4711700"/>
                        <a:ext cx="7874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4639" name="Object 31"/>
          <p:cNvGraphicFramePr>
            <a:graphicFrameLocks noChangeAspect="1"/>
          </p:cNvGraphicFramePr>
          <p:nvPr/>
        </p:nvGraphicFramePr>
        <p:xfrm>
          <a:off x="4114800" y="4076700"/>
          <a:ext cx="35687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Equation" r:id="rId18" imgW="3568680" imgH="1028520" progId="Equation.3">
                  <p:embed/>
                </p:oleObj>
              </mc:Choice>
              <mc:Fallback>
                <p:oleObj name="Equation" r:id="rId18" imgW="3568680" imgH="102852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076700"/>
                        <a:ext cx="35687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40" name="Rectangle 32"/>
          <p:cNvSpPr>
            <a:spLocks noChangeArrowheads="1"/>
          </p:cNvSpPr>
          <p:nvPr/>
        </p:nvSpPr>
        <p:spPr bwMode="auto">
          <a:xfrm>
            <a:off x="2895600" y="54102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CN" altLang="en-US" sz="2800"/>
              <a:t>得投影</a:t>
            </a:r>
          </a:p>
        </p:txBody>
      </p:sp>
      <p:graphicFrame>
        <p:nvGraphicFramePr>
          <p:cNvPr id="324641" name="Object 33"/>
          <p:cNvGraphicFramePr>
            <a:graphicFrameLocks noChangeAspect="1"/>
          </p:cNvGraphicFramePr>
          <p:nvPr/>
        </p:nvGraphicFramePr>
        <p:xfrm>
          <a:off x="4343400" y="5854700"/>
          <a:ext cx="800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20" imgW="799920" imgH="317160" progId="Equation.3">
                  <p:embed/>
                </p:oleObj>
              </mc:Choice>
              <mc:Fallback>
                <p:oleObj name="Equation" r:id="rId20" imgW="799920" imgH="31716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854700"/>
                        <a:ext cx="8001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2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2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2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4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4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24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24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2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2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24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24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4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24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2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1" grpId="0" autoUpdateAnimBg="0"/>
      <p:bldP spid="324620" grpId="0" autoUpdateAnimBg="0"/>
      <p:bldP spid="324632" grpId="0" autoUpdateAnimBg="0"/>
      <p:bldP spid="324633" grpId="0" autoUpdateAnimBg="0"/>
      <p:bldP spid="324634" grpId="0" autoUpdateAnimBg="0"/>
      <p:bldP spid="324635" grpId="0" autoUpdateAnimBg="0"/>
      <p:bldP spid="324637" grpId="0" autoUpdateAnimBg="0"/>
      <p:bldP spid="32464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92B8F-C4BB-450B-A874-7208274AB868}" type="slidenum">
              <a:rPr lang="en-US" altLang="zh-CN"/>
              <a:pPr>
                <a:defRPr/>
              </a:pPr>
              <a:t>13</a:t>
            </a:fld>
            <a:endParaRPr lang="en-US" altLang="zh-CN"/>
          </a:p>
        </p:txBody>
      </p:sp>
      <p:sp>
        <p:nvSpPr>
          <p:cNvPr id="325634" name="Text Box 2"/>
          <p:cNvSpPr txBox="1">
            <a:spLocks noChangeArrowheads="1"/>
          </p:cNvSpPr>
          <p:nvPr/>
        </p:nvSpPr>
        <p:spPr bwMode="auto">
          <a:xfrm>
            <a:off x="1600200" y="533400"/>
            <a:ext cx="6477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由参数方程表示的空间曲线在坐标面上</a:t>
            </a:r>
            <a:endParaRPr lang="zh-CN" altLang="en-US" sz="2800">
              <a:solidFill>
                <a:srgbClr val="3333FF"/>
              </a:solidFill>
            </a:endParaRPr>
          </a:p>
        </p:txBody>
      </p:sp>
      <p:sp>
        <p:nvSpPr>
          <p:cNvPr id="325635" name="Text Box 3"/>
          <p:cNvSpPr txBox="1">
            <a:spLocks noChangeArrowheads="1"/>
          </p:cNvSpPr>
          <p:nvPr/>
        </p:nvSpPr>
        <p:spPr bwMode="auto">
          <a:xfrm>
            <a:off x="1066800" y="4814888"/>
            <a:ext cx="4038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在</a:t>
            </a:r>
            <a:r>
              <a:rPr lang="en-US" altLang="zh-CN" sz="2800" i="1">
                <a:solidFill>
                  <a:schemeClr val="accent2"/>
                </a:solidFill>
              </a:rPr>
              <a:t>yOz</a:t>
            </a:r>
            <a:r>
              <a:rPr lang="zh-CN" altLang="en-US" sz="2800"/>
              <a:t>平面上的</a:t>
            </a:r>
            <a:r>
              <a:rPr lang="zh-CN" altLang="en-US" sz="2800">
                <a:solidFill>
                  <a:schemeClr val="accent2"/>
                </a:solidFill>
              </a:rPr>
              <a:t>投影</a:t>
            </a:r>
            <a:r>
              <a:rPr lang="zh-CN" altLang="en-US" sz="2800"/>
              <a:t>为</a:t>
            </a:r>
          </a:p>
        </p:txBody>
      </p:sp>
      <p:sp>
        <p:nvSpPr>
          <p:cNvPr id="325636" name="Text Box 4"/>
          <p:cNvSpPr txBox="1">
            <a:spLocks noChangeArrowheads="1"/>
          </p:cNvSpPr>
          <p:nvPr/>
        </p:nvSpPr>
        <p:spPr bwMode="auto">
          <a:xfrm>
            <a:off x="4038600" y="1995488"/>
            <a:ext cx="3810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在</a:t>
            </a:r>
            <a:r>
              <a:rPr lang="en-US" altLang="zh-CN" sz="2800" i="1">
                <a:solidFill>
                  <a:schemeClr val="accent2"/>
                </a:solidFill>
              </a:rPr>
              <a:t>xOy</a:t>
            </a:r>
            <a:r>
              <a:rPr lang="zh-CN" altLang="en-US" sz="2800"/>
              <a:t>平面上的</a:t>
            </a:r>
            <a:r>
              <a:rPr lang="zh-CN" altLang="en-US" sz="2800">
                <a:solidFill>
                  <a:schemeClr val="accent2"/>
                </a:solidFill>
              </a:rPr>
              <a:t>投影</a:t>
            </a:r>
            <a:r>
              <a:rPr lang="zh-CN" altLang="en-US" sz="2800"/>
              <a:t>为</a:t>
            </a:r>
            <a:r>
              <a:rPr lang="en-US" altLang="zh-CN" sz="2800"/>
              <a:t>:</a:t>
            </a:r>
            <a:endParaRPr lang="en-US" altLang="zh-CN" sz="2400"/>
          </a:p>
        </p:txBody>
      </p:sp>
      <p:sp>
        <p:nvSpPr>
          <p:cNvPr id="325637" name="Text Box 5"/>
          <p:cNvSpPr txBox="1">
            <a:spLocks noChangeArrowheads="1"/>
          </p:cNvSpPr>
          <p:nvPr/>
        </p:nvSpPr>
        <p:spPr bwMode="auto">
          <a:xfrm>
            <a:off x="1143000" y="5881688"/>
            <a:ext cx="7010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</a:rPr>
              <a:t>想一想</a:t>
            </a:r>
            <a:r>
              <a:rPr lang="zh-CN" altLang="en-US" sz="2800">
                <a:solidFill>
                  <a:srgbClr val="FF66CC"/>
                </a:solidFill>
              </a:rPr>
              <a:t>  </a:t>
            </a:r>
            <a:r>
              <a:rPr lang="zh-CN" altLang="en-US" sz="2800"/>
              <a:t>在</a:t>
            </a:r>
            <a:r>
              <a:rPr lang="en-US" altLang="zh-CN" sz="2800" i="1">
                <a:solidFill>
                  <a:schemeClr val="accent2"/>
                </a:solidFill>
              </a:rPr>
              <a:t>xOz</a:t>
            </a:r>
            <a:r>
              <a:rPr lang="zh-CN" altLang="en-US" sz="2800"/>
              <a:t>平面上的</a:t>
            </a:r>
            <a:r>
              <a:rPr lang="zh-CN" altLang="en-US" sz="2800">
                <a:solidFill>
                  <a:schemeClr val="accent2"/>
                </a:solidFill>
              </a:rPr>
              <a:t>投影</a:t>
            </a:r>
            <a:r>
              <a:rPr lang="zh-CN" altLang="en-US" sz="2800"/>
              <a:t>呢</a:t>
            </a:r>
            <a:r>
              <a:rPr lang="en-US" altLang="zh-CN" sz="2800"/>
              <a:t>?</a:t>
            </a:r>
          </a:p>
        </p:txBody>
      </p:sp>
      <p:sp>
        <p:nvSpPr>
          <p:cNvPr id="325638" name="WordArt 6"/>
          <p:cNvSpPr>
            <a:spLocks noChangeArrowheads="1" noChangeShapeType="1" noTextEdit="1"/>
          </p:cNvSpPr>
          <p:nvPr/>
        </p:nvSpPr>
        <p:spPr bwMode="auto">
          <a:xfrm>
            <a:off x="1676400" y="5867400"/>
            <a:ext cx="228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zh-CN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隶书"/>
                <a:ea typeface="隶书"/>
              </a:rPr>
              <a:t>?</a:t>
            </a:r>
            <a:endParaRPr lang="zh-CN" altLang="en-US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隶书"/>
              <a:ea typeface="隶书"/>
            </a:endParaRPr>
          </a:p>
        </p:txBody>
      </p:sp>
      <p:grpSp>
        <p:nvGrpSpPr>
          <p:cNvPr id="12303" name="Group 7"/>
          <p:cNvGrpSpPr>
            <a:grpSpLocks/>
          </p:cNvGrpSpPr>
          <p:nvPr/>
        </p:nvGrpSpPr>
        <p:grpSpPr bwMode="auto">
          <a:xfrm>
            <a:off x="838200" y="609600"/>
            <a:ext cx="609600" cy="609600"/>
            <a:chOff x="4560" y="1440"/>
            <a:chExt cx="384" cy="384"/>
          </a:xfrm>
        </p:grpSpPr>
        <p:sp>
          <p:nvSpPr>
            <p:cNvPr id="12313" name="Oval 8"/>
            <p:cNvSpPr>
              <a:spLocks noChangeArrowheads="1"/>
            </p:cNvSpPr>
            <p:nvPr/>
          </p:nvSpPr>
          <p:spPr bwMode="auto">
            <a:xfrm>
              <a:off x="4560" y="1440"/>
              <a:ext cx="384" cy="384"/>
            </a:xfrm>
            <a:prstGeom prst="ellipse">
              <a:avLst/>
            </a:prstGeom>
            <a:gradFill rotWithShape="0">
              <a:gsLst>
                <a:gs pos="0">
                  <a:srgbClr val="005E00"/>
                </a:gs>
                <a:gs pos="50000">
                  <a:srgbClr val="00CC00"/>
                </a:gs>
                <a:gs pos="100000">
                  <a:srgbClr val="005E00"/>
                </a:gs>
              </a:gsLst>
              <a:lin ang="5400000" scaled="1"/>
            </a:gradFill>
            <a:ln w="571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14" name="Text Box 9"/>
            <p:cNvSpPr txBox="1">
              <a:spLocks noChangeArrowheads="1"/>
            </p:cNvSpPr>
            <p:nvPr/>
          </p:nvSpPr>
          <p:spPr bwMode="auto">
            <a:xfrm>
              <a:off x="4560" y="1440"/>
              <a:ext cx="336" cy="327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2800">
                  <a:solidFill>
                    <a:srgbClr val="FF0000"/>
                  </a:solidFill>
                </a:rPr>
                <a:t>注</a:t>
              </a:r>
              <a:endParaRPr lang="zh-CN" altLang="en-US" sz="2400"/>
            </a:p>
          </p:txBody>
        </p:sp>
      </p:grpSp>
      <p:graphicFrame>
        <p:nvGraphicFramePr>
          <p:cNvPr id="325642" name="Object 10"/>
          <p:cNvGraphicFramePr>
            <a:graphicFrameLocks noChangeAspect="1"/>
          </p:cNvGraphicFramePr>
          <p:nvPr/>
        </p:nvGraphicFramePr>
        <p:xfrm>
          <a:off x="2514600" y="1447800"/>
          <a:ext cx="1512888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公式" r:id="rId3" imgW="660240" imgH="698400" progId="Equation.3">
                  <p:embed/>
                </p:oleObj>
              </mc:Choice>
              <mc:Fallback>
                <p:oleObj name="公式" r:id="rId3" imgW="660240" imgH="698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447800"/>
                        <a:ext cx="1512888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43" name="Text Box 11"/>
          <p:cNvSpPr txBox="1">
            <a:spLocks noChangeArrowheads="1"/>
          </p:cNvSpPr>
          <p:nvPr/>
        </p:nvSpPr>
        <p:spPr bwMode="auto">
          <a:xfrm>
            <a:off x="838200" y="1981200"/>
            <a:ext cx="2057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ea typeface="黑体" pitchFamily="2" charset="-122"/>
              </a:rPr>
              <a:t>例</a:t>
            </a:r>
            <a:r>
              <a:rPr lang="zh-CN" altLang="en-US" sz="2800"/>
              <a:t>  螺旋线</a:t>
            </a:r>
            <a:endParaRPr lang="zh-CN" altLang="en-US" sz="2400"/>
          </a:p>
        </p:txBody>
      </p:sp>
      <p:sp>
        <p:nvSpPr>
          <p:cNvPr id="325644" name="Text Box 12"/>
          <p:cNvSpPr txBox="1">
            <a:spLocks noChangeArrowheads="1"/>
          </p:cNvSpPr>
          <p:nvPr/>
        </p:nvSpPr>
        <p:spPr bwMode="auto">
          <a:xfrm>
            <a:off x="3276600" y="3505200"/>
            <a:ext cx="685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即</a:t>
            </a:r>
            <a:endParaRPr lang="zh-CN" altLang="en-US" sz="2400"/>
          </a:p>
        </p:txBody>
      </p:sp>
      <p:graphicFrame>
        <p:nvGraphicFramePr>
          <p:cNvPr id="325645" name="Object 13"/>
          <p:cNvGraphicFramePr>
            <a:graphicFrameLocks noChangeAspect="1"/>
          </p:cNvGraphicFramePr>
          <p:nvPr/>
        </p:nvGraphicFramePr>
        <p:xfrm>
          <a:off x="1905000" y="4114800"/>
          <a:ext cx="690563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5" imgW="736560" imgH="342720" progId="Equation.3">
                  <p:embed/>
                </p:oleObj>
              </mc:Choice>
              <mc:Fallback>
                <p:oleObj name="Equation" r:id="rId5" imgW="736560" imgH="34272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114800"/>
                        <a:ext cx="690563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46" name="Object 14"/>
          <p:cNvGraphicFramePr>
            <a:graphicFrameLocks noChangeAspect="1"/>
          </p:cNvGraphicFramePr>
          <p:nvPr/>
        </p:nvGraphicFramePr>
        <p:xfrm>
          <a:off x="3810000" y="3276600"/>
          <a:ext cx="1828800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7" imgW="1815840" imgH="1028520" progId="Equation.3">
                  <p:embed/>
                </p:oleObj>
              </mc:Choice>
              <mc:Fallback>
                <p:oleObj name="Equation" r:id="rId7" imgW="1815840" imgH="102852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276600"/>
                        <a:ext cx="1828800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47" name="Object 15"/>
          <p:cNvGraphicFramePr>
            <a:graphicFrameLocks noChangeAspect="1"/>
          </p:cNvGraphicFramePr>
          <p:nvPr/>
        </p:nvGraphicFramePr>
        <p:xfrm>
          <a:off x="4673600" y="4419600"/>
          <a:ext cx="13462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9" imgW="1409400" imgH="1511280" progId="Equation.3">
                  <p:embed/>
                </p:oleObj>
              </mc:Choice>
              <mc:Fallback>
                <p:oleObj name="Equation" r:id="rId9" imgW="1409400" imgH="15112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600" y="4419600"/>
                        <a:ext cx="1346200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48" name="Text Box 16"/>
          <p:cNvSpPr txBox="1">
            <a:spLocks noChangeArrowheads="1"/>
          </p:cNvSpPr>
          <p:nvPr/>
        </p:nvSpPr>
        <p:spPr bwMode="auto">
          <a:xfrm>
            <a:off x="6096000" y="4868863"/>
            <a:ext cx="1371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即</a:t>
            </a:r>
          </a:p>
        </p:txBody>
      </p:sp>
      <p:graphicFrame>
        <p:nvGraphicFramePr>
          <p:cNvPr id="325649" name="Object 17"/>
          <p:cNvGraphicFramePr>
            <a:graphicFrameLocks noChangeAspect="1"/>
          </p:cNvGraphicFramePr>
          <p:nvPr/>
        </p:nvGraphicFramePr>
        <p:xfrm>
          <a:off x="6588125" y="4648200"/>
          <a:ext cx="1489075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公式" r:id="rId11" imgW="660240" imgH="469800" progId="Equation.3">
                  <p:embed/>
                </p:oleObj>
              </mc:Choice>
              <mc:Fallback>
                <p:oleObj name="公式" r:id="rId11" imgW="660240" imgH="4698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4648200"/>
                        <a:ext cx="1489075" cy="105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50" name="Rectangle 18"/>
          <p:cNvSpPr>
            <a:spLocks noChangeArrowheads="1"/>
          </p:cNvSpPr>
          <p:nvPr/>
        </p:nvSpPr>
        <p:spPr bwMode="auto">
          <a:xfrm>
            <a:off x="1600200" y="919163"/>
            <a:ext cx="4572000" cy="604837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zh-CN" altLang="en-US" sz="2800"/>
              <a:t>的投影亦易求出</a:t>
            </a:r>
            <a:r>
              <a:rPr lang="en-US" altLang="zh-CN" sz="2800"/>
              <a:t>.</a:t>
            </a:r>
          </a:p>
        </p:txBody>
      </p:sp>
      <p:grpSp>
        <p:nvGrpSpPr>
          <p:cNvPr id="12308" name="Group 19"/>
          <p:cNvGrpSpPr>
            <a:grpSpLocks/>
          </p:cNvGrpSpPr>
          <p:nvPr/>
        </p:nvGrpSpPr>
        <p:grpSpPr bwMode="auto">
          <a:xfrm>
            <a:off x="53975" y="0"/>
            <a:ext cx="2536825" cy="390525"/>
            <a:chOff x="0" y="0"/>
            <a:chExt cx="1598" cy="246"/>
          </a:xfrm>
        </p:grpSpPr>
        <p:grpSp>
          <p:nvGrpSpPr>
            <p:cNvPr id="12309" name="Group 20"/>
            <p:cNvGrpSpPr>
              <a:grpSpLocks/>
            </p:cNvGrpSpPr>
            <p:nvPr/>
          </p:nvGrpSpPr>
          <p:grpSpPr bwMode="auto">
            <a:xfrm>
              <a:off x="0" y="0"/>
              <a:ext cx="1446" cy="246"/>
              <a:chOff x="138" y="42"/>
              <a:chExt cx="1446" cy="246"/>
            </a:xfrm>
          </p:grpSpPr>
          <p:sp>
            <p:nvSpPr>
              <p:cNvPr id="12311" name="Line 21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2312" name="Picture 22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2310" name="Rectangle 23"/>
            <p:cNvSpPr>
              <a:spLocks noChangeArrowheads="1"/>
            </p:cNvSpPr>
            <p:nvPr/>
          </p:nvSpPr>
          <p:spPr bwMode="auto">
            <a:xfrm>
              <a:off x="96" y="0"/>
              <a:ext cx="1502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800">
                  <a:solidFill>
                    <a:srgbClr val="0000FF"/>
                  </a:solidFill>
                  <a:latin typeface="隶书" pitchFamily="49" charset="-122"/>
                  <a:ea typeface="隶书" pitchFamily="49" charset="-122"/>
                </a:rPr>
                <a:t>空间曲线及其方程</a:t>
              </a:r>
            </a:p>
          </p:txBody>
        </p:sp>
      </p:grpSp>
      <p:graphicFrame>
        <p:nvGraphicFramePr>
          <p:cNvPr id="325657" name="Object 25"/>
          <p:cNvGraphicFramePr>
            <a:graphicFrameLocks noChangeAspect="1"/>
          </p:cNvGraphicFramePr>
          <p:nvPr/>
        </p:nvGraphicFramePr>
        <p:xfrm>
          <a:off x="1693863" y="3048000"/>
          <a:ext cx="1354137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14" imgW="1447560" imgH="1511280" progId="Equation.3">
                  <p:embed/>
                </p:oleObj>
              </mc:Choice>
              <mc:Fallback>
                <p:oleObj name="Equation" r:id="rId14" imgW="1447560" imgH="151128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3863" y="3048000"/>
                        <a:ext cx="1354137" cy="1416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60" name="Object 28"/>
          <p:cNvGraphicFramePr>
            <a:graphicFrameLocks noChangeAspect="1"/>
          </p:cNvGraphicFramePr>
          <p:nvPr/>
        </p:nvGraphicFramePr>
        <p:xfrm>
          <a:off x="4876800" y="5486400"/>
          <a:ext cx="76358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Equation" r:id="rId16" imgW="799920" imgH="317160" progId="Equation.3">
                  <p:embed/>
                </p:oleObj>
              </mc:Choice>
              <mc:Fallback>
                <p:oleObj name="Equation" r:id="rId16" imgW="799920" imgH="31716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486400"/>
                        <a:ext cx="763588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5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5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5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5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25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2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2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25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2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2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2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2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 autoUpdateAnimBg="0"/>
      <p:bldP spid="325635" grpId="0" autoUpdateAnimBg="0"/>
      <p:bldP spid="325636" grpId="0" autoUpdateAnimBg="0"/>
      <p:bldP spid="325637" grpId="0" autoUpdateAnimBg="0"/>
      <p:bldP spid="325638" grpId="0" animBg="1"/>
      <p:bldP spid="325643" grpId="0" autoUpdateAnimBg="0"/>
      <p:bldP spid="325644" grpId="0" autoUpdateAnimBg="0"/>
      <p:bldP spid="325648" grpId="0" autoUpdateAnimBg="0"/>
      <p:bldP spid="32565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BA8DE9-93F1-4A0A-9773-939DB00ABAB1}" type="slidenum">
              <a:rPr lang="en-US" altLang="zh-CN"/>
              <a:pPr>
                <a:defRPr/>
              </a:pPr>
              <a:t>14</a:t>
            </a:fld>
            <a:endParaRPr lang="en-US" altLang="zh-CN"/>
          </a:p>
        </p:txBody>
      </p:sp>
      <p:sp>
        <p:nvSpPr>
          <p:cNvPr id="13320" name="Text Box 2" descr="90%"/>
          <p:cNvSpPr txBox="1">
            <a:spLocks noChangeArrowheads="1"/>
          </p:cNvSpPr>
          <p:nvPr/>
        </p:nvSpPr>
        <p:spPr bwMode="auto">
          <a:xfrm>
            <a:off x="990600" y="762000"/>
            <a:ext cx="1600200" cy="519113"/>
          </a:xfrm>
          <a:prstGeom prst="rect">
            <a:avLst/>
          </a:prstGeom>
          <a:pattFill prst="pct90">
            <a:fgClr>
              <a:srgbClr val="FF66CC"/>
            </a:fgClr>
            <a:bgClr>
              <a:srgbClr val="FFFFFF"/>
            </a:bgClr>
          </a:pattFill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 </a:t>
            </a:r>
            <a:r>
              <a:rPr lang="en-US" altLang="zh-CN" sz="2800">
                <a:solidFill>
                  <a:schemeClr val="accent2"/>
                </a:solidFill>
              </a:rPr>
              <a:t> </a:t>
            </a:r>
            <a:r>
              <a:rPr lang="zh-CN" altLang="en-US" sz="2800">
                <a:solidFill>
                  <a:schemeClr val="tx2"/>
                </a:solidFill>
              </a:rPr>
              <a:t>选择题</a:t>
            </a:r>
            <a:endParaRPr lang="zh-CN" altLang="en-US" sz="2400">
              <a:solidFill>
                <a:srgbClr val="FFCC66"/>
              </a:solidFill>
            </a:endParaRPr>
          </a:p>
        </p:txBody>
      </p:sp>
      <p:sp>
        <p:nvSpPr>
          <p:cNvPr id="326659" name="Text Box 3"/>
          <p:cNvSpPr txBox="1">
            <a:spLocks noChangeArrowheads="1"/>
          </p:cNvSpPr>
          <p:nvPr/>
        </p:nvSpPr>
        <p:spPr bwMode="auto">
          <a:xfrm>
            <a:off x="2590800" y="762000"/>
            <a:ext cx="1600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1.</a:t>
            </a:r>
            <a:r>
              <a:rPr lang="zh-CN" altLang="en-US" sz="2800"/>
              <a:t>曲线  </a:t>
            </a:r>
            <a:endParaRPr lang="zh-CN" altLang="en-US" sz="2400"/>
          </a:p>
        </p:txBody>
      </p:sp>
      <p:sp>
        <p:nvSpPr>
          <p:cNvPr id="326660" name="Text Box 4"/>
          <p:cNvSpPr txBox="1">
            <a:spLocks noChangeArrowheads="1"/>
          </p:cNvSpPr>
          <p:nvPr/>
        </p:nvSpPr>
        <p:spPr bwMode="auto">
          <a:xfrm>
            <a:off x="990600" y="1828800"/>
            <a:ext cx="7010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在</a:t>
            </a:r>
            <a:r>
              <a:rPr lang="en-US" altLang="zh-CN" sz="2800" i="1">
                <a:solidFill>
                  <a:schemeClr val="accent2"/>
                </a:solidFill>
              </a:rPr>
              <a:t>xOy</a:t>
            </a:r>
            <a:r>
              <a:rPr lang="zh-CN" altLang="en-US" sz="2800">
                <a:solidFill>
                  <a:schemeClr val="accent2"/>
                </a:solidFill>
              </a:rPr>
              <a:t>面</a:t>
            </a:r>
            <a:r>
              <a:rPr lang="zh-CN" altLang="en-US" sz="2800"/>
              <a:t>上的</a:t>
            </a:r>
            <a:r>
              <a:rPr lang="zh-CN" altLang="en-US" sz="2800">
                <a:solidFill>
                  <a:schemeClr val="accent2"/>
                </a:solidFill>
              </a:rPr>
              <a:t>投影柱面</a:t>
            </a:r>
            <a:r>
              <a:rPr lang="zh-CN" altLang="en-US" sz="2800"/>
              <a:t>方程是</a:t>
            </a:r>
            <a:r>
              <a:rPr lang="en-US" altLang="zh-CN" sz="2800"/>
              <a:t>(      ).</a:t>
            </a:r>
            <a:endParaRPr lang="en-US" altLang="zh-CN" sz="2400"/>
          </a:p>
        </p:txBody>
      </p:sp>
      <p:sp>
        <p:nvSpPr>
          <p:cNvPr id="326661" name="Text Box 5"/>
          <p:cNvSpPr txBox="1">
            <a:spLocks noChangeArrowheads="1"/>
          </p:cNvSpPr>
          <p:nvPr/>
        </p:nvSpPr>
        <p:spPr bwMode="auto">
          <a:xfrm>
            <a:off x="5791200" y="1828800"/>
            <a:ext cx="762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i="1">
                <a:solidFill>
                  <a:srgbClr val="FF0000"/>
                </a:solidFill>
              </a:rPr>
              <a:t>A</a:t>
            </a:r>
          </a:p>
        </p:txBody>
      </p:sp>
      <p:graphicFrame>
        <p:nvGraphicFramePr>
          <p:cNvPr id="326662" name="Object 6"/>
          <p:cNvGraphicFramePr>
            <a:graphicFrameLocks noChangeAspect="1"/>
          </p:cNvGraphicFramePr>
          <p:nvPr/>
        </p:nvGraphicFramePr>
        <p:xfrm>
          <a:off x="3733800" y="381000"/>
          <a:ext cx="2565400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公式" r:id="rId3" imgW="1168200" imgH="622080" progId="Equation.3">
                  <p:embed/>
                </p:oleObj>
              </mc:Choice>
              <mc:Fallback>
                <p:oleObj name="公式" r:id="rId3" imgW="1168200" imgH="6220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81000"/>
                        <a:ext cx="2565400" cy="1365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3" name="Object 7"/>
          <p:cNvGraphicFramePr>
            <a:graphicFrameLocks noChangeAspect="1"/>
          </p:cNvGraphicFramePr>
          <p:nvPr/>
        </p:nvGraphicFramePr>
        <p:xfrm>
          <a:off x="1568450" y="2438400"/>
          <a:ext cx="467995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公式" r:id="rId5" imgW="1892160" imgH="228600" progId="Equation.3">
                  <p:embed/>
                </p:oleObj>
              </mc:Choice>
              <mc:Fallback>
                <p:oleObj name="公式" r:id="rId5" imgW="189216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450" y="2438400"/>
                        <a:ext cx="4679950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4" name="Object 8"/>
          <p:cNvGraphicFramePr>
            <a:graphicFrameLocks noChangeAspect="1"/>
          </p:cNvGraphicFramePr>
          <p:nvPr/>
        </p:nvGraphicFramePr>
        <p:xfrm>
          <a:off x="1600200" y="3733800"/>
          <a:ext cx="4876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公式" r:id="rId7" imgW="1968480" imgH="482400" progId="Equation.3">
                  <p:embed/>
                </p:oleObj>
              </mc:Choice>
              <mc:Fallback>
                <p:oleObj name="公式" r:id="rId7" imgW="1968480" imgH="482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733800"/>
                        <a:ext cx="4876800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5" name="Object 9"/>
          <p:cNvGraphicFramePr>
            <a:graphicFrameLocks noChangeAspect="1"/>
          </p:cNvGraphicFramePr>
          <p:nvPr/>
        </p:nvGraphicFramePr>
        <p:xfrm>
          <a:off x="1600200" y="4891088"/>
          <a:ext cx="4419600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公式" r:id="rId9" imgW="1777680" imgH="482400" progId="Equation.3">
                  <p:embed/>
                </p:oleObj>
              </mc:Choice>
              <mc:Fallback>
                <p:oleObj name="公式" r:id="rId9" imgW="1777680" imgH="482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891088"/>
                        <a:ext cx="4419600" cy="119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6" name="Object 10"/>
          <p:cNvGraphicFramePr>
            <a:graphicFrameLocks noChangeAspect="1"/>
          </p:cNvGraphicFramePr>
          <p:nvPr/>
        </p:nvGraphicFramePr>
        <p:xfrm>
          <a:off x="1600200" y="3048000"/>
          <a:ext cx="4176713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公式" r:id="rId11" imgW="1688760" imgH="228600" progId="Equation.3">
                  <p:embed/>
                </p:oleObj>
              </mc:Choice>
              <mc:Fallback>
                <p:oleObj name="公式" r:id="rId11" imgW="168876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048000"/>
                        <a:ext cx="4176713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324" name="Group 11"/>
          <p:cNvGrpSpPr>
            <a:grpSpLocks/>
          </p:cNvGrpSpPr>
          <p:nvPr/>
        </p:nvGrpSpPr>
        <p:grpSpPr bwMode="auto">
          <a:xfrm>
            <a:off x="53975" y="0"/>
            <a:ext cx="2536825" cy="390525"/>
            <a:chOff x="0" y="0"/>
            <a:chExt cx="1598" cy="246"/>
          </a:xfrm>
        </p:grpSpPr>
        <p:grpSp>
          <p:nvGrpSpPr>
            <p:cNvPr id="13325" name="Group 12"/>
            <p:cNvGrpSpPr>
              <a:grpSpLocks/>
            </p:cNvGrpSpPr>
            <p:nvPr/>
          </p:nvGrpSpPr>
          <p:grpSpPr bwMode="auto">
            <a:xfrm>
              <a:off x="0" y="0"/>
              <a:ext cx="1446" cy="246"/>
              <a:chOff x="138" y="42"/>
              <a:chExt cx="1446" cy="246"/>
            </a:xfrm>
          </p:grpSpPr>
          <p:sp>
            <p:nvSpPr>
              <p:cNvPr id="13327" name="Line 13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3328" name="Picture 14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3326" name="Rectangle 15"/>
            <p:cNvSpPr>
              <a:spLocks noChangeArrowheads="1"/>
            </p:cNvSpPr>
            <p:nvPr/>
          </p:nvSpPr>
          <p:spPr bwMode="auto">
            <a:xfrm>
              <a:off x="96" y="0"/>
              <a:ext cx="1502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800">
                  <a:solidFill>
                    <a:srgbClr val="0000FF"/>
                  </a:solidFill>
                  <a:latin typeface="隶书" pitchFamily="49" charset="-122"/>
                  <a:ea typeface="隶书" pitchFamily="49" charset="-122"/>
                </a:rPr>
                <a:t>空间曲线及其方程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6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6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6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6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6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autoUpdateAnimBg="0"/>
      <p:bldP spid="326660" grpId="0" autoUpdateAnimBg="0"/>
      <p:bldP spid="32666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456C77-D5A5-4E27-A278-61861FCDCB02}" type="slidenum">
              <a:rPr lang="en-US" altLang="zh-CN"/>
              <a:pPr>
                <a:defRPr/>
              </a:pPr>
              <a:t>15</a:t>
            </a:fld>
            <a:endParaRPr lang="en-US" altLang="zh-CN"/>
          </a:p>
        </p:txBody>
      </p:sp>
      <p:sp>
        <p:nvSpPr>
          <p:cNvPr id="14345" name="Text Box 2"/>
          <p:cNvSpPr txBox="1">
            <a:spLocks noChangeArrowheads="1"/>
          </p:cNvSpPr>
          <p:nvPr/>
        </p:nvSpPr>
        <p:spPr bwMode="auto">
          <a:xfrm>
            <a:off x="1066800" y="609600"/>
            <a:ext cx="7467600" cy="120332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  <a:spcBef>
                <a:spcPct val="50000"/>
              </a:spcBef>
            </a:pPr>
            <a:r>
              <a:rPr lang="en-US" altLang="zh-CN" sz="2800">
                <a:solidFill>
                  <a:srgbClr val="CC0066"/>
                </a:solidFill>
              </a:rPr>
              <a:t>     </a:t>
            </a:r>
            <a:r>
              <a:rPr lang="en-US" altLang="zh-CN" sz="2800"/>
              <a:t>2.</a:t>
            </a:r>
            <a:r>
              <a:rPr lang="en-US" altLang="zh-CN" sz="2800">
                <a:solidFill>
                  <a:srgbClr val="CC0066"/>
                </a:solidFill>
              </a:rPr>
              <a:t> </a:t>
            </a:r>
            <a:r>
              <a:rPr lang="zh-CN" altLang="en-US" sz="2800"/>
              <a:t>球面                                与                  交线在</a:t>
            </a:r>
            <a:r>
              <a:rPr lang="en-US" altLang="zh-CN" sz="2800" i="1">
                <a:solidFill>
                  <a:schemeClr val="accent2"/>
                </a:solidFill>
              </a:rPr>
              <a:t>xOy</a:t>
            </a:r>
            <a:r>
              <a:rPr lang="zh-CN" altLang="en-US" sz="2800">
                <a:solidFill>
                  <a:schemeClr val="accent2"/>
                </a:solidFill>
              </a:rPr>
              <a:t>面</a:t>
            </a:r>
            <a:r>
              <a:rPr lang="zh-CN" altLang="en-US" sz="2800"/>
              <a:t>上</a:t>
            </a:r>
            <a:r>
              <a:rPr lang="zh-CN" altLang="en-US" sz="2800">
                <a:solidFill>
                  <a:schemeClr val="accent2"/>
                </a:solidFill>
              </a:rPr>
              <a:t>投影曲线</a:t>
            </a:r>
            <a:r>
              <a:rPr lang="zh-CN" altLang="en-US" sz="2800"/>
              <a:t>方程是</a:t>
            </a:r>
            <a:r>
              <a:rPr lang="en-US" altLang="zh-CN" sz="2800"/>
              <a:t>(</a:t>
            </a:r>
            <a:r>
              <a:rPr lang="zh-CN" altLang="en-US" sz="2800"/>
              <a:t>　　</a:t>
            </a:r>
            <a:r>
              <a:rPr lang="en-US" altLang="zh-CN" sz="2800"/>
              <a:t>)</a:t>
            </a:r>
            <a:r>
              <a:rPr lang="zh-CN" altLang="en-US" sz="2800"/>
              <a:t>．</a:t>
            </a:r>
          </a:p>
        </p:txBody>
      </p:sp>
      <p:sp>
        <p:nvSpPr>
          <p:cNvPr id="327683" name="Text Box 3"/>
          <p:cNvSpPr txBox="1">
            <a:spLocks noChangeArrowheads="1"/>
          </p:cNvSpPr>
          <p:nvPr/>
        </p:nvSpPr>
        <p:spPr bwMode="auto">
          <a:xfrm>
            <a:off x="5562600" y="1309688"/>
            <a:ext cx="609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i="1">
                <a:solidFill>
                  <a:srgbClr val="FF0000"/>
                </a:solidFill>
              </a:rPr>
              <a:t>D</a:t>
            </a:r>
            <a:endParaRPr lang="en-US" altLang="zh-CN" sz="2400" i="1"/>
          </a:p>
        </p:txBody>
      </p:sp>
      <p:graphicFrame>
        <p:nvGraphicFramePr>
          <p:cNvPr id="14338" name="Object 1024"/>
          <p:cNvGraphicFramePr>
            <a:graphicFrameLocks noChangeAspect="1"/>
          </p:cNvGraphicFramePr>
          <p:nvPr/>
        </p:nvGraphicFramePr>
        <p:xfrm>
          <a:off x="2743200" y="652463"/>
          <a:ext cx="2768600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公式" r:id="rId3" imgW="1117440" imgH="228600" progId="Equation.3">
                  <p:embed/>
                </p:oleObj>
              </mc:Choice>
              <mc:Fallback>
                <p:oleObj name="公式" r:id="rId3" imgW="1117440" imgH="22860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652463"/>
                        <a:ext cx="2768600" cy="566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1025"/>
          <p:cNvGraphicFramePr>
            <a:graphicFrameLocks noChangeAspect="1"/>
          </p:cNvGraphicFramePr>
          <p:nvPr/>
        </p:nvGraphicFramePr>
        <p:xfrm>
          <a:off x="5943600" y="758825"/>
          <a:ext cx="15176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公式" r:id="rId5" imgW="596880" imgH="152280" progId="Equation.3">
                  <p:embed/>
                </p:oleObj>
              </mc:Choice>
              <mc:Fallback>
                <p:oleObj name="公式" r:id="rId5" imgW="596880" imgH="152280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758825"/>
                        <a:ext cx="1517650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091" name="Object 1027"/>
          <p:cNvGraphicFramePr>
            <a:graphicFrameLocks noChangeAspect="1"/>
          </p:cNvGraphicFramePr>
          <p:nvPr/>
        </p:nvGraphicFramePr>
        <p:xfrm>
          <a:off x="1601788" y="2619375"/>
          <a:ext cx="4341812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公式" r:id="rId7" imgW="1752480" imgH="482400" progId="Equation.3">
                  <p:embed/>
                </p:oleObj>
              </mc:Choice>
              <mc:Fallback>
                <p:oleObj name="公式" r:id="rId7" imgW="1752480" imgH="482400" progId="Equation.3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1788" y="2619375"/>
                        <a:ext cx="4341812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092" name="Object 1028"/>
          <p:cNvGraphicFramePr>
            <a:graphicFrameLocks noChangeAspect="1"/>
          </p:cNvGraphicFramePr>
          <p:nvPr/>
        </p:nvGraphicFramePr>
        <p:xfrm>
          <a:off x="1600200" y="3886200"/>
          <a:ext cx="4343400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公式" r:id="rId9" imgW="1714320" imgH="228600" progId="Equation.3">
                  <p:embed/>
                </p:oleObj>
              </mc:Choice>
              <mc:Fallback>
                <p:oleObj name="公式" r:id="rId9" imgW="1714320" imgH="228600" progId="Equation.3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886200"/>
                        <a:ext cx="4343400" cy="579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093" name="Object 1029"/>
          <p:cNvGraphicFramePr>
            <a:graphicFrameLocks noChangeAspect="1"/>
          </p:cNvGraphicFramePr>
          <p:nvPr/>
        </p:nvGraphicFramePr>
        <p:xfrm>
          <a:off x="1597025" y="4648200"/>
          <a:ext cx="449897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公式" r:id="rId11" imgW="1815840" imgH="482400" progId="Equation.3">
                  <p:embed/>
                </p:oleObj>
              </mc:Choice>
              <mc:Fallback>
                <p:oleObj name="公式" r:id="rId11" imgW="1815840" imgH="482400" progId="Equation.3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7025" y="4648200"/>
                        <a:ext cx="4498975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47" name="Group 10"/>
          <p:cNvGrpSpPr>
            <a:grpSpLocks/>
          </p:cNvGrpSpPr>
          <p:nvPr/>
        </p:nvGrpSpPr>
        <p:grpSpPr bwMode="auto">
          <a:xfrm>
            <a:off x="53975" y="0"/>
            <a:ext cx="2536825" cy="390525"/>
            <a:chOff x="0" y="0"/>
            <a:chExt cx="1598" cy="246"/>
          </a:xfrm>
        </p:grpSpPr>
        <p:grpSp>
          <p:nvGrpSpPr>
            <p:cNvPr id="14348" name="Group 11"/>
            <p:cNvGrpSpPr>
              <a:grpSpLocks/>
            </p:cNvGrpSpPr>
            <p:nvPr/>
          </p:nvGrpSpPr>
          <p:grpSpPr bwMode="auto">
            <a:xfrm>
              <a:off x="0" y="0"/>
              <a:ext cx="1446" cy="246"/>
              <a:chOff x="138" y="42"/>
              <a:chExt cx="1446" cy="246"/>
            </a:xfrm>
          </p:grpSpPr>
          <p:sp>
            <p:nvSpPr>
              <p:cNvPr id="14350" name="Line 12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4351" name="Picture 13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4349" name="Rectangle 14"/>
            <p:cNvSpPr>
              <a:spLocks noChangeArrowheads="1"/>
            </p:cNvSpPr>
            <p:nvPr/>
          </p:nvSpPr>
          <p:spPr bwMode="auto">
            <a:xfrm>
              <a:off x="96" y="0"/>
              <a:ext cx="1502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800">
                  <a:solidFill>
                    <a:srgbClr val="0000FF"/>
                  </a:solidFill>
                  <a:latin typeface="隶书" pitchFamily="49" charset="-122"/>
                  <a:ea typeface="隶书" pitchFamily="49" charset="-122"/>
                </a:rPr>
                <a:t>空间曲线及其方程</a:t>
              </a:r>
            </a:p>
          </p:txBody>
        </p:sp>
      </p:grpSp>
      <p:graphicFrame>
        <p:nvGraphicFramePr>
          <p:cNvPr id="16" name="Object 1030"/>
          <p:cNvGraphicFramePr>
            <a:graphicFrameLocks noChangeAspect="1"/>
          </p:cNvGraphicFramePr>
          <p:nvPr/>
        </p:nvGraphicFramePr>
        <p:xfrm>
          <a:off x="1643063" y="1928813"/>
          <a:ext cx="37846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tion" r:id="rId14" imgW="3784320" imgH="469800" progId="Equation.DSMT4">
                  <p:embed/>
                </p:oleObj>
              </mc:Choice>
              <mc:Fallback>
                <p:oleObj name="Equation" r:id="rId14" imgW="3784320" imgH="469800" progId="Equation.DSMT4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1928813"/>
                        <a:ext cx="37846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5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7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B8ABF-E001-466E-AD8C-0143DA1BCDBB}" type="slidenum">
              <a:rPr lang="en-US" altLang="zh-CN"/>
              <a:pPr>
                <a:defRPr/>
              </a:pPr>
              <a:t>16</a:t>
            </a:fld>
            <a:endParaRPr lang="en-US" altLang="zh-CN"/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3810000" y="1371600"/>
            <a:ext cx="2209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表示</a:t>
            </a:r>
            <a:r>
              <a:rPr lang="en-US" altLang="zh-CN" sz="2800"/>
              <a:t>(         ).</a:t>
            </a:r>
          </a:p>
        </p:txBody>
      </p:sp>
      <p:sp>
        <p:nvSpPr>
          <p:cNvPr id="337923" name="Text Box 3"/>
          <p:cNvSpPr txBox="1">
            <a:spLocks noChangeArrowheads="1"/>
          </p:cNvSpPr>
          <p:nvPr/>
        </p:nvSpPr>
        <p:spPr bwMode="auto">
          <a:xfrm>
            <a:off x="1295400" y="2362200"/>
            <a:ext cx="4876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(</a:t>
            </a:r>
            <a:r>
              <a:rPr lang="en-US" altLang="zh-CN" sz="2800" i="1"/>
              <a:t>A</a:t>
            </a:r>
            <a:r>
              <a:rPr lang="en-US" altLang="zh-CN" sz="2800"/>
              <a:t>) </a:t>
            </a:r>
            <a:r>
              <a:rPr lang="zh-CN" altLang="en-US" sz="2800"/>
              <a:t>双曲柱面与平面</a:t>
            </a:r>
            <a:r>
              <a:rPr lang="en-US" altLang="zh-CN" sz="2800" i="1"/>
              <a:t>x </a:t>
            </a:r>
            <a:r>
              <a:rPr lang="en-US" altLang="zh-CN" sz="2800" b="0"/>
              <a:t>=</a:t>
            </a:r>
            <a:r>
              <a:rPr lang="en-US" altLang="zh-CN" sz="2800"/>
              <a:t> 2</a:t>
            </a:r>
            <a:r>
              <a:rPr lang="zh-CN" altLang="en-US" sz="2800"/>
              <a:t>交线</a:t>
            </a:r>
            <a:r>
              <a:rPr lang="en-US" altLang="zh-CN" sz="2800"/>
              <a:t>;</a:t>
            </a:r>
          </a:p>
        </p:txBody>
      </p:sp>
      <p:sp>
        <p:nvSpPr>
          <p:cNvPr id="337924" name="Text Box 4"/>
          <p:cNvSpPr txBox="1">
            <a:spLocks noChangeArrowheads="1"/>
          </p:cNvSpPr>
          <p:nvPr/>
        </p:nvSpPr>
        <p:spPr bwMode="auto">
          <a:xfrm>
            <a:off x="1295400" y="3048000"/>
            <a:ext cx="2514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(</a:t>
            </a:r>
            <a:r>
              <a:rPr lang="en-US" altLang="zh-CN" sz="2800" i="1"/>
              <a:t>B</a:t>
            </a:r>
            <a:r>
              <a:rPr lang="en-US" altLang="zh-CN" sz="2800"/>
              <a:t>) </a:t>
            </a:r>
            <a:r>
              <a:rPr lang="zh-CN" altLang="en-US" sz="2800"/>
              <a:t>双曲柱面</a:t>
            </a:r>
            <a:r>
              <a:rPr lang="en-US" altLang="zh-CN" sz="2800"/>
              <a:t>;</a:t>
            </a:r>
          </a:p>
        </p:txBody>
      </p:sp>
      <p:sp>
        <p:nvSpPr>
          <p:cNvPr id="337925" name="Text Box 5"/>
          <p:cNvSpPr txBox="1">
            <a:spLocks noChangeArrowheads="1"/>
          </p:cNvSpPr>
          <p:nvPr/>
        </p:nvSpPr>
        <p:spPr bwMode="auto">
          <a:xfrm>
            <a:off x="1295400" y="3657600"/>
            <a:ext cx="3429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(</a:t>
            </a:r>
            <a:r>
              <a:rPr lang="en-US" altLang="zh-CN" sz="2800" i="1"/>
              <a:t>C</a:t>
            </a:r>
            <a:r>
              <a:rPr lang="en-US" altLang="zh-CN" sz="2800"/>
              <a:t>) </a:t>
            </a:r>
            <a:r>
              <a:rPr lang="zh-CN" altLang="en-US" sz="2800"/>
              <a:t>双叶双曲面</a:t>
            </a:r>
            <a:r>
              <a:rPr lang="en-US" altLang="zh-CN" sz="2800"/>
              <a:t>; </a:t>
            </a:r>
          </a:p>
        </p:txBody>
      </p:sp>
      <p:sp>
        <p:nvSpPr>
          <p:cNvPr id="337926" name="Text Box 6"/>
          <p:cNvSpPr txBox="1">
            <a:spLocks noChangeArrowheads="1"/>
          </p:cNvSpPr>
          <p:nvPr/>
        </p:nvSpPr>
        <p:spPr bwMode="auto">
          <a:xfrm>
            <a:off x="1295400" y="4343400"/>
            <a:ext cx="2971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(</a:t>
            </a:r>
            <a:r>
              <a:rPr lang="en-US" altLang="zh-CN" sz="2800" i="1"/>
              <a:t>D</a:t>
            </a:r>
            <a:r>
              <a:rPr lang="en-US" altLang="zh-CN" sz="2800"/>
              <a:t>) </a:t>
            </a:r>
            <a:r>
              <a:rPr lang="zh-CN" altLang="en-US" sz="2800"/>
              <a:t>单叶双曲面</a:t>
            </a:r>
            <a:r>
              <a:rPr lang="en-US" altLang="zh-CN" sz="2800"/>
              <a:t>.</a:t>
            </a:r>
          </a:p>
        </p:txBody>
      </p:sp>
      <p:sp>
        <p:nvSpPr>
          <p:cNvPr id="337927" name="Text Box 7"/>
          <p:cNvSpPr txBox="1">
            <a:spLocks noChangeArrowheads="1"/>
          </p:cNvSpPr>
          <p:nvPr/>
        </p:nvSpPr>
        <p:spPr bwMode="auto">
          <a:xfrm>
            <a:off x="4876800" y="1371600"/>
            <a:ext cx="838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i="1">
                <a:solidFill>
                  <a:srgbClr val="F02E00"/>
                </a:solidFill>
              </a:rPr>
              <a:t>A</a:t>
            </a:r>
            <a:endParaRPr lang="en-US" altLang="zh-CN" sz="2800" b="0" i="1">
              <a:solidFill>
                <a:srgbClr val="F02E00"/>
              </a:solidFill>
            </a:endParaRPr>
          </a:p>
        </p:txBody>
      </p:sp>
      <p:graphicFrame>
        <p:nvGraphicFramePr>
          <p:cNvPr id="15362" name="Object 8"/>
          <p:cNvGraphicFramePr>
            <a:graphicFrameLocks noChangeAspect="1"/>
          </p:cNvGraphicFramePr>
          <p:nvPr/>
        </p:nvGraphicFramePr>
        <p:xfrm>
          <a:off x="1828800" y="838200"/>
          <a:ext cx="19558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公式" r:id="rId3" imgW="863280" imgH="672840" progId="Equation.3">
                  <p:embed/>
                </p:oleObj>
              </mc:Choice>
              <mc:Fallback>
                <p:oleObj name="公式" r:id="rId3" imgW="863280" imgH="6728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838200"/>
                        <a:ext cx="1955800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370" name="Group 12"/>
          <p:cNvGrpSpPr>
            <a:grpSpLocks/>
          </p:cNvGrpSpPr>
          <p:nvPr/>
        </p:nvGrpSpPr>
        <p:grpSpPr bwMode="auto">
          <a:xfrm>
            <a:off x="76200" y="-76200"/>
            <a:ext cx="3124200" cy="438150"/>
            <a:chOff x="48" y="-39"/>
            <a:chExt cx="1968" cy="276"/>
          </a:xfrm>
        </p:grpSpPr>
        <p:grpSp>
          <p:nvGrpSpPr>
            <p:cNvPr id="15372" name="Group 13"/>
            <p:cNvGrpSpPr>
              <a:grpSpLocks/>
            </p:cNvGrpSpPr>
            <p:nvPr/>
          </p:nvGrpSpPr>
          <p:grpSpPr bwMode="auto">
            <a:xfrm>
              <a:off x="48" y="-9"/>
              <a:ext cx="1968" cy="246"/>
              <a:chOff x="0" y="0"/>
              <a:chExt cx="1968" cy="246"/>
            </a:xfrm>
          </p:grpSpPr>
          <p:sp>
            <p:nvSpPr>
              <p:cNvPr id="15374" name="Line 14"/>
              <p:cNvSpPr>
                <a:spLocks noChangeShapeType="1"/>
              </p:cNvSpPr>
              <p:nvPr/>
            </p:nvSpPr>
            <p:spPr bwMode="auto">
              <a:xfrm>
                <a:off x="102" y="198"/>
                <a:ext cx="1866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5375" name="Picture 15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5373" name="Rectangle 16"/>
            <p:cNvSpPr>
              <a:spLocks noChangeArrowheads="1"/>
            </p:cNvSpPr>
            <p:nvPr/>
          </p:nvSpPr>
          <p:spPr bwMode="auto">
            <a:xfrm>
              <a:off x="288" y="-39"/>
              <a:ext cx="1709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0" hangingPunct="0"/>
              <a:r>
                <a:rPr kumimoji="0" lang="zh-CN" altLang="en-US">
                  <a:solidFill>
                    <a:srgbClr val="CC1818"/>
                  </a:solidFill>
                  <a:latin typeface="隶书" pitchFamily="49" charset="-122"/>
                  <a:ea typeface="隶书" pitchFamily="49" charset="-122"/>
                </a:rPr>
                <a:t>曲面及其方程</a:t>
              </a:r>
            </a:p>
          </p:txBody>
        </p:sp>
      </p:grpSp>
      <p:sp>
        <p:nvSpPr>
          <p:cNvPr id="15371" name="Text Box 17"/>
          <p:cNvSpPr txBox="1">
            <a:spLocks noChangeArrowheads="1"/>
          </p:cNvSpPr>
          <p:nvPr/>
        </p:nvSpPr>
        <p:spPr bwMode="auto">
          <a:xfrm>
            <a:off x="1295400" y="1371600"/>
            <a:ext cx="990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7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3" grpId="0" autoUpdateAnimBg="0"/>
      <p:bldP spid="337924" grpId="0" autoUpdateAnimBg="0"/>
      <p:bldP spid="337925" grpId="0" autoUpdateAnimBg="0"/>
      <p:bldP spid="337926" grpId="0" autoUpdateAnimBg="0"/>
      <p:bldP spid="33792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50077-BE82-4710-91B4-E1388F0FE95E}" type="slidenum">
              <a:rPr lang="en-US" altLang="zh-CN"/>
              <a:pPr>
                <a:defRPr/>
              </a:pPr>
              <a:t>17</a:t>
            </a:fld>
            <a:endParaRPr lang="en-US" altLang="zh-CN"/>
          </a:p>
        </p:txBody>
      </p:sp>
      <p:sp>
        <p:nvSpPr>
          <p:cNvPr id="329730" name="Text Box 2"/>
          <p:cNvSpPr txBox="1">
            <a:spLocks noChangeArrowheads="1"/>
          </p:cNvSpPr>
          <p:nvPr/>
        </p:nvSpPr>
        <p:spPr bwMode="auto">
          <a:xfrm>
            <a:off x="990600" y="15240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空间曲线的一般方程</a:t>
            </a:r>
          </a:p>
        </p:txBody>
      </p:sp>
      <p:sp>
        <p:nvSpPr>
          <p:cNvPr id="329732" name="Text Box 4"/>
          <p:cNvSpPr txBox="1">
            <a:spLocks noChangeArrowheads="1"/>
          </p:cNvSpPr>
          <p:nvPr/>
        </p:nvSpPr>
        <p:spPr bwMode="auto">
          <a:xfrm>
            <a:off x="990600" y="4281488"/>
            <a:ext cx="6096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空间曲线在坐标面上的投影</a:t>
            </a:r>
          </a:p>
        </p:txBody>
      </p:sp>
      <p:graphicFrame>
        <p:nvGraphicFramePr>
          <p:cNvPr id="347136" name="Object 0"/>
          <p:cNvGraphicFramePr>
            <a:graphicFrameLocks noChangeAspect="1"/>
          </p:cNvGraphicFramePr>
          <p:nvPr/>
        </p:nvGraphicFramePr>
        <p:xfrm>
          <a:off x="4483100" y="1295400"/>
          <a:ext cx="22987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公式" r:id="rId3" imgW="2298600" imgH="1041120" progId="Equation.3">
                  <p:embed/>
                </p:oleObj>
              </mc:Choice>
              <mc:Fallback>
                <p:oleObj name="公式" r:id="rId3" imgW="2298600" imgH="104112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1295400"/>
                        <a:ext cx="229870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7137" name="Object 1"/>
          <p:cNvGraphicFramePr>
            <a:graphicFrameLocks noChangeAspect="1"/>
          </p:cNvGraphicFramePr>
          <p:nvPr/>
        </p:nvGraphicFramePr>
        <p:xfrm>
          <a:off x="4508500" y="2489200"/>
          <a:ext cx="15113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公式" r:id="rId5" imgW="1511280" imgH="1625400" progId="Equation.3">
                  <p:embed/>
                </p:oleObj>
              </mc:Choice>
              <mc:Fallback>
                <p:oleObj name="公式" r:id="rId5" imgW="1511280" imgH="1625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2489200"/>
                        <a:ext cx="1511300" cy="162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7138" name="Object 2"/>
          <p:cNvGraphicFramePr>
            <a:graphicFrameLocks noChangeAspect="1"/>
          </p:cNvGraphicFramePr>
          <p:nvPr/>
        </p:nvGraphicFramePr>
        <p:xfrm>
          <a:off x="1066800" y="4953000"/>
          <a:ext cx="20447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公式" r:id="rId7" imgW="2044440" imgH="1041120" progId="Equation.3">
                  <p:embed/>
                </p:oleObj>
              </mc:Choice>
              <mc:Fallback>
                <p:oleObj name="公式" r:id="rId7" imgW="2044440" imgH="104112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953000"/>
                        <a:ext cx="204470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7139" name="Object 3"/>
          <p:cNvGraphicFramePr>
            <a:graphicFrameLocks noChangeAspect="1"/>
          </p:cNvGraphicFramePr>
          <p:nvPr/>
        </p:nvGraphicFramePr>
        <p:xfrm>
          <a:off x="3581400" y="4978400"/>
          <a:ext cx="19050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公式" r:id="rId9" imgW="1904760" imgH="1041120" progId="Equation.3">
                  <p:embed/>
                </p:oleObj>
              </mc:Choice>
              <mc:Fallback>
                <p:oleObj name="公式" r:id="rId9" imgW="1904760" imgH="10411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978400"/>
                        <a:ext cx="190500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7140" name="Object 4"/>
          <p:cNvGraphicFramePr>
            <a:graphicFrameLocks noChangeAspect="1"/>
          </p:cNvGraphicFramePr>
          <p:nvPr/>
        </p:nvGraphicFramePr>
        <p:xfrm>
          <a:off x="5969000" y="4978400"/>
          <a:ext cx="18796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公式" r:id="rId11" imgW="1879560" imgH="1041120" progId="Equation.3">
                  <p:embed/>
                </p:oleObj>
              </mc:Choice>
              <mc:Fallback>
                <p:oleObj name="公式" r:id="rId11" imgW="1879560" imgH="10411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0" y="4978400"/>
                        <a:ext cx="187960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394" name="Group 10"/>
          <p:cNvGrpSpPr>
            <a:grpSpLocks/>
          </p:cNvGrpSpPr>
          <p:nvPr/>
        </p:nvGrpSpPr>
        <p:grpSpPr bwMode="auto">
          <a:xfrm>
            <a:off x="53975" y="0"/>
            <a:ext cx="2536825" cy="390525"/>
            <a:chOff x="0" y="0"/>
            <a:chExt cx="1598" cy="246"/>
          </a:xfrm>
        </p:grpSpPr>
        <p:grpSp>
          <p:nvGrpSpPr>
            <p:cNvPr id="16397" name="Group 11"/>
            <p:cNvGrpSpPr>
              <a:grpSpLocks/>
            </p:cNvGrpSpPr>
            <p:nvPr/>
          </p:nvGrpSpPr>
          <p:grpSpPr bwMode="auto">
            <a:xfrm>
              <a:off x="0" y="0"/>
              <a:ext cx="1446" cy="246"/>
              <a:chOff x="138" y="42"/>
              <a:chExt cx="1446" cy="246"/>
            </a:xfrm>
          </p:grpSpPr>
          <p:sp>
            <p:nvSpPr>
              <p:cNvPr id="16399" name="Line 12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6400" name="Picture 13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6398" name="Rectangle 14"/>
            <p:cNvSpPr>
              <a:spLocks noChangeArrowheads="1"/>
            </p:cNvSpPr>
            <p:nvPr/>
          </p:nvSpPr>
          <p:spPr bwMode="auto">
            <a:xfrm>
              <a:off x="96" y="0"/>
              <a:ext cx="1502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800">
                  <a:solidFill>
                    <a:srgbClr val="0000FF"/>
                  </a:solidFill>
                  <a:latin typeface="隶书" pitchFamily="49" charset="-122"/>
                  <a:ea typeface="隶书" pitchFamily="49" charset="-122"/>
                </a:rPr>
                <a:t>空间曲线及其方程</a:t>
              </a:r>
            </a:p>
          </p:txBody>
        </p:sp>
      </p:grpSp>
      <p:sp>
        <p:nvSpPr>
          <p:cNvPr id="16395" name="Rectangle 16"/>
          <p:cNvSpPr>
            <a:spLocks noChangeArrowheads="1"/>
          </p:cNvSpPr>
          <p:nvPr/>
        </p:nvSpPr>
        <p:spPr bwMode="auto">
          <a:xfrm>
            <a:off x="990600" y="609600"/>
            <a:ext cx="2895600" cy="7016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CN" altLang="en-US" sz="4000">
                <a:solidFill>
                  <a:schemeClr val="tx2"/>
                </a:solidFill>
                <a:ea typeface="黑体" pitchFamily="2" charset="-122"/>
              </a:rPr>
              <a:t>四、小结</a:t>
            </a:r>
          </a:p>
        </p:txBody>
      </p:sp>
      <p:sp>
        <p:nvSpPr>
          <p:cNvPr id="329745" name="Text Box 17"/>
          <p:cNvSpPr txBox="1">
            <a:spLocks noChangeArrowheads="1"/>
          </p:cNvSpPr>
          <p:nvPr/>
        </p:nvSpPr>
        <p:spPr bwMode="auto">
          <a:xfrm>
            <a:off x="990600" y="2986088"/>
            <a:ext cx="3733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空间曲线的参数方程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9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7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7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7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7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0" grpId="0" autoUpdateAnimBg="0"/>
      <p:bldP spid="329732" grpId="0" autoUpdateAnimBg="0"/>
      <p:bldP spid="329745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64274-EB26-449B-92DD-80A53B88335F}" type="slidenum">
              <a:rPr lang="en-US" altLang="zh-CN"/>
              <a:pPr>
                <a:defRPr/>
              </a:pPr>
              <a:t>18</a:t>
            </a:fld>
            <a:endParaRPr lang="en-US" altLang="zh-CN"/>
          </a:p>
        </p:txBody>
      </p:sp>
      <p:sp>
        <p:nvSpPr>
          <p:cNvPr id="331778" name="Text Box 2"/>
          <p:cNvSpPr txBox="1">
            <a:spLocks noChangeArrowheads="1"/>
          </p:cNvSpPr>
          <p:nvPr/>
        </p:nvSpPr>
        <p:spPr bwMode="auto">
          <a:xfrm>
            <a:off x="685800" y="3976688"/>
            <a:ext cx="5029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曲线在</a:t>
            </a:r>
            <a:r>
              <a:rPr lang="en-US" altLang="zh-CN" sz="2800" i="1">
                <a:solidFill>
                  <a:schemeClr val="accent2"/>
                </a:solidFill>
              </a:rPr>
              <a:t>xOz</a:t>
            </a:r>
            <a:r>
              <a:rPr lang="zh-CN" altLang="en-US" sz="2800">
                <a:solidFill>
                  <a:schemeClr val="accent2"/>
                </a:solidFill>
              </a:rPr>
              <a:t>面上的</a:t>
            </a:r>
            <a:r>
              <a:rPr lang="zh-CN" altLang="zh-CN" sz="2800">
                <a:solidFill>
                  <a:schemeClr val="accent2"/>
                </a:solidFill>
              </a:rPr>
              <a:t>投影</a:t>
            </a:r>
            <a:r>
              <a:rPr lang="zh-CN" altLang="en-US" sz="2800">
                <a:solidFill>
                  <a:schemeClr val="accent2"/>
                </a:solidFill>
              </a:rPr>
              <a:t>方程为</a:t>
            </a:r>
            <a:r>
              <a:rPr lang="en-US" altLang="zh-CN" sz="280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331779" name="Text Box 3"/>
          <p:cNvSpPr txBox="1">
            <a:spLocks noChangeArrowheads="1"/>
          </p:cNvSpPr>
          <p:nvPr/>
        </p:nvSpPr>
        <p:spPr bwMode="auto">
          <a:xfrm>
            <a:off x="685800" y="5119688"/>
            <a:ext cx="4953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曲线在</a:t>
            </a:r>
            <a:r>
              <a:rPr lang="en-US" altLang="zh-CN" sz="2800" i="1">
                <a:solidFill>
                  <a:schemeClr val="accent2"/>
                </a:solidFill>
              </a:rPr>
              <a:t>yOz</a:t>
            </a:r>
            <a:r>
              <a:rPr lang="zh-CN" altLang="en-US" sz="2800">
                <a:solidFill>
                  <a:schemeClr val="accent2"/>
                </a:solidFill>
              </a:rPr>
              <a:t>面上的</a:t>
            </a:r>
            <a:r>
              <a:rPr lang="zh-CN" altLang="zh-CN" sz="2800">
                <a:solidFill>
                  <a:schemeClr val="accent2"/>
                </a:solidFill>
              </a:rPr>
              <a:t>投影</a:t>
            </a:r>
            <a:r>
              <a:rPr lang="zh-CN" altLang="en-US" sz="2800">
                <a:solidFill>
                  <a:schemeClr val="accent2"/>
                </a:solidFill>
              </a:rPr>
              <a:t>方程为</a:t>
            </a:r>
            <a:r>
              <a:rPr lang="en-US" altLang="zh-CN" sz="280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331780" name="Text Box 4"/>
          <p:cNvSpPr txBox="1">
            <a:spLocks noChangeArrowheads="1"/>
          </p:cNvSpPr>
          <p:nvPr/>
        </p:nvSpPr>
        <p:spPr bwMode="auto">
          <a:xfrm>
            <a:off x="685800" y="2757488"/>
            <a:ext cx="4953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曲线在</a:t>
            </a:r>
            <a:r>
              <a:rPr lang="en-US" altLang="zh-CN" sz="2800" i="1">
                <a:solidFill>
                  <a:schemeClr val="accent2"/>
                </a:solidFill>
              </a:rPr>
              <a:t>xOy</a:t>
            </a:r>
            <a:r>
              <a:rPr lang="zh-CN" altLang="en-US" sz="2800">
                <a:solidFill>
                  <a:schemeClr val="accent2"/>
                </a:solidFill>
              </a:rPr>
              <a:t>面上的</a:t>
            </a:r>
            <a:r>
              <a:rPr lang="zh-CN" altLang="zh-CN" sz="2800">
                <a:solidFill>
                  <a:schemeClr val="accent2"/>
                </a:solidFill>
              </a:rPr>
              <a:t>投影</a:t>
            </a:r>
            <a:r>
              <a:rPr lang="zh-CN" altLang="en-US" sz="2800">
                <a:solidFill>
                  <a:schemeClr val="accent2"/>
                </a:solidFill>
              </a:rPr>
              <a:t>方程为</a:t>
            </a:r>
            <a:r>
              <a:rPr lang="en-US" altLang="zh-CN" sz="280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331781" name="Object 5"/>
          <p:cNvGraphicFramePr>
            <a:graphicFrameLocks noChangeAspect="1"/>
          </p:cNvGraphicFramePr>
          <p:nvPr/>
        </p:nvGraphicFramePr>
        <p:xfrm>
          <a:off x="5437188" y="2466975"/>
          <a:ext cx="27686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公式" r:id="rId3" imgW="1117440" imgH="482400" progId="Equation.3">
                  <p:embed/>
                </p:oleObj>
              </mc:Choice>
              <mc:Fallback>
                <p:oleObj name="公式" r:id="rId3" imgW="111744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7188" y="2466975"/>
                        <a:ext cx="2768600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82" name="Object 6"/>
          <p:cNvGraphicFramePr>
            <a:graphicFrameLocks noChangeAspect="1"/>
          </p:cNvGraphicFramePr>
          <p:nvPr/>
        </p:nvGraphicFramePr>
        <p:xfrm>
          <a:off x="5437188" y="3686175"/>
          <a:ext cx="2170112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公式" r:id="rId5" imgW="876240" imgH="482400" progId="Equation.3">
                  <p:embed/>
                </p:oleObj>
              </mc:Choice>
              <mc:Fallback>
                <p:oleObj name="公式" r:id="rId5" imgW="876240" imgH="482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7188" y="3686175"/>
                        <a:ext cx="2170112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1783" name="Object 7"/>
          <p:cNvGraphicFramePr>
            <a:graphicFrameLocks noChangeAspect="1"/>
          </p:cNvGraphicFramePr>
          <p:nvPr/>
        </p:nvGraphicFramePr>
        <p:xfrm>
          <a:off x="5410200" y="4829175"/>
          <a:ext cx="3303588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公式" r:id="rId7" imgW="1333440" imgH="482400" progId="Equation.3">
                  <p:embed/>
                </p:oleObj>
              </mc:Choice>
              <mc:Fallback>
                <p:oleObj name="公式" r:id="rId7" imgW="1333440" imgH="482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829175"/>
                        <a:ext cx="3303588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1784" name="Rectangle 8"/>
          <p:cNvSpPr>
            <a:spLocks noChangeArrowheads="1"/>
          </p:cNvSpPr>
          <p:nvPr/>
        </p:nvSpPr>
        <p:spPr bwMode="auto">
          <a:xfrm>
            <a:off x="762000" y="2011363"/>
            <a:ext cx="1371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CN" altLang="en-US" sz="3200">
                <a:solidFill>
                  <a:schemeClr val="accent2"/>
                </a:solidFill>
                <a:ea typeface="黑体" pitchFamily="2" charset="-122"/>
              </a:rPr>
              <a:t>解答</a:t>
            </a:r>
          </a:p>
        </p:txBody>
      </p:sp>
      <p:sp>
        <p:nvSpPr>
          <p:cNvPr id="17419" name="Rectangle 9"/>
          <p:cNvSpPr>
            <a:spLocks noChangeArrowheads="1"/>
          </p:cNvSpPr>
          <p:nvPr/>
        </p:nvSpPr>
        <p:spPr bwMode="auto">
          <a:xfrm>
            <a:off x="720725" y="533400"/>
            <a:ext cx="2022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CN" altLang="en-US" sz="4000">
                <a:solidFill>
                  <a:schemeClr val="accent2"/>
                </a:solidFill>
                <a:ea typeface="黑体" pitchFamily="2" charset="-122"/>
              </a:rPr>
              <a:t>思考题</a:t>
            </a:r>
            <a:endParaRPr lang="en-US" altLang="zh-CN" sz="4000">
              <a:solidFill>
                <a:schemeClr val="accent2"/>
              </a:solidFill>
              <a:ea typeface="黑体" pitchFamily="2" charset="-122"/>
            </a:endParaRPr>
          </a:p>
        </p:txBody>
      </p:sp>
      <p:sp>
        <p:nvSpPr>
          <p:cNvPr id="17420" name="Text Box 10"/>
          <p:cNvSpPr txBox="1">
            <a:spLocks noChangeArrowheads="1"/>
          </p:cNvSpPr>
          <p:nvPr/>
        </p:nvSpPr>
        <p:spPr bwMode="auto">
          <a:xfrm>
            <a:off x="2603500" y="604838"/>
            <a:ext cx="1447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求曲线</a:t>
            </a:r>
          </a:p>
        </p:txBody>
      </p:sp>
      <p:graphicFrame>
        <p:nvGraphicFramePr>
          <p:cNvPr id="17413" name="Object 11"/>
          <p:cNvGraphicFramePr>
            <a:graphicFrameLocks noChangeAspect="1"/>
          </p:cNvGraphicFramePr>
          <p:nvPr/>
        </p:nvGraphicFramePr>
        <p:xfrm>
          <a:off x="3746500" y="381000"/>
          <a:ext cx="3797300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公式" r:id="rId9" imgW="1625400" imgH="482400" progId="Equation.3">
                  <p:embed/>
                </p:oleObj>
              </mc:Choice>
              <mc:Fallback>
                <p:oleObj name="公式" r:id="rId9" imgW="1625400" imgH="482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0" y="381000"/>
                        <a:ext cx="3797300" cy="112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1" name="Rectangle 12"/>
          <p:cNvSpPr>
            <a:spLocks noChangeArrowheads="1"/>
          </p:cNvSpPr>
          <p:nvPr/>
        </p:nvSpPr>
        <p:spPr bwMode="auto">
          <a:xfrm>
            <a:off x="2603500" y="1443038"/>
            <a:ext cx="4572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在</a:t>
            </a:r>
            <a:r>
              <a:rPr lang="zh-CN" altLang="en-US" sz="2800">
                <a:solidFill>
                  <a:schemeClr val="accent2"/>
                </a:solidFill>
              </a:rPr>
              <a:t>各</a:t>
            </a:r>
            <a:r>
              <a:rPr lang="zh-CN" altLang="zh-CN" sz="2800">
                <a:solidFill>
                  <a:schemeClr val="accent2"/>
                </a:solidFill>
              </a:rPr>
              <a:t>坐标面</a:t>
            </a:r>
            <a:r>
              <a:rPr lang="zh-CN" altLang="zh-CN" sz="2800"/>
              <a:t>上的</a:t>
            </a:r>
            <a:r>
              <a:rPr lang="zh-CN" altLang="zh-CN" sz="2800">
                <a:solidFill>
                  <a:schemeClr val="accent2"/>
                </a:solidFill>
              </a:rPr>
              <a:t>投影</a:t>
            </a:r>
            <a:r>
              <a:rPr lang="zh-CN" altLang="en-US" sz="2800">
                <a:solidFill>
                  <a:schemeClr val="accent2"/>
                </a:solidFill>
              </a:rPr>
              <a:t>方程</a:t>
            </a:r>
            <a:r>
              <a:rPr lang="en-US" altLang="zh-CN" sz="2800"/>
              <a:t>.</a:t>
            </a:r>
          </a:p>
        </p:txBody>
      </p:sp>
      <p:grpSp>
        <p:nvGrpSpPr>
          <p:cNvPr id="17422" name="Group 13"/>
          <p:cNvGrpSpPr>
            <a:grpSpLocks/>
          </p:cNvGrpSpPr>
          <p:nvPr/>
        </p:nvGrpSpPr>
        <p:grpSpPr bwMode="auto">
          <a:xfrm>
            <a:off x="53975" y="0"/>
            <a:ext cx="2536825" cy="390525"/>
            <a:chOff x="0" y="0"/>
            <a:chExt cx="1598" cy="246"/>
          </a:xfrm>
        </p:grpSpPr>
        <p:grpSp>
          <p:nvGrpSpPr>
            <p:cNvPr id="17423" name="Group 14"/>
            <p:cNvGrpSpPr>
              <a:grpSpLocks/>
            </p:cNvGrpSpPr>
            <p:nvPr/>
          </p:nvGrpSpPr>
          <p:grpSpPr bwMode="auto">
            <a:xfrm>
              <a:off x="0" y="0"/>
              <a:ext cx="1446" cy="246"/>
              <a:chOff x="138" y="42"/>
              <a:chExt cx="1446" cy="246"/>
            </a:xfrm>
          </p:grpSpPr>
          <p:sp>
            <p:nvSpPr>
              <p:cNvPr id="17425" name="Line 15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7426" name="Picture 16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7424" name="Rectangle 17"/>
            <p:cNvSpPr>
              <a:spLocks noChangeArrowheads="1"/>
            </p:cNvSpPr>
            <p:nvPr/>
          </p:nvSpPr>
          <p:spPr bwMode="auto">
            <a:xfrm>
              <a:off x="96" y="0"/>
              <a:ext cx="1502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800">
                  <a:solidFill>
                    <a:srgbClr val="0000FF"/>
                  </a:solidFill>
                  <a:latin typeface="隶书" pitchFamily="49" charset="-122"/>
                  <a:ea typeface="隶书" pitchFamily="49" charset="-122"/>
                </a:rPr>
                <a:t>空间曲线及其方程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1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1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1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1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8" grpId="0" autoUpdateAnimBg="0"/>
      <p:bldP spid="331779" grpId="0" autoUpdateAnimBg="0"/>
      <p:bldP spid="331780" grpId="0" autoUpdateAnimBg="0"/>
      <p:bldP spid="33178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A1BF5D-69BE-41D6-A21F-BE87AC133E1F}" type="slidenum">
              <a:rPr lang="en-US" altLang="zh-CN"/>
              <a:pPr>
                <a:defRPr/>
              </a:pPr>
              <a:t>19</a:t>
            </a:fld>
            <a:endParaRPr lang="en-US" altLang="zh-CN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1371600" y="1295400"/>
            <a:ext cx="1676400" cy="7620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zh-CN" altLang="en-US" sz="4400">
                <a:latin typeface="黑体" pitchFamily="2" charset="-122"/>
                <a:ea typeface="黑体" pitchFamily="2" charset="-122"/>
              </a:rPr>
              <a:t>作业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371600" y="2117725"/>
            <a:ext cx="4495800" cy="701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>
                <a:solidFill>
                  <a:srgbClr val="000000"/>
                </a:solidFill>
              </a:rPr>
              <a:t>练习册</a:t>
            </a:r>
            <a:endParaRPr lang="en-US" altLang="zh-CN" sz="4000">
              <a:solidFill>
                <a:srgbClr val="000000"/>
              </a:solidFill>
            </a:endParaRPr>
          </a:p>
        </p:txBody>
      </p:sp>
      <p:grpSp>
        <p:nvGrpSpPr>
          <p:cNvPr id="20485" name="Group 6"/>
          <p:cNvGrpSpPr>
            <a:grpSpLocks/>
          </p:cNvGrpSpPr>
          <p:nvPr/>
        </p:nvGrpSpPr>
        <p:grpSpPr bwMode="auto">
          <a:xfrm>
            <a:off x="53975" y="0"/>
            <a:ext cx="2536825" cy="390525"/>
            <a:chOff x="0" y="0"/>
            <a:chExt cx="1598" cy="246"/>
          </a:xfrm>
        </p:grpSpPr>
        <p:grpSp>
          <p:nvGrpSpPr>
            <p:cNvPr id="20486" name="Group 7"/>
            <p:cNvGrpSpPr>
              <a:grpSpLocks/>
            </p:cNvGrpSpPr>
            <p:nvPr/>
          </p:nvGrpSpPr>
          <p:grpSpPr bwMode="auto">
            <a:xfrm>
              <a:off x="0" y="0"/>
              <a:ext cx="1446" cy="246"/>
              <a:chOff x="138" y="42"/>
              <a:chExt cx="1446" cy="246"/>
            </a:xfrm>
          </p:grpSpPr>
          <p:sp>
            <p:nvSpPr>
              <p:cNvPr id="20488" name="Line 8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0489" name="Picture 9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0487" name="Rectangle 10"/>
            <p:cNvSpPr>
              <a:spLocks noChangeArrowheads="1"/>
            </p:cNvSpPr>
            <p:nvPr/>
          </p:nvSpPr>
          <p:spPr bwMode="auto">
            <a:xfrm>
              <a:off x="96" y="0"/>
              <a:ext cx="1502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800">
                  <a:solidFill>
                    <a:srgbClr val="0000FF"/>
                  </a:solidFill>
                  <a:latin typeface="隶书" pitchFamily="49" charset="-122"/>
                  <a:ea typeface="隶书" pitchFamily="49" charset="-122"/>
                </a:rPr>
                <a:t>空间曲线及其方程</a:t>
              </a:r>
            </a:p>
          </p:txBody>
        </p:sp>
      </p:grpSp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20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7772400" cy="1143000"/>
          </a:xfrm>
          <a:noFill/>
        </p:spPr>
        <p:txBody>
          <a:bodyPr anchor="t"/>
          <a:lstStyle/>
          <a:p>
            <a:pPr algn="l" eaLnBrk="1" hangingPunct="1"/>
            <a:r>
              <a:rPr lang="zh-CN" altLang="en-US" sz="4000"/>
              <a:t>一、空间曲线的一般方程</a:t>
            </a:r>
          </a:p>
        </p:txBody>
      </p:sp>
      <p:sp>
        <p:nvSpPr>
          <p:cNvPr id="34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92795-91BB-4BEF-A42F-D208DF935ADF}" type="slidenum">
              <a:rPr lang="en-US" altLang="zh-CN"/>
              <a:pPr>
                <a:defRPr/>
              </a:pPr>
              <a:t>2</a:t>
            </a:fld>
            <a:endParaRPr lang="en-US" altLang="zh-CN"/>
          </a:p>
        </p:txBody>
      </p:sp>
      <p:graphicFrame>
        <p:nvGraphicFramePr>
          <p:cNvPr id="314370" name="Object 2"/>
          <p:cNvGraphicFramePr>
            <a:graphicFrameLocks noChangeAspect="1"/>
          </p:cNvGraphicFramePr>
          <p:nvPr/>
        </p:nvGraphicFramePr>
        <p:xfrm>
          <a:off x="1752600" y="2362200"/>
          <a:ext cx="39370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3" imgW="203040" imgH="469800" progId="Equation.3">
                  <p:embed/>
                </p:oleObj>
              </mc:Choice>
              <mc:Fallback>
                <p:oleObj name="Equation" r:id="rId3" imgW="203040" imgH="469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362200"/>
                        <a:ext cx="39370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4371" name="Text Box 3"/>
          <p:cNvSpPr txBox="1">
            <a:spLocks noChangeArrowheads="1"/>
          </p:cNvSpPr>
          <p:nvPr/>
        </p:nvSpPr>
        <p:spPr bwMode="auto">
          <a:xfrm>
            <a:off x="990600" y="350520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u="sng">
                <a:solidFill>
                  <a:srgbClr val="3333FF"/>
                </a:solidFill>
              </a:rPr>
              <a:t>空间曲线的一般方程</a:t>
            </a:r>
          </a:p>
        </p:txBody>
      </p:sp>
      <p:sp>
        <p:nvSpPr>
          <p:cNvPr id="314386" name="Rectangle 18"/>
          <p:cNvSpPr>
            <a:spLocks noChangeArrowheads="1"/>
          </p:cNvSpPr>
          <p:nvPr/>
        </p:nvSpPr>
        <p:spPr bwMode="auto">
          <a:xfrm>
            <a:off x="914400" y="1690688"/>
            <a:ext cx="3270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CN" altLang="en-US" sz="2800"/>
              <a:t>空间曲线</a:t>
            </a:r>
            <a:r>
              <a:rPr lang="en-US" altLang="zh-CN" sz="2800" i="1"/>
              <a:t>C</a:t>
            </a:r>
            <a:r>
              <a:rPr lang="zh-CN" altLang="en-US" sz="2800"/>
              <a:t>可看作</a:t>
            </a:r>
          </a:p>
        </p:txBody>
      </p:sp>
      <p:sp>
        <p:nvSpPr>
          <p:cNvPr id="314387" name="Rectangle 19"/>
          <p:cNvSpPr>
            <a:spLocks noChangeArrowheads="1"/>
          </p:cNvSpPr>
          <p:nvPr/>
        </p:nvSpPr>
        <p:spPr bwMode="auto">
          <a:xfrm>
            <a:off x="914400" y="4038600"/>
            <a:ext cx="1255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800" i="1">
                <a:solidFill>
                  <a:srgbClr val="3333FF"/>
                </a:solidFill>
              </a:rPr>
              <a:t>特点：</a:t>
            </a:r>
          </a:p>
        </p:txBody>
      </p:sp>
      <p:sp>
        <p:nvSpPr>
          <p:cNvPr id="314389" name="Text Box 21"/>
          <p:cNvSpPr txBox="1">
            <a:spLocks noChangeArrowheads="1"/>
          </p:cNvSpPr>
          <p:nvPr/>
        </p:nvSpPr>
        <p:spPr bwMode="auto">
          <a:xfrm>
            <a:off x="1828800" y="4100513"/>
            <a:ext cx="4191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/>
              <a:t>曲线上的点都满足方程</a:t>
            </a:r>
            <a:r>
              <a:rPr lang="en-US" altLang="zh-CN" sz="2800"/>
              <a:t>,</a:t>
            </a:r>
          </a:p>
        </p:txBody>
      </p:sp>
      <p:sp>
        <p:nvSpPr>
          <p:cNvPr id="314390" name="Rectangle 22"/>
          <p:cNvSpPr>
            <a:spLocks noChangeArrowheads="1"/>
          </p:cNvSpPr>
          <p:nvPr/>
        </p:nvSpPr>
        <p:spPr bwMode="auto">
          <a:xfrm>
            <a:off x="914400" y="4662488"/>
            <a:ext cx="5257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zh-CN" altLang="en-US" sz="2800"/>
              <a:t>满足方程的点都在曲线上</a:t>
            </a:r>
            <a:r>
              <a:rPr lang="en-US" altLang="zh-CN" sz="2800"/>
              <a:t>,</a:t>
            </a:r>
          </a:p>
        </p:txBody>
      </p:sp>
      <p:sp>
        <p:nvSpPr>
          <p:cNvPr id="314391" name="Rectangle 23"/>
          <p:cNvSpPr>
            <a:spLocks noChangeArrowheads="1"/>
          </p:cNvSpPr>
          <p:nvPr/>
        </p:nvSpPr>
        <p:spPr bwMode="auto">
          <a:xfrm>
            <a:off x="4953000" y="4648200"/>
            <a:ext cx="3581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zh-CN" altLang="en-US" sz="2800"/>
              <a:t>不在曲线上的点不能</a:t>
            </a:r>
          </a:p>
        </p:txBody>
      </p:sp>
      <p:sp>
        <p:nvSpPr>
          <p:cNvPr id="314392" name="Rectangle 24"/>
          <p:cNvSpPr>
            <a:spLocks noChangeArrowheads="1"/>
          </p:cNvSpPr>
          <p:nvPr/>
        </p:nvSpPr>
        <p:spPr bwMode="auto">
          <a:xfrm>
            <a:off x="914400" y="5257800"/>
            <a:ext cx="3352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zh-CN" altLang="en-US" sz="2800"/>
              <a:t>同时满足两个方程</a:t>
            </a:r>
            <a:r>
              <a:rPr lang="en-US" altLang="zh-CN" sz="2800"/>
              <a:t>.</a:t>
            </a:r>
          </a:p>
        </p:txBody>
      </p:sp>
      <p:sp>
        <p:nvSpPr>
          <p:cNvPr id="314393" name="Rectangle 25"/>
          <p:cNvSpPr>
            <a:spLocks noChangeArrowheads="1"/>
          </p:cNvSpPr>
          <p:nvPr/>
        </p:nvSpPr>
        <p:spPr bwMode="auto">
          <a:xfrm>
            <a:off x="3733800" y="1690688"/>
            <a:ext cx="375285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CN" altLang="en-US" sz="2800">
                <a:solidFill>
                  <a:srgbClr val="0000FF"/>
                </a:solidFill>
              </a:rPr>
              <a:t>空间两曲面的交线</a:t>
            </a:r>
            <a:r>
              <a:rPr lang="en-US" altLang="zh-CN" sz="2800">
                <a:solidFill>
                  <a:srgbClr val="0000FF"/>
                </a:solidFill>
              </a:rPr>
              <a:t>.</a:t>
            </a:r>
          </a:p>
        </p:txBody>
      </p:sp>
      <p:grpSp>
        <p:nvGrpSpPr>
          <p:cNvPr id="1046" name="Group 26"/>
          <p:cNvGrpSpPr>
            <a:grpSpLocks/>
          </p:cNvGrpSpPr>
          <p:nvPr/>
        </p:nvGrpSpPr>
        <p:grpSpPr bwMode="auto">
          <a:xfrm>
            <a:off x="53975" y="0"/>
            <a:ext cx="2536825" cy="390525"/>
            <a:chOff x="0" y="0"/>
            <a:chExt cx="1598" cy="246"/>
          </a:xfrm>
        </p:grpSpPr>
        <p:grpSp>
          <p:nvGrpSpPr>
            <p:cNvPr id="1055" name="Group 27"/>
            <p:cNvGrpSpPr>
              <a:grpSpLocks/>
            </p:cNvGrpSpPr>
            <p:nvPr/>
          </p:nvGrpSpPr>
          <p:grpSpPr bwMode="auto">
            <a:xfrm>
              <a:off x="0" y="0"/>
              <a:ext cx="1446" cy="246"/>
              <a:chOff x="138" y="42"/>
              <a:chExt cx="1446" cy="246"/>
            </a:xfrm>
          </p:grpSpPr>
          <p:sp>
            <p:nvSpPr>
              <p:cNvPr id="1057" name="Line 28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058" name="Picture 29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056" name="Rectangle 30"/>
            <p:cNvSpPr>
              <a:spLocks noChangeArrowheads="1"/>
            </p:cNvSpPr>
            <p:nvPr/>
          </p:nvSpPr>
          <p:spPr bwMode="auto">
            <a:xfrm>
              <a:off x="96" y="0"/>
              <a:ext cx="1502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800">
                  <a:solidFill>
                    <a:srgbClr val="0000FF"/>
                  </a:solidFill>
                  <a:latin typeface="隶书" pitchFamily="49" charset="-122"/>
                  <a:ea typeface="隶书" pitchFamily="49" charset="-122"/>
                </a:rPr>
                <a:t>空间曲线及其方程</a:t>
              </a:r>
            </a:p>
          </p:txBody>
        </p:sp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019800" y="2209800"/>
            <a:ext cx="2179638" cy="2006600"/>
            <a:chOff x="3168" y="3120"/>
            <a:chExt cx="1373" cy="1264"/>
          </a:xfrm>
        </p:grpSpPr>
        <p:graphicFrame>
          <p:nvGraphicFramePr>
            <p:cNvPr id="1032" name="Object 32"/>
            <p:cNvGraphicFramePr>
              <a:graphicFrameLocks noChangeAspect="1"/>
            </p:cNvGraphicFramePr>
            <p:nvPr/>
          </p:nvGraphicFramePr>
          <p:xfrm>
            <a:off x="3253" y="4208"/>
            <a:ext cx="174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7" name="Equation" r:id="rId6" imgW="139680" imgH="139680" progId="Equation.3">
                    <p:embed/>
                  </p:oleObj>
                </mc:Choice>
                <mc:Fallback>
                  <p:oleObj name="Equation" r:id="rId6" imgW="139680" imgH="139680" progId="Equation.3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3" y="4208"/>
                          <a:ext cx="174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3" name="Object 33"/>
            <p:cNvGraphicFramePr>
              <a:graphicFrameLocks noChangeAspect="1"/>
            </p:cNvGraphicFramePr>
            <p:nvPr/>
          </p:nvGraphicFramePr>
          <p:xfrm>
            <a:off x="4368" y="4064"/>
            <a:ext cx="17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Equation" r:id="rId8" imgW="139680" imgH="164880" progId="Equation.3">
                    <p:embed/>
                  </p:oleObj>
                </mc:Choice>
                <mc:Fallback>
                  <p:oleObj name="Equation" r:id="rId8" imgW="139680" imgH="164880" progId="Equation.3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4064"/>
                          <a:ext cx="173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4" name="Object 34"/>
            <p:cNvGraphicFramePr>
              <a:graphicFrameLocks noChangeAspect="1"/>
            </p:cNvGraphicFramePr>
            <p:nvPr/>
          </p:nvGraphicFramePr>
          <p:xfrm>
            <a:off x="3399" y="3120"/>
            <a:ext cx="14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Equation" r:id="rId10" imgW="114120" imgH="139680" progId="Equation.3">
                    <p:embed/>
                  </p:oleObj>
                </mc:Choice>
                <mc:Fallback>
                  <p:oleObj name="Equation" r:id="rId10" imgW="114120" imgH="139680" progId="Equation.3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99" y="3120"/>
                          <a:ext cx="142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2" name="Line 35"/>
            <p:cNvSpPr>
              <a:spLocks noChangeShapeType="1"/>
            </p:cNvSpPr>
            <p:nvPr/>
          </p:nvSpPr>
          <p:spPr bwMode="auto">
            <a:xfrm>
              <a:off x="3589" y="4016"/>
              <a:ext cx="9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3" name="Line 36"/>
            <p:cNvSpPr>
              <a:spLocks noChangeShapeType="1"/>
            </p:cNvSpPr>
            <p:nvPr/>
          </p:nvSpPr>
          <p:spPr bwMode="auto">
            <a:xfrm flipH="1">
              <a:off x="3168" y="4016"/>
              <a:ext cx="424" cy="2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035" name="Object 37"/>
            <p:cNvGraphicFramePr>
              <a:graphicFrameLocks noChangeAspect="1"/>
            </p:cNvGraphicFramePr>
            <p:nvPr/>
          </p:nvGraphicFramePr>
          <p:xfrm>
            <a:off x="3512" y="4022"/>
            <a:ext cx="163" cy="1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Equation" r:id="rId12" imgW="164880" imgH="177480" progId="Equation.3">
                    <p:embed/>
                  </p:oleObj>
                </mc:Choice>
                <mc:Fallback>
                  <p:oleObj name="Equation" r:id="rId12" imgW="164880" imgH="177480" progId="Equation.3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12" y="4022"/>
                          <a:ext cx="163" cy="17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4" name="Line 40"/>
            <p:cNvSpPr>
              <a:spLocks noChangeShapeType="1"/>
            </p:cNvSpPr>
            <p:nvPr/>
          </p:nvSpPr>
          <p:spPr bwMode="auto">
            <a:xfrm flipV="1">
              <a:off x="3589" y="3120"/>
              <a:ext cx="0" cy="9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14410" name="Freeform 42"/>
          <p:cNvSpPr>
            <a:spLocks/>
          </p:cNvSpPr>
          <p:nvPr/>
        </p:nvSpPr>
        <p:spPr bwMode="auto">
          <a:xfrm>
            <a:off x="7162800" y="2286000"/>
            <a:ext cx="1227138" cy="1069975"/>
          </a:xfrm>
          <a:custGeom>
            <a:avLst/>
            <a:gdLst>
              <a:gd name="T0" fmla="*/ 192088 w 773"/>
              <a:gd name="T1" fmla="*/ 555625 h 674"/>
              <a:gd name="T2" fmla="*/ 601663 w 773"/>
              <a:gd name="T3" fmla="*/ 57150 h 674"/>
              <a:gd name="T4" fmla="*/ 804863 w 773"/>
              <a:gd name="T5" fmla="*/ 0 h 674"/>
              <a:gd name="T6" fmla="*/ 1008063 w 773"/>
              <a:gd name="T7" fmla="*/ 0 h 674"/>
              <a:gd name="T8" fmla="*/ 1227138 w 773"/>
              <a:gd name="T9" fmla="*/ 71437 h 674"/>
              <a:gd name="T10" fmla="*/ 722313 w 773"/>
              <a:gd name="T11" fmla="*/ 571500 h 674"/>
              <a:gd name="T12" fmla="*/ 587375 w 773"/>
              <a:gd name="T13" fmla="*/ 827088 h 674"/>
              <a:gd name="T14" fmla="*/ 530225 w 773"/>
              <a:gd name="T15" fmla="*/ 1016000 h 674"/>
              <a:gd name="T16" fmla="*/ 282575 w 773"/>
              <a:gd name="T17" fmla="*/ 1016000 h 674"/>
              <a:gd name="T18" fmla="*/ 0 w 773"/>
              <a:gd name="T19" fmla="*/ 1069975 h 674"/>
              <a:gd name="T20" fmla="*/ 192088 w 773"/>
              <a:gd name="T21" fmla="*/ 555625 h 67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73"/>
              <a:gd name="T34" fmla="*/ 0 h 674"/>
              <a:gd name="T35" fmla="*/ 773 w 773"/>
              <a:gd name="T36" fmla="*/ 674 h 67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73" h="674">
                <a:moveTo>
                  <a:pt x="121" y="350"/>
                </a:moveTo>
                <a:cubicBezTo>
                  <a:pt x="175" y="255"/>
                  <a:pt x="320" y="87"/>
                  <a:pt x="379" y="36"/>
                </a:cubicBezTo>
                <a:lnTo>
                  <a:pt x="507" y="0"/>
                </a:lnTo>
                <a:lnTo>
                  <a:pt x="635" y="0"/>
                </a:lnTo>
                <a:lnTo>
                  <a:pt x="773" y="45"/>
                </a:lnTo>
                <a:lnTo>
                  <a:pt x="455" y="360"/>
                </a:lnTo>
                <a:lnTo>
                  <a:pt x="370" y="521"/>
                </a:lnTo>
                <a:lnTo>
                  <a:pt x="334" y="640"/>
                </a:lnTo>
                <a:lnTo>
                  <a:pt x="178" y="640"/>
                </a:lnTo>
                <a:lnTo>
                  <a:pt x="0" y="674"/>
                </a:lnTo>
                <a:lnTo>
                  <a:pt x="121" y="350"/>
                </a:lnTo>
                <a:close/>
              </a:path>
            </a:pathLst>
          </a:custGeom>
          <a:gradFill rotWithShape="0">
            <a:gsLst>
              <a:gs pos="0">
                <a:srgbClr val="FFFFFF"/>
              </a:gs>
              <a:gs pos="50000">
                <a:srgbClr val="FF0000"/>
              </a:gs>
              <a:gs pos="100000">
                <a:srgbClr val="FFFFFF"/>
              </a:gs>
            </a:gsLst>
            <a:lin ang="2700000" scaled="1"/>
          </a:gra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4411" name="Freeform 43"/>
          <p:cNvSpPr>
            <a:spLocks/>
          </p:cNvSpPr>
          <p:nvPr/>
        </p:nvSpPr>
        <p:spPr bwMode="auto">
          <a:xfrm>
            <a:off x="6880225" y="2286000"/>
            <a:ext cx="762000" cy="1063625"/>
          </a:xfrm>
          <a:custGeom>
            <a:avLst/>
            <a:gdLst>
              <a:gd name="T0" fmla="*/ 762000 w 480"/>
              <a:gd name="T1" fmla="*/ 198437 h 670"/>
              <a:gd name="T2" fmla="*/ 652463 w 480"/>
              <a:gd name="T3" fmla="*/ 42862 h 670"/>
              <a:gd name="T4" fmla="*/ 449263 w 480"/>
              <a:gd name="T5" fmla="*/ 0 h 670"/>
              <a:gd name="T6" fmla="*/ 188913 w 480"/>
              <a:gd name="T7" fmla="*/ 319087 h 670"/>
              <a:gd name="T8" fmla="*/ 0 w 480"/>
              <a:gd name="T9" fmla="*/ 812800 h 670"/>
              <a:gd name="T10" fmla="*/ 173038 w 480"/>
              <a:gd name="T11" fmla="*/ 855663 h 670"/>
              <a:gd name="T12" fmla="*/ 288925 w 480"/>
              <a:gd name="T13" fmla="*/ 1063625 h 670"/>
              <a:gd name="T14" fmla="*/ 463550 w 480"/>
              <a:gd name="T15" fmla="*/ 639762 h 670"/>
              <a:gd name="T16" fmla="*/ 590550 w 480"/>
              <a:gd name="T17" fmla="*/ 382587 h 670"/>
              <a:gd name="T18" fmla="*/ 762000 w 480"/>
              <a:gd name="T19" fmla="*/ 198437 h 67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80"/>
              <a:gd name="T31" fmla="*/ 0 h 670"/>
              <a:gd name="T32" fmla="*/ 480 w 480"/>
              <a:gd name="T33" fmla="*/ 670 h 67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80" h="670">
                <a:moveTo>
                  <a:pt x="480" y="125"/>
                </a:moveTo>
                <a:lnTo>
                  <a:pt x="411" y="27"/>
                </a:lnTo>
                <a:lnTo>
                  <a:pt x="283" y="0"/>
                </a:lnTo>
                <a:lnTo>
                  <a:pt x="119" y="201"/>
                </a:lnTo>
                <a:cubicBezTo>
                  <a:pt x="77" y="302"/>
                  <a:pt x="2" y="456"/>
                  <a:pt x="0" y="512"/>
                </a:cubicBezTo>
                <a:lnTo>
                  <a:pt x="109" y="539"/>
                </a:lnTo>
                <a:lnTo>
                  <a:pt x="182" y="670"/>
                </a:lnTo>
                <a:lnTo>
                  <a:pt x="292" y="403"/>
                </a:lnTo>
                <a:lnTo>
                  <a:pt x="372" y="241"/>
                </a:lnTo>
                <a:lnTo>
                  <a:pt x="480" y="125"/>
                </a:lnTo>
                <a:close/>
              </a:path>
            </a:pathLst>
          </a:custGeom>
          <a:gradFill rotWithShape="0">
            <a:gsLst>
              <a:gs pos="0">
                <a:srgbClr val="FFFFFF"/>
              </a:gs>
              <a:gs pos="50000">
                <a:srgbClr val="00CC00"/>
              </a:gs>
              <a:gs pos="100000">
                <a:srgbClr val="FFFFFF"/>
              </a:gs>
            </a:gsLst>
            <a:lin ang="2700000" scaled="1"/>
          </a:gradFill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314413" name="Object 45"/>
          <p:cNvGraphicFramePr>
            <a:graphicFrameLocks noChangeAspect="1"/>
          </p:cNvGraphicFramePr>
          <p:nvPr/>
        </p:nvGraphicFramePr>
        <p:xfrm>
          <a:off x="7467600" y="2616200"/>
          <a:ext cx="37623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14" imgW="190440" imgH="215640" progId="Equation.3">
                  <p:embed/>
                </p:oleObj>
              </mc:Choice>
              <mc:Fallback>
                <p:oleObj name="Equation" r:id="rId14" imgW="190440" imgH="2156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2616200"/>
                        <a:ext cx="376238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414" name="Object 46"/>
          <p:cNvGraphicFramePr>
            <a:graphicFrameLocks noChangeAspect="1"/>
          </p:cNvGraphicFramePr>
          <p:nvPr/>
        </p:nvGraphicFramePr>
        <p:xfrm>
          <a:off x="7015163" y="2514600"/>
          <a:ext cx="3762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16" imgW="190440" imgH="215640" progId="Equation.3">
                  <p:embed/>
                </p:oleObj>
              </mc:Choice>
              <mc:Fallback>
                <p:oleObj name="Equation" r:id="rId16" imgW="190440" imgH="21564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5163" y="2514600"/>
                        <a:ext cx="376237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6988175" y="2459038"/>
            <a:ext cx="646113" cy="1216025"/>
            <a:chOff x="4402" y="1549"/>
            <a:chExt cx="407" cy="766"/>
          </a:xfrm>
        </p:grpSpPr>
        <p:sp>
          <p:nvSpPr>
            <p:cNvPr id="1051" name="Freeform 44"/>
            <p:cNvSpPr>
              <a:spLocks/>
            </p:cNvSpPr>
            <p:nvPr/>
          </p:nvSpPr>
          <p:spPr bwMode="auto">
            <a:xfrm>
              <a:off x="4512" y="1549"/>
              <a:ext cx="297" cy="565"/>
            </a:xfrm>
            <a:custGeom>
              <a:avLst/>
              <a:gdLst>
                <a:gd name="T0" fmla="*/ 297 w 297"/>
                <a:gd name="T1" fmla="*/ 0 h 565"/>
                <a:gd name="T2" fmla="*/ 206 w 297"/>
                <a:gd name="T3" fmla="*/ 119 h 565"/>
                <a:gd name="T4" fmla="*/ 144 w 297"/>
                <a:gd name="T5" fmla="*/ 206 h 565"/>
                <a:gd name="T6" fmla="*/ 96 w 297"/>
                <a:gd name="T7" fmla="*/ 302 h 565"/>
                <a:gd name="T8" fmla="*/ 48 w 297"/>
                <a:gd name="T9" fmla="*/ 446 h 565"/>
                <a:gd name="T10" fmla="*/ 0 w 297"/>
                <a:gd name="T11" fmla="*/ 565 h 5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7"/>
                <a:gd name="T19" fmla="*/ 0 h 565"/>
                <a:gd name="T20" fmla="*/ 297 w 297"/>
                <a:gd name="T21" fmla="*/ 565 h 56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7" h="565">
                  <a:moveTo>
                    <a:pt x="297" y="0"/>
                  </a:moveTo>
                  <a:lnTo>
                    <a:pt x="206" y="119"/>
                  </a:lnTo>
                  <a:lnTo>
                    <a:pt x="144" y="206"/>
                  </a:lnTo>
                  <a:lnTo>
                    <a:pt x="96" y="302"/>
                  </a:lnTo>
                  <a:lnTo>
                    <a:pt x="48" y="446"/>
                  </a:lnTo>
                  <a:lnTo>
                    <a:pt x="0" y="565"/>
                  </a:lnTo>
                </a:path>
              </a:pathLst>
            </a:custGeom>
            <a:noFill/>
            <a:ln w="412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031" name="Object 47"/>
            <p:cNvGraphicFramePr>
              <a:graphicFrameLocks noChangeAspect="1"/>
            </p:cNvGraphicFramePr>
            <p:nvPr/>
          </p:nvGraphicFramePr>
          <p:xfrm>
            <a:off x="4402" y="2091"/>
            <a:ext cx="206" cy="2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name="Equation" r:id="rId18" imgW="164880" imgH="177480" progId="Equation.3">
                    <p:embed/>
                  </p:oleObj>
                </mc:Choice>
                <mc:Fallback>
                  <p:oleObj name="Equation" r:id="rId18" imgW="164880" imgH="177480" progId="Equation.3">
                    <p:embed/>
                    <p:pic>
                      <p:nvPicPr>
                        <p:cNvPr id="0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02" y="2091"/>
                          <a:ext cx="206" cy="22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14418" name="Object 50"/>
          <p:cNvGraphicFramePr>
            <a:graphicFrameLocks noChangeAspect="1"/>
          </p:cNvGraphicFramePr>
          <p:nvPr/>
        </p:nvGraphicFramePr>
        <p:xfrm>
          <a:off x="1981200" y="2425700"/>
          <a:ext cx="1968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20" imgW="1968480" imgH="393480" progId="Equation.3">
                  <p:embed/>
                </p:oleObj>
              </mc:Choice>
              <mc:Fallback>
                <p:oleObj name="Equation" r:id="rId20" imgW="1968480" imgH="39348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425700"/>
                        <a:ext cx="19685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419" name="Object 51"/>
          <p:cNvGraphicFramePr>
            <a:graphicFrameLocks noChangeAspect="1"/>
          </p:cNvGraphicFramePr>
          <p:nvPr/>
        </p:nvGraphicFramePr>
        <p:xfrm>
          <a:off x="1981200" y="2895600"/>
          <a:ext cx="1943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22" imgW="1942920" imgH="393480" progId="Equation.3">
                  <p:embed/>
                </p:oleObj>
              </mc:Choice>
              <mc:Fallback>
                <p:oleObj name="Equation" r:id="rId22" imgW="1942920" imgH="393480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895600"/>
                        <a:ext cx="19431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4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4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14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14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4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14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14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1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1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1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1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1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1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autoUpdateAnimBg="0"/>
      <p:bldP spid="314386" grpId="0" autoUpdateAnimBg="0"/>
      <p:bldP spid="314387" grpId="0" autoUpdateAnimBg="0"/>
      <p:bldP spid="314389" grpId="0" autoUpdateAnimBg="0"/>
      <p:bldP spid="314390" grpId="0" autoUpdateAnimBg="0"/>
      <p:bldP spid="314391" grpId="0" autoUpdateAnimBg="0"/>
      <p:bldP spid="314392" grpId="0" autoUpdateAnimBg="0"/>
      <p:bldP spid="314393" grpId="0" autoUpdateAnimBg="0"/>
      <p:bldP spid="314410" grpId="0" animBg="1"/>
      <p:bldP spid="3144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5654CC-FC71-4DB8-9A69-07E94F23C96E}" type="slidenum">
              <a:rPr lang="en-US" altLang="zh-CN"/>
              <a:pPr>
                <a:defRPr/>
              </a:pPr>
              <a:t>3</a:t>
            </a:fld>
            <a:endParaRPr lang="en-US" altLang="zh-CN"/>
          </a:p>
        </p:txBody>
      </p:sp>
      <p:sp>
        <p:nvSpPr>
          <p:cNvPr id="2061" name="Text Box 2"/>
          <p:cNvSpPr txBox="1">
            <a:spLocks noChangeArrowheads="1"/>
          </p:cNvSpPr>
          <p:nvPr/>
        </p:nvSpPr>
        <p:spPr bwMode="auto">
          <a:xfrm>
            <a:off x="838200" y="10668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latin typeface="黑体" pitchFamily="2" charset="-122"/>
                <a:ea typeface="黑体" pitchFamily="2" charset="-122"/>
              </a:rPr>
              <a:t>例</a:t>
            </a:r>
            <a:r>
              <a:rPr lang="zh-CN" altLang="en-US" sz="2800"/>
              <a:t>   方程组                            表示怎样的曲线？</a:t>
            </a:r>
          </a:p>
        </p:txBody>
      </p:sp>
      <p:graphicFrame>
        <p:nvGraphicFramePr>
          <p:cNvPr id="2050" name="Object 0"/>
          <p:cNvGraphicFramePr>
            <a:graphicFrameLocks noChangeAspect="1"/>
          </p:cNvGraphicFramePr>
          <p:nvPr/>
        </p:nvGraphicFramePr>
        <p:xfrm>
          <a:off x="2667000" y="685800"/>
          <a:ext cx="2257425" cy="13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公式" r:id="rId3" imgW="825480" imgH="482400" progId="Equation.3">
                  <p:embed/>
                </p:oleObj>
              </mc:Choice>
              <mc:Fallback>
                <p:oleObj name="公式" r:id="rId3" imgW="825480" imgH="48240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685800"/>
                        <a:ext cx="2257425" cy="1316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5396" name="Text Box 4"/>
          <p:cNvSpPr txBox="1">
            <a:spLocks noChangeArrowheads="1"/>
          </p:cNvSpPr>
          <p:nvPr/>
        </p:nvSpPr>
        <p:spPr bwMode="auto">
          <a:xfrm>
            <a:off x="838200" y="21336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ea typeface="黑体" pitchFamily="2" charset="-122"/>
              </a:rPr>
              <a:t>解</a:t>
            </a:r>
          </a:p>
        </p:txBody>
      </p:sp>
      <p:graphicFrame>
        <p:nvGraphicFramePr>
          <p:cNvPr id="338945" name="Object 1"/>
          <p:cNvGraphicFramePr>
            <a:graphicFrameLocks noChangeAspect="1"/>
          </p:cNvGraphicFramePr>
          <p:nvPr/>
        </p:nvGraphicFramePr>
        <p:xfrm>
          <a:off x="1778000" y="2179638"/>
          <a:ext cx="17272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公式" r:id="rId5" imgW="1726920" imgH="495000" progId="Equation.3">
                  <p:embed/>
                </p:oleObj>
              </mc:Choice>
              <mc:Fallback>
                <p:oleObj name="公式" r:id="rId5" imgW="1726920" imgH="495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0" y="2179638"/>
                        <a:ext cx="1727200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5398" name="Text Box 6"/>
          <p:cNvSpPr txBox="1">
            <a:spLocks noChangeArrowheads="1"/>
          </p:cNvSpPr>
          <p:nvPr/>
        </p:nvSpPr>
        <p:spPr bwMode="auto">
          <a:xfrm>
            <a:off x="3657600" y="21336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表示圆柱面，</a:t>
            </a:r>
          </a:p>
        </p:txBody>
      </p:sp>
      <p:graphicFrame>
        <p:nvGraphicFramePr>
          <p:cNvPr id="338946" name="Object 2"/>
          <p:cNvGraphicFramePr>
            <a:graphicFrameLocks noChangeAspect="1"/>
          </p:cNvGraphicFramePr>
          <p:nvPr/>
        </p:nvGraphicFramePr>
        <p:xfrm>
          <a:off x="1795463" y="2955925"/>
          <a:ext cx="1785937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7" imgW="1663560" imgH="342720" progId="Equation.3">
                  <p:embed/>
                </p:oleObj>
              </mc:Choice>
              <mc:Fallback>
                <p:oleObj name="Equation" r:id="rId7" imgW="1663560" imgH="34272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2955925"/>
                        <a:ext cx="1785937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5400" name="Text Box 8"/>
          <p:cNvSpPr txBox="1">
            <a:spLocks noChangeArrowheads="1"/>
          </p:cNvSpPr>
          <p:nvPr/>
        </p:nvSpPr>
        <p:spPr bwMode="auto">
          <a:xfrm>
            <a:off x="3733800" y="2824163"/>
            <a:ext cx="2895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表示平面，</a:t>
            </a:r>
          </a:p>
        </p:txBody>
      </p:sp>
      <p:graphicFrame>
        <p:nvGraphicFramePr>
          <p:cNvPr id="338947" name="Object 3"/>
          <p:cNvGraphicFramePr>
            <a:graphicFrameLocks noChangeAspect="1"/>
          </p:cNvGraphicFramePr>
          <p:nvPr/>
        </p:nvGraphicFramePr>
        <p:xfrm>
          <a:off x="1620838" y="3505200"/>
          <a:ext cx="2265362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公式" r:id="rId9" imgW="825480" imgH="482400" progId="Equation.3">
                  <p:embed/>
                </p:oleObj>
              </mc:Choice>
              <mc:Fallback>
                <p:oleObj name="公式" r:id="rId9" imgW="825480" imgH="482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0838" y="3505200"/>
                        <a:ext cx="2265362" cy="132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5402" name="Text Box 10"/>
          <p:cNvSpPr txBox="1">
            <a:spLocks noChangeArrowheads="1"/>
          </p:cNvSpPr>
          <p:nvPr/>
        </p:nvSpPr>
        <p:spPr bwMode="auto">
          <a:xfrm>
            <a:off x="7999413" y="3581400"/>
            <a:ext cx="611187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交线为</a:t>
            </a:r>
            <a:r>
              <a:rPr lang="zh-CN" altLang="en-US" sz="2800">
                <a:solidFill>
                  <a:schemeClr val="accent2"/>
                </a:solidFill>
              </a:rPr>
              <a:t>椭圆</a:t>
            </a:r>
            <a:endParaRPr lang="zh-CN" altLang="en-US" sz="2800"/>
          </a:p>
        </p:txBody>
      </p:sp>
      <p:grpSp>
        <p:nvGrpSpPr>
          <p:cNvPr id="2066" name="Group 30"/>
          <p:cNvGrpSpPr>
            <a:grpSpLocks/>
          </p:cNvGrpSpPr>
          <p:nvPr/>
        </p:nvGrpSpPr>
        <p:grpSpPr bwMode="auto">
          <a:xfrm>
            <a:off x="53975" y="0"/>
            <a:ext cx="2536825" cy="390525"/>
            <a:chOff x="0" y="0"/>
            <a:chExt cx="1598" cy="246"/>
          </a:xfrm>
        </p:grpSpPr>
        <p:grpSp>
          <p:nvGrpSpPr>
            <p:cNvPr id="2097" name="Group 31"/>
            <p:cNvGrpSpPr>
              <a:grpSpLocks/>
            </p:cNvGrpSpPr>
            <p:nvPr/>
          </p:nvGrpSpPr>
          <p:grpSpPr bwMode="auto">
            <a:xfrm>
              <a:off x="0" y="0"/>
              <a:ext cx="1446" cy="246"/>
              <a:chOff x="138" y="42"/>
              <a:chExt cx="1446" cy="246"/>
            </a:xfrm>
          </p:grpSpPr>
          <p:sp>
            <p:nvSpPr>
              <p:cNvPr id="2099" name="Line 32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100" name="Picture 33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098" name="Rectangle 34"/>
            <p:cNvSpPr>
              <a:spLocks noChangeArrowheads="1"/>
            </p:cNvSpPr>
            <p:nvPr/>
          </p:nvSpPr>
          <p:spPr bwMode="auto">
            <a:xfrm>
              <a:off x="96" y="0"/>
              <a:ext cx="1502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800">
                  <a:solidFill>
                    <a:srgbClr val="0000FF"/>
                  </a:solidFill>
                  <a:latin typeface="隶书" pitchFamily="49" charset="-122"/>
                  <a:ea typeface="隶书" pitchFamily="49" charset="-122"/>
                </a:rPr>
                <a:t>空间曲线及其方程</a:t>
              </a:r>
            </a:p>
          </p:txBody>
        </p:sp>
      </p:grpSp>
      <p:sp>
        <p:nvSpPr>
          <p:cNvPr id="315451" name="Text Box 59"/>
          <p:cNvSpPr txBox="1">
            <a:spLocks noChangeArrowheads="1"/>
          </p:cNvSpPr>
          <p:nvPr/>
        </p:nvSpPr>
        <p:spPr bwMode="auto">
          <a:xfrm>
            <a:off x="7162800" y="3595688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i="1">
                <a:solidFill>
                  <a:srgbClr val="CC1818"/>
                </a:solidFill>
                <a:ea typeface="仿宋_GB2312" pitchFamily="49" charset="-122"/>
              </a:rPr>
              <a:t>C</a:t>
            </a:r>
          </a:p>
        </p:txBody>
      </p:sp>
      <p:graphicFrame>
        <p:nvGraphicFramePr>
          <p:cNvPr id="338948" name="Object 4"/>
          <p:cNvGraphicFramePr>
            <a:graphicFrameLocks noChangeAspect="1"/>
          </p:cNvGraphicFramePr>
          <p:nvPr/>
        </p:nvGraphicFramePr>
        <p:xfrm>
          <a:off x="7065963" y="5943600"/>
          <a:ext cx="96837" cy="16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12" imgW="177480" imgH="304560" progId="Equation.3">
                  <p:embed/>
                </p:oleObj>
              </mc:Choice>
              <mc:Fallback>
                <p:oleObj name="Equation" r:id="rId12" imgW="177480" imgH="304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5963" y="5943600"/>
                        <a:ext cx="96837" cy="166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68"/>
          <p:cNvGrpSpPr>
            <a:grpSpLocks/>
          </p:cNvGrpSpPr>
          <p:nvPr/>
        </p:nvGrpSpPr>
        <p:grpSpPr bwMode="auto">
          <a:xfrm>
            <a:off x="5751513" y="3505200"/>
            <a:ext cx="1335087" cy="2667000"/>
            <a:chOff x="2039" y="2208"/>
            <a:chExt cx="841" cy="1680"/>
          </a:xfrm>
        </p:grpSpPr>
        <p:sp>
          <p:nvSpPr>
            <p:cNvPr id="2094" name="AutoShape 115"/>
            <p:cNvSpPr>
              <a:spLocks noChangeArrowheads="1"/>
            </p:cNvSpPr>
            <p:nvPr/>
          </p:nvSpPr>
          <p:spPr bwMode="auto">
            <a:xfrm>
              <a:off x="2039" y="2208"/>
              <a:ext cx="841" cy="1680"/>
            </a:xfrm>
            <a:prstGeom prst="can">
              <a:avLst>
                <a:gd name="adj" fmla="val 47915"/>
              </a:avLst>
            </a:prstGeom>
            <a:gradFill rotWithShape="0">
              <a:gsLst>
                <a:gs pos="0">
                  <a:srgbClr val="008000"/>
                </a:gs>
                <a:gs pos="50000">
                  <a:srgbClr val="FFFFFF"/>
                </a:gs>
                <a:gs pos="100000">
                  <a:srgbClr val="008000"/>
                </a:gs>
              </a:gsLst>
              <a:lin ang="0" scaled="1"/>
            </a:gradFill>
            <a:ln w="190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95" name="Oval 140"/>
            <p:cNvSpPr>
              <a:spLocks noChangeArrowheads="1"/>
            </p:cNvSpPr>
            <p:nvPr/>
          </p:nvSpPr>
          <p:spPr bwMode="auto">
            <a:xfrm>
              <a:off x="2041" y="2211"/>
              <a:ext cx="839" cy="404"/>
            </a:xfrm>
            <a:prstGeom prst="ellipse">
              <a:avLst/>
            </a:prstGeom>
            <a:solidFill>
              <a:srgbClr val="CCFFCC"/>
            </a:solidFill>
            <a:ln w="22225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096" name="Arc 166"/>
            <p:cNvSpPr>
              <a:spLocks/>
            </p:cNvSpPr>
            <p:nvPr/>
          </p:nvSpPr>
          <p:spPr bwMode="auto">
            <a:xfrm flipH="1">
              <a:off x="2062" y="3481"/>
              <a:ext cx="796" cy="215"/>
            </a:xfrm>
            <a:custGeom>
              <a:avLst/>
              <a:gdLst>
                <a:gd name="T0" fmla="*/ 0 w 43199"/>
                <a:gd name="T1" fmla="*/ 2 h 21600"/>
                <a:gd name="T2" fmla="*/ 15 w 43199"/>
                <a:gd name="T3" fmla="*/ 2 h 21600"/>
                <a:gd name="T4" fmla="*/ 7 w 43199"/>
                <a:gd name="T5" fmla="*/ 2 h 21600"/>
                <a:gd name="T6" fmla="*/ 0 60000 65536"/>
                <a:gd name="T7" fmla="*/ 0 60000 65536"/>
                <a:gd name="T8" fmla="*/ 0 60000 65536"/>
                <a:gd name="T9" fmla="*/ 0 w 43199"/>
                <a:gd name="T10" fmla="*/ 0 h 21600"/>
                <a:gd name="T11" fmla="*/ 43199 w 431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1600" fill="none" extrusionOk="0">
                  <a:moveTo>
                    <a:pt x="0" y="21369"/>
                  </a:moveTo>
                  <a:cubicBezTo>
                    <a:pt x="126" y="9530"/>
                    <a:pt x="9759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</a:path>
                <a:path w="43199" h="21600" stroke="0" extrusionOk="0">
                  <a:moveTo>
                    <a:pt x="0" y="21369"/>
                  </a:moveTo>
                  <a:cubicBezTo>
                    <a:pt x="126" y="9530"/>
                    <a:pt x="9759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lnTo>
                    <a:pt x="21599" y="21600"/>
                  </a:lnTo>
                  <a:close/>
                </a:path>
              </a:pathLst>
            </a:custGeom>
            <a:noFill/>
            <a:ln w="19050">
              <a:solidFill>
                <a:srgbClr val="008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5" name="Group 179"/>
          <p:cNvGrpSpPr>
            <a:grpSpLocks/>
          </p:cNvGrpSpPr>
          <p:nvPr/>
        </p:nvGrpSpPr>
        <p:grpSpPr bwMode="auto">
          <a:xfrm>
            <a:off x="4883150" y="3430588"/>
            <a:ext cx="2965450" cy="2741612"/>
            <a:chOff x="-144" y="2161"/>
            <a:chExt cx="1868" cy="1727"/>
          </a:xfrm>
        </p:grpSpPr>
        <p:grpSp>
          <p:nvGrpSpPr>
            <p:cNvPr id="2086" name="Group 169"/>
            <p:cNvGrpSpPr>
              <a:grpSpLocks/>
            </p:cNvGrpSpPr>
            <p:nvPr/>
          </p:nvGrpSpPr>
          <p:grpSpPr bwMode="auto">
            <a:xfrm>
              <a:off x="380" y="2210"/>
              <a:ext cx="857" cy="1678"/>
              <a:chOff x="864" y="2210"/>
              <a:chExt cx="834" cy="1678"/>
            </a:xfrm>
          </p:grpSpPr>
          <p:grpSp>
            <p:nvGrpSpPr>
              <p:cNvPr id="2088" name="Group 156"/>
              <p:cNvGrpSpPr>
                <a:grpSpLocks/>
              </p:cNvGrpSpPr>
              <p:nvPr/>
            </p:nvGrpSpPr>
            <p:grpSpPr bwMode="auto">
              <a:xfrm>
                <a:off x="864" y="2210"/>
                <a:ext cx="834" cy="1678"/>
                <a:chOff x="240" y="2210"/>
                <a:chExt cx="857" cy="1678"/>
              </a:xfrm>
            </p:grpSpPr>
            <p:grpSp>
              <p:nvGrpSpPr>
                <p:cNvPr id="2090" name="Group 153"/>
                <p:cNvGrpSpPr>
                  <a:grpSpLocks/>
                </p:cNvGrpSpPr>
                <p:nvPr/>
              </p:nvGrpSpPr>
              <p:grpSpPr bwMode="auto">
                <a:xfrm>
                  <a:off x="240" y="2643"/>
                  <a:ext cx="857" cy="1245"/>
                  <a:chOff x="528" y="2592"/>
                  <a:chExt cx="857" cy="1245"/>
                </a:xfrm>
              </p:grpSpPr>
              <p:sp>
                <p:nvSpPr>
                  <p:cNvPr id="315539" name="Freeform 147"/>
                  <p:cNvSpPr>
                    <a:spLocks/>
                  </p:cNvSpPr>
                  <p:nvPr/>
                </p:nvSpPr>
                <p:spPr bwMode="auto">
                  <a:xfrm>
                    <a:off x="528" y="2592"/>
                    <a:ext cx="857" cy="1243"/>
                  </a:xfrm>
                  <a:custGeom>
                    <a:avLst/>
                    <a:gdLst/>
                    <a:ahLst/>
                    <a:cxnLst>
                      <a:cxn ang="0">
                        <a:pos x="857" y="0"/>
                      </a:cxn>
                      <a:cxn ang="0">
                        <a:pos x="855" y="1060"/>
                      </a:cxn>
                      <a:cxn ang="0">
                        <a:pos x="818" y="1142"/>
                      </a:cxn>
                      <a:cxn ang="0">
                        <a:pos x="740" y="1195"/>
                      </a:cxn>
                      <a:cxn ang="0">
                        <a:pos x="594" y="1234"/>
                      </a:cxn>
                      <a:cxn ang="0">
                        <a:pos x="444" y="1243"/>
                      </a:cxn>
                      <a:cxn ang="0">
                        <a:pos x="345" y="1243"/>
                      </a:cxn>
                      <a:cxn ang="0">
                        <a:pos x="228" y="1225"/>
                      </a:cxn>
                      <a:cxn ang="0">
                        <a:pos x="148" y="1195"/>
                      </a:cxn>
                      <a:cxn ang="0">
                        <a:pos x="87" y="1161"/>
                      </a:cxn>
                      <a:cxn ang="0">
                        <a:pos x="22" y="1097"/>
                      </a:cxn>
                      <a:cxn ang="0">
                        <a:pos x="0" y="1003"/>
                      </a:cxn>
                      <a:cxn ang="0">
                        <a:pos x="2" y="155"/>
                      </a:cxn>
                      <a:cxn ang="0">
                        <a:pos x="40" y="338"/>
                      </a:cxn>
                      <a:cxn ang="0">
                        <a:pos x="99" y="427"/>
                      </a:cxn>
                      <a:cxn ang="0">
                        <a:pos x="199" y="502"/>
                      </a:cxn>
                      <a:cxn ang="0">
                        <a:pos x="303" y="539"/>
                      </a:cxn>
                      <a:cxn ang="0">
                        <a:pos x="397" y="539"/>
                      </a:cxn>
                      <a:cxn ang="0">
                        <a:pos x="585" y="475"/>
                      </a:cxn>
                      <a:cxn ang="0">
                        <a:pos x="763" y="292"/>
                      </a:cxn>
                      <a:cxn ang="0">
                        <a:pos x="839" y="139"/>
                      </a:cxn>
                    </a:cxnLst>
                    <a:rect l="0" t="0" r="r" b="b"/>
                    <a:pathLst>
                      <a:path w="857" h="1243">
                        <a:moveTo>
                          <a:pt x="857" y="0"/>
                        </a:moveTo>
                        <a:lnTo>
                          <a:pt x="855" y="1060"/>
                        </a:lnTo>
                        <a:lnTo>
                          <a:pt x="818" y="1142"/>
                        </a:lnTo>
                        <a:lnTo>
                          <a:pt x="740" y="1195"/>
                        </a:lnTo>
                        <a:lnTo>
                          <a:pt x="594" y="1234"/>
                        </a:lnTo>
                        <a:lnTo>
                          <a:pt x="444" y="1243"/>
                        </a:lnTo>
                        <a:lnTo>
                          <a:pt x="345" y="1243"/>
                        </a:lnTo>
                        <a:lnTo>
                          <a:pt x="228" y="1225"/>
                        </a:lnTo>
                        <a:lnTo>
                          <a:pt x="148" y="1195"/>
                        </a:lnTo>
                        <a:lnTo>
                          <a:pt x="87" y="1161"/>
                        </a:lnTo>
                        <a:lnTo>
                          <a:pt x="22" y="1097"/>
                        </a:lnTo>
                        <a:lnTo>
                          <a:pt x="0" y="1003"/>
                        </a:lnTo>
                        <a:lnTo>
                          <a:pt x="2" y="155"/>
                        </a:lnTo>
                        <a:lnTo>
                          <a:pt x="40" y="338"/>
                        </a:lnTo>
                        <a:lnTo>
                          <a:pt x="99" y="427"/>
                        </a:lnTo>
                        <a:lnTo>
                          <a:pt x="199" y="502"/>
                        </a:lnTo>
                        <a:lnTo>
                          <a:pt x="303" y="539"/>
                        </a:lnTo>
                        <a:lnTo>
                          <a:pt x="397" y="539"/>
                        </a:lnTo>
                        <a:lnTo>
                          <a:pt x="585" y="475"/>
                        </a:lnTo>
                        <a:lnTo>
                          <a:pt x="763" y="292"/>
                        </a:lnTo>
                        <a:lnTo>
                          <a:pt x="839" y="139"/>
                        </a:lnTo>
                      </a:path>
                    </a:pathLst>
                  </a:custGeom>
                  <a:gradFill rotWithShape="0">
                    <a:gsLst>
                      <a:gs pos="0">
                        <a:srgbClr val="008000"/>
                      </a:gs>
                      <a:gs pos="50000">
                        <a:schemeClr val="bg1"/>
                      </a:gs>
                      <a:gs pos="100000">
                        <a:srgbClr val="008000"/>
                      </a:gs>
                    </a:gsLst>
                    <a:lin ang="0" scaled="1"/>
                  </a:gradFill>
                  <a:ln w="2857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2093" name="Oval 141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3456"/>
                    <a:ext cx="839" cy="381"/>
                  </a:xfrm>
                  <a:prstGeom prst="ellipse">
                    <a:avLst/>
                  </a:prstGeom>
                  <a:noFill/>
                  <a:ln w="19050">
                    <a:noFill/>
                    <a:prstDash val="dash"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zh-CN"/>
                  </a:p>
                </p:txBody>
              </p:sp>
            </p:grpSp>
            <p:sp>
              <p:nvSpPr>
                <p:cNvPr id="2091" name="Oval 120"/>
                <p:cNvSpPr>
                  <a:spLocks noChangeArrowheads="1"/>
                </p:cNvSpPr>
                <p:nvPr/>
              </p:nvSpPr>
              <p:spPr bwMode="auto">
                <a:xfrm rot="1866197">
                  <a:off x="288" y="2210"/>
                  <a:ext cx="771" cy="1011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2089" name="Arc 167"/>
              <p:cNvSpPr>
                <a:spLocks/>
              </p:cNvSpPr>
              <p:nvPr/>
            </p:nvSpPr>
            <p:spPr bwMode="auto">
              <a:xfrm flipH="1">
                <a:off x="884" y="3504"/>
                <a:ext cx="796" cy="215"/>
              </a:xfrm>
              <a:custGeom>
                <a:avLst/>
                <a:gdLst>
                  <a:gd name="T0" fmla="*/ 0 w 43199"/>
                  <a:gd name="T1" fmla="*/ 2 h 21600"/>
                  <a:gd name="T2" fmla="*/ 15 w 43199"/>
                  <a:gd name="T3" fmla="*/ 2 h 21600"/>
                  <a:gd name="T4" fmla="*/ 7 w 43199"/>
                  <a:gd name="T5" fmla="*/ 2 h 21600"/>
                  <a:gd name="T6" fmla="*/ 0 60000 65536"/>
                  <a:gd name="T7" fmla="*/ 0 60000 65536"/>
                  <a:gd name="T8" fmla="*/ 0 60000 65536"/>
                  <a:gd name="T9" fmla="*/ 0 w 43199"/>
                  <a:gd name="T10" fmla="*/ 0 h 21600"/>
                  <a:gd name="T11" fmla="*/ 43199 w 4319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9" h="21600" fill="none" extrusionOk="0">
                    <a:moveTo>
                      <a:pt x="0" y="21369"/>
                    </a:moveTo>
                    <a:cubicBezTo>
                      <a:pt x="126" y="9530"/>
                      <a:pt x="9759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</a:path>
                  <a:path w="43199" h="21600" stroke="0" extrusionOk="0">
                    <a:moveTo>
                      <a:pt x="0" y="21369"/>
                    </a:moveTo>
                    <a:cubicBezTo>
                      <a:pt x="126" y="9530"/>
                      <a:pt x="9759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lnTo>
                      <a:pt x="21599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80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087" name="AutoShape 159"/>
            <p:cNvSpPr>
              <a:spLocks noChangeArrowheads="1"/>
            </p:cNvSpPr>
            <p:nvPr/>
          </p:nvSpPr>
          <p:spPr bwMode="auto">
            <a:xfrm>
              <a:off x="-144" y="2161"/>
              <a:ext cx="1868" cy="1199"/>
            </a:xfrm>
            <a:prstGeom prst="parallelogram">
              <a:avLst>
                <a:gd name="adj" fmla="val 38949"/>
              </a:avLst>
            </a:prstGeom>
            <a:solidFill>
              <a:schemeClr val="bg1">
                <a:alpha val="50195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9" name="Group 170"/>
          <p:cNvGrpSpPr>
            <a:grpSpLocks/>
          </p:cNvGrpSpPr>
          <p:nvPr/>
        </p:nvGrpSpPr>
        <p:grpSpPr bwMode="auto">
          <a:xfrm>
            <a:off x="5715000" y="3508375"/>
            <a:ext cx="1360488" cy="2663825"/>
            <a:chOff x="864" y="2210"/>
            <a:chExt cx="834" cy="1678"/>
          </a:xfrm>
        </p:grpSpPr>
        <p:grpSp>
          <p:nvGrpSpPr>
            <p:cNvPr id="2080" name="Group 171"/>
            <p:cNvGrpSpPr>
              <a:grpSpLocks/>
            </p:cNvGrpSpPr>
            <p:nvPr/>
          </p:nvGrpSpPr>
          <p:grpSpPr bwMode="auto">
            <a:xfrm>
              <a:off x="864" y="2210"/>
              <a:ext cx="834" cy="1678"/>
              <a:chOff x="240" y="2210"/>
              <a:chExt cx="857" cy="1678"/>
            </a:xfrm>
          </p:grpSpPr>
          <p:grpSp>
            <p:nvGrpSpPr>
              <p:cNvPr id="2082" name="Group 172"/>
              <p:cNvGrpSpPr>
                <a:grpSpLocks/>
              </p:cNvGrpSpPr>
              <p:nvPr/>
            </p:nvGrpSpPr>
            <p:grpSpPr bwMode="auto">
              <a:xfrm>
                <a:off x="240" y="2643"/>
                <a:ext cx="857" cy="1245"/>
                <a:chOff x="528" y="2592"/>
                <a:chExt cx="857" cy="1245"/>
              </a:xfrm>
            </p:grpSpPr>
            <p:sp>
              <p:nvSpPr>
                <p:cNvPr id="315565" name="Freeform 173"/>
                <p:cNvSpPr>
                  <a:spLocks/>
                </p:cNvSpPr>
                <p:nvPr/>
              </p:nvSpPr>
              <p:spPr bwMode="auto">
                <a:xfrm>
                  <a:off x="528" y="2592"/>
                  <a:ext cx="857" cy="1243"/>
                </a:xfrm>
                <a:custGeom>
                  <a:avLst/>
                  <a:gdLst/>
                  <a:ahLst/>
                  <a:cxnLst>
                    <a:cxn ang="0">
                      <a:pos x="857" y="0"/>
                    </a:cxn>
                    <a:cxn ang="0">
                      <a:pos x="855" y="1060"/>
                    </a:cxn>
                    <a:cxn ang="0">
                      <a:pos x="818" y="1142"/>
                    </a:cxn>
                    <a:cxn ang="0">
                      <a:pos x="740" y="1195"/>
                    </a:cxn>
                    <a:cxn ang="0">
                      <a:pos x="594" y="1234"/>
                    </a:cxn>
                    <a:cxn ang="0">
                      <a:pos x="444" y="1243"/>
                    </a:cxn>
                    <a:cxn ang="0">
                      <a:pos x="345" y="1243"/>
                    </a:cxn>
                    <a:cxn ang="0">
                      <a:pos x="228" y="1225"/>
                    </a:cxn>
                    <a:cxn ang="0">
                      <a:pos x="148" y="1195"/>
                    </a:cxn>
                    <a:cxn ang="0">
                      <a:pos x="87" y="1161"/>
                    </a:cxn>
                    <a:cxn ang="0">
                      <a:pos x="22" y="1097"/>
                    </a:cxn>
                    <a:cxn ang="0">
                      <a:pos x="0" y="1003"/>
                    </a:cxn>
                    <a:cxn ang="0">
                      <a:pos x="2" y="155"/>
                    </a:cxn>
                    <a:cxn ang="0">
                      <a:pos x="40" y="338"/>
                    </a:cxn>
                    <a:cxn ang="0">
                      <a:pos x="99" y="427"/>
                    </a:cxn>
                    <a:cxn ang="0">
                      <a:pos x="199" y="502"/>
                    </a:cxn>
                    <a:cxn ang="0">
                      <a:pos x="303" y="539"/>
                    </a:cxn>
                    <a:cxn ang="0">
                      <a:pos x="397" y="539"/>
                    </a:cxn>
                    <a:cxn ang="0">
                      <a:pos x="585" y="475"/>
                    </a:cxn>
                    <a:cxn ang="0">
                      <a:pos x="763" y="292"/>
                    </a:cxn>
                    <a:cxn ang="0">
                      <a:pos x="839" y="139"/>
                    </a:cxn>
                  </a:cxnLst>
                  <a:rect l="0" t="0" r="r" b="b"/>
                  <a:pathLst>
                    <a:path w="857" h="1243">
                      <a:moveTo>
                        <a:pt x="857" y="0"/>
                      </a:moveTo>
                      <a:lnTo>
                        <a:pt x="855" y="1060"/>
                      </a:lnTo>
                      <a:lnTo>
                        <a:pt x="818" y="1142"/>
                      </a:lnTo>
                      <a:lnTo>
                        <a:pt x="740" y="1195"/>
                      </a:lnTo>
                      <a:lnTo>
                        <a:pt x="594" y="1234"/>
                      </a:lnTo>
                      <a:lnTo>
                        <a:pt x="444" y="1243"/>
                      </a:lnTo>
                      <a:lnTo>
                        <a:pt x="345" y="1243"/>
                      </a:lnTo>
                      <a:lnTo>
                        <a:pt x="228" y="1225"/>
                      </a:lnTo>
                      <a:lnTo>
                        <a:pt x="148" y="1195"/>
                      </a:lnTo>
                      <a:lnTo>
                        <a:pt x="87" y="1161"/>
                      </a:lnTo>
                      <a:lnTo>
                        <a:pt x="22" y="1097"/>
                      </a:lnTo>
                      <a:lnTo>
                        <a:pt x="0" y="1003"/>
                      </a:lnTo>
                      <a:lnTo>
                        <a:pt x="2" y="155"/>
                      </a:lnTo>
                      <a:lnTo>
                        <a:pt x="40" y="338"/>
                      </a:lnTo>
                      <a:lnTo>
                        <a:pt x="99" y="427"/>
                      </a:lnTo>
                      <a:lnTo>
                        <a:pt x="199" y="502"/>
                      </a:lnTo>
                      <a:lnTo>
                        <a:pt x="303" y="539"/>
                      </a:lnTo>
                      <a:lnTo>
                        <a:pt x="397" y="539"/>
                      </a:lnTo>
                      <a:lnTo>
                        <a:pt x="585" y="475"/>
                      </a:lnTo>
                      <a:lnTo>
                        <a:pt x="763" y="292"/>
                      </a:lnTo>
                      <a:lnTo>
                        <a:pt x="839" y="139"/>
                      </a:lnTo>
                    </a:path>
                  </a:pathLst>
                </a:custGeom>
                <a:gradFill rotWithShape="0">
                  <a:gsLst>
                    <a:gs pos="0">
                      <a:srgbClr val="008000"/>
                    </a:gs>
                    <a:gs pos="50000">
                      <a:schemeClr val="bg1"/>
                    </a:gs>
                    <a:gs pos="100000">
                      <a:srgbClr val="008000"/>
                    </a:gs>
                  </a:gsLst>
                  <a:lin ang="0" scaled="1"/>
                </a:gradFill>
                <a:ln w="2857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2085" name="Oval 174"/>
                <p:cNvSpPr>
                  <a:spLocks noChangeArrowheads="1"/>
                </p:cNvSpPr>
                <p:nvPr/>
              </p:nvSpPr>
              <p:spPr bwMode="auto">
                <a:xfrm>
                  <a:off x="528" y="3456"/>
                  <a:ext cx="839" cy="381"/>
                </a:xfrm>
                <a:prstGeom prst="ellipse">
                  <a:avLst/>
                </a:prstGeom>
                <a:noFill/>
                <a:ln w="19050">
                  <a:noFill/>
                  <a:prstDash val="dash"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zh-CN"/>
                </a:p>
              </p:txBody>
            </p:sp>
          </p:grpSp>
          <p:sp>
            <p:nvSpPr>
              <p:cNvPr id="2083" name="Oval 175"/>
              <p:cNvSpPr>
                <a:spLocks noChangeArrowheads="1"/>
              </p:cNvSpPr>
              <p:nvPr/>
            </p:nvSpPr>
            <p:spPr bwMode="auto">
              <a:xfrm rot="1866197">
                <a:off x="288" y="2210"/>
                <a:ext cx="771" cy="101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081" name="Arc 176"/>
            <p:cNvSpPr>
              <a:spLocks/>
            </p:cNvSpPr>
            <p:nvPr/>
          </p:nvSpPr>
          <p:spPr bwMode="auto">
            <a:xfrm flipH="1">
              <a:off x="884" y="3504"/>
              <a:ext cx="796" cy="215"/>
            </a:xfrm>
            <a:custGeom>
              <a:avLst/>
              <a:gdLst>
                <a:gd name="T0" fmla="*/ 0 w 43199"/>
                <a:gd name="T1" fmla="*/ 2 h 21600"/>
                <a:gd name="T2" fmla="*/ 15 w 43199"/>
                <a:gd name="T3" fmla="*/ 2 h 21600"/>
                <a:gd name="T4" fmla="*/ 7 w 43199"/>
                <a:gd name="T5" fmla="*/ 2 h 21600"/>
                <a:gd name="T6" fmla="*/ 0 60000 65536"/>
                <a:gd name="T7" fmla="*/ 0 60000 65536"/>
                <a:gd name="T8" fmla="*/ 0 60000 65536"/>
                <a:gd name="T9" fmla="*/ 0 w 43199"/>
                <a:gd name="T10" fmla="*/ 0 h 21600"/>
                <a:gd name="T11" fmla="*/ 43199 w 4319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1600" fill="none" extrusionOk="0">
                  <a:moveTo>
                    <a:pt x="0" y="21369"/>
                  </a:moveTo>
                  <a:cubicBezTo>
                    <a:pt x="126" y="9530"/>
                    <a:pt x="9759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</a:path>
                <a:path w="43199" h="21600" stroke="0" extrusionOk="0">
                  <a:moveTo>
                    <a:pt x="0" y="21369"/>
                  </a:moveTo>
                  <a:cubicBezTo>
                    <a:pt x="126" y="9530"/>
                    <a:pt x="9759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lnTo>
                    <a:pt x="21599" y="21600"/>
                  </a:lnTo>
                  <a:close/>
                </a:path>
              </a:pathLst>
            </a:custGeom>
            <a:noFill/>
            <a:ln w="19050">
              <a:solidFill>
                <a:srgbClr val="008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15547" name="Oval 155"/>
          <p:cNvSpPr>
            <a:spLocks noChangeArrowheads="1"/>
          </p:cNvSpPr>
          <p:nvPr/>
        </p:nvSpPr>
        <p:spPr bwMode="auto">
          <a:xfrm rot="1721045">
            <a:off x="5786438" y="3503613"/>
            <a:ext cx="1223962" cy="16049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2" name="Group 157"/>
          <p:cNvGrpSpPr>
            <a:grpSpLocks/>
          </p:cNvGrpSpPr>
          <p:nvPr/>
        </p:nvGrpSpPr>
        <p:grpSpPr bwMode="auto">
          <a:xfrm>
            <a:off x="5745163" y="3149600"/>
            <a:ext cx="2179637" cy="3479800"/>
            <a:chOff x="2035" y="1984"/>
            <a:chExt cx="1373" cy="2192"/>
          </a:xfrm>
        </p:grpSpPr>
        <p:graphicFrame>
          <p:nvGraphicFramePr>
            <p:cNvPr id="2056" name="Object 6"/>
            <p:cNvGraphicFramePr>
              <a:graphicFrameLocks noChangeAspect="1"/>
            </p:cNvGraphicFramePr>
            <p:nvPr/>
          </p:nvGraphicFramePr>
          <p:xfrm>
            <a:off x="2266" y="1984"/>
            <a:ext cx="14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5" name="Equation" r:id="rId14" imgW="114120" imgH="139680" progId="Equation.3">
                    <p:embed/>
                  </p:oleObj>
                </mc:Choice>
                <mc:Fallback>
                  <p:oleObj name="Equation" r:id="rId14" imgW="114120" imgH="13968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6" y="1984"/>
                          <a:ext cx="142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75" name="Group 129"/>
            <p:cNvGrpSpPr>
              <a:grpSpLocks/>
            </p:cNvGrpSpPr>
            <p:nvPr/>
          </p:nvGrpSpPr>
          <p:grpSpPr bwMode="auto">
            <a:xfrm>
              <a:off x="2035" y="3712"/>
              <a:ext cx="1373" cy="464"/>
              <a:chOff x="1632" y="3856"/>
              <a:chExt cx="1373" cy="464"/>
            </a:xfrm>
          </p:grpSpPr>
          <p:graphicFrame>
            <p:nvGraphicFramePr>
              <p:cNvPr id="2057" name="Object 7"/>
              <p:cNvGraphicFramePr>
                <a:graphicFrameLocks noChangeAspect="1"/>
              </p:cNvGraphicFramePr>
              <p:nvPr/>
            </p:nvGraphicFramePr>
            <p:xfrm>
              <a:off x="1728" y="4144"/>
              <a:ext cx="174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66" name="Equation" r:id="rId16" imgW="139680" imgH="139680" progId="Equation.3">
                      <p:embed/>
                    </p:oleObj>
                  </mc:Choice>
                  <mc:Fallback>
                    <p:oleObj name="Equation" r:id="rId16" imgW="139680" imgH="139680" progId="Equation.3">
                      <p:embed/>
                      <p:pic>
                        <p:nvPicPr>
                          <p:cNvPr id="0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8" y="4144"/>
                            <a:ext cx="174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58" name="Object 8"/>
              <p:cNvGraphicFramePr>
                <a:graphicFrameLocks noChangeAspect="1"/>
              </p:cNvGraphicFramePr>
              <p:nvPr/>
            </p:nvGraphicFramePr>
            <p:xfrm>
              <a:off x="2832" y="3904"/>
              <a:ext cx="173" cy="2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67" name="Equation" r:id="rId18" imgW="139680" imgH="164880" progId="Equation.3">
                      <p:embed/>
                    </p:oleObj>
                  </mc:Choice>
                  <mc:Fallback>
                    <p:oleObj name="Equation" r:id="rId18" imgW="139680" imgH="164880" progId="Equation.3">
                      <p:embed/>
                      <p:pic>
                        <p:nvPicPr>
                          <p:cNvPr id="0" name="Object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32" y="3904"/>
                            <a:ext cx="173" cy="20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78" name="Line 132"/>
              <p:cNvSpPr>
                <a:spLocks noChangeShapeType="1"/>
              </p:cNvSpPr>
              <p:nvPr/>
            </p:nvSpPr>
            <p:spPr bwMode="auto">
              <a:xfrm>
                <a:off x="2053" y="3856"/>
                <a:ext cx="9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79" name="Line 133"/>
              <p:cNvSpPr>
                <a:spLocks noChangeShapeType="1"/>
              </p:cNvSpPr>
              <p:nvPr/>
            </p:nvSpPr>
            <p:spPr bwMode="auto">
              <a:xfrm flipH="1">
                <a:off x="1632" y="3856"/>
                <a:ext cx="424" cy="26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2059" name="Object 9"/>
              <p:cNvGraphicFramePr>
                <a:graphicFrameLocks noChangeAspect="1"/>
              </p:cNvGraphicFramePr>
              <p:nvPr/>
            </p:nvGraphicFramePr>
            <p:xfrm>
              <a:off x="1976" y="3862"/>
              <a:ext cx="163" cy="17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68" name="Equation" r:id="rId20" imgW="164880" imgH="177480" progId="Equation.3">
                      <p:embed/>
                    </p:oleObj>
                  </mc:Choice>
                  <mc:Fallback>
                    <p:oleObj name="Equation" r:id="rId20" imgW="164880" imgH="177480" progId="Equation.3">
                      <p:embed/>
                      <p:pic>
                        <p:nvPicPr>
                          <p:cNvPr id="0" name="Object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76" y="3862"/>
                            <a:ext cx="163" cy="17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076" name="Line 135"/>
            <p:cNvSpPr>
              <a:spLocks noChangeShapeType="1"/>
            </p:cNvSpPr>
            <p:nvPr/>
          </p:nvSpPr>
          <p:spPr bwMode="auto">
            <a:xfrm flipV="1">
              <a:off x="2448" y="2016"/>
              <a:ext cx="0" cy="4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7" name="Line 136"/>
            <p:cNvSpPr>
              <a:spLocks noChangeShapeType="1"/>
            </p:cNvSpPr>
            <p:nvPr/>
          </p:nvSpPr>
          <p:spPr bwMode="auto">
            <a:xfrm flipH="1" flipV="1">
              <a:off x="2448" y="2448"/>
              <a:ext cx="0" cy="12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4" name="Group 96"/>
          <p:cNvGrpSpPr>
            <a:grpSpLocks/>
          </p:cNvGrpSpPr>
          <p:nvPr/>
        </p:nvGrpSpPr>
        <p:grpSpPr bwMode="auto">
          <a:xfrm>
            <a:off x="6172200" y="4191000"/>
            <a:ext cx="282575" cy="292100"/>
            <a:chOff x="4190" y="2160"/>
            <a:chExt cx="178" cy="184"/>
          </a:xfrm>
        </p:grpSpPr>
        <p:graphicFrame>
          <p:nvGraphicFramePr>
            <p:cNvPr id="2055" name="Object 5"/>
            <p:cNvGraphicFramePr>
              <a:graphicFrameLocks noChangeAspect="1"/>
            </p:cNvGraphicFramePr>
            <p:nvPr/>
          </p:nvGraphicFramePr>
          <p:xfrm>
            <a:off x="4190" y="2160"/>
            <a:ext cx="130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9" name="Equation" r:id="rId22" imgW="215640" imgH="304560" progId="Equation.3">
                    <p:embed/>
                  </p:oleObj>
                </mc:Choice>
                <mc:Fallback>
                  <p:oleObj name="Equation" r:id="rId22" imgW="215640" imgH="30456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0" y="2160"/>
                          <a:ext cx="130" cy="1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74" name="Oval 98"/>
            <p:cNvSpPr>
              <a:spLocks noChangeArrowheads="1"/>
            </p:cNvSpPr>
            <p:nvPr/>
          </p:nvSpPr>
          <p:spPr bwMode="auto">
            <a:xfrm>
              <a:off x="4320" y="2208"/>
              <a:ext cx="48" cy="4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8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38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38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38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1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1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6" grpId="0" autoUpdateAnimBg="0"/>
      <p:bldP spid="315398" grpId="0" autoUpdateAnimBg="0"/>
      <p:bldP spid="315400" grpId="0" autoUpdateAnimBg="0"/>
      <p:bldP spid="315402" grpId="0" autoUpdateAnimBg="0"/>
      <p:bldP spid="315451" grpId="0" autoUpdateAnimBg="0"/>
      <p:bldP spid="3155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807FD-D2B9-45F7-A23D-841BFAF0E695}" type="slidenum">
              <a:rPr lang="en-US" altLang="zh-CN"/>
              <a:pPr>
                <a:defRPr/>
              </a:pPr>
              <a:t>4</a:t>
            </a:fld>
            <a:endParaRPr lang="en-US" altLang="zh-CN"/>
          </a:p>
        </p:txBody>
      </p:sp>
      <p:grpSp>
        <p:nvGrpSpPr>
          <p:cNvPr id="2" name="Group 140"/>
          <p:cNvGrpSpPr>
            <a:grpSpLocks/>
          </p:cNvGrpSpPr>
          <p:nvPr/>
        </p:nvGrpSpPr>
        <p:grpSpPr bwMode="auto">
          <a:xfrm>
            <a:off x="5410200" y="3581400"/>
            <a:ext cx="3048000" cy="2217738"/>
            <a:chOff x="1344" y="2347"/>
            <a:chExt cx="1920" cy="1397"/>
          </a:xfrm>
        </p:grpSpPr>
        <p:grpSp>
          <p:nvGrpSpPr>
            <p:cNvPr id="3137" name="Group 135"/>
            <p:cNvGrpSpPr>
              <a:grpSpLocks/>
            </p:cNvGrpSpPr>
            <p:nvPr/>
          </p:nvGrpSpPr>
          <p:grpSpPr bwMode="auto">
            <a:xfrm>
              <a:off x="1344" y="2347"/>
              <a:ext cx="1920" cy="1397"/>
              <a:chOff x="3312" y="2107"/>
              <a:chExt cx="1920" cy="1397"/>
            </a:xfrm>
          </p:grpSpPr>
          <p:sp>
            <p:nvSpPr>
              <p:cNvPr id="3139" name="Arc 136"/>
              <p:cNvSpPr>
                <a:spLocks/>
              </p:cNvSpPr>
              <p:nvPr/>
            </p:nvSpPr>
            <p:spPr bwMode="auto">
              <a:xfrm flipH="1">
                <a:off x="3312" y="2107"/>
                <a:ext cx="1920" cy="1109"/>
              </a:xfrm>
              <a:custGeom>
                <a:avLst/>
                <a:gdLst>
                  <a:gd name="T0" fmla="*/ 0 w 42184"/>
                  <a:gd name="T1" fmla="*/ 45 h 21600"/>
                  <a:gd name="T2" fmla="*/ 87 w 42184"/>
                  <a:gd name="T3" fmla="*/ 45 h 21600"/>
                  <a:gd name="T4" fmla="*/ 44 w 42184"/>
                  <a:gd name="T5" fmla="*/ 57 h 21600"/>
                  <a:gd name="T6" fmla="*/ 0 60000 65536"/>
                  <a:gd name="T7" fmla="*/ 0 60000 65536"/>
                  <a:gd name="T8" fmla="*/ 0 60000 65536"/>
                  <a:gd name="T9" fmla="*/ 0 w 42184"/>
                  <a:gd name="T10" fmla="*/ 0 h 21600"/>
                  <a:gd name="T11" fmla="*/ 42184 w 4218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184" h="21600" fill="none" extrusionOk="0">
                    <a:moveTo>
                      <a:pt x="0" y="16929"/>
                    </a:moveTo>
                    <a:cubicBezTo>
                      <a:pt x="2190" y="7039"/>
                      <a:pt x="10959" y="-1"/>
                      <a:pt x="21089" y="0"/>
                    </a:cubicBezTo>
                    <a:cubicBezTo>
                      <a:pt x="31229" y="0"/>
                      <a:pt x="40005" y="7054"/>
                      <a:pt x="42184" y="16958"/>
                    </a:cubicBezTo>
                  </a:path>
                  <a:path w="42184" h="21600" stroke="0" extrusionOk="0">
                    <a:moveTo>
                      <a:pt x="0" y="16929"/>
                    </a:moveTo>
                    <a:cubicBezTo>
                      <a:pt x="2190" y="7039"/>
                      <a:pt x="10959" y="-1"/>
                      <a:pt x="21089" y="0"/>
                    </a:cubicBezTo>
                    <a:cubicBezTo>
                      <a:pt x="31229" y="0"/>
                      <a:pt x="40005" y="7054"/>
                      <a:pt x="42184" y="16958"/>
                    </a:cubicBezTo>
                    <a:lnTo>
                      <a:pt x="21089" y="2160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FF"/>
                  </a:gs>
                  <a:gs pos="50000">
                    <a:srgbClr val="FFFFFF"/>
                  </a:gs>
                  <a:gs pos="100000">
                    <a:srgbClr val="0000FF"/>
                  </a:gs>
                </a:gsLst>
                <a:lin ang="2700000" scaled="1"/>
              </a:gradFill>
              <a:ln w="28575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40" name="Oval 137"/>
              <p:cNvSpPr>
                <a:spLocks noChangeArrowheads="1"/>
              </p:cNvSpPr>
              <p:nvPr/>
            </p:nvSpPr>
            <p:spPr bwMode="auto">
              <a:xfrm>
                <a:off x="3312" y="2544"/>
                <a:ext cx="1920" cy="960"/>
              </a:xfrm>
              <a:prstGeom prst="ellipse">
                <a:avLst/>
              </a:prstGeom>
              <a:gradFill rotWithShape="0">
                <a:gsLst>
                  <a:gs pos="0">
                    <a:srgbClr val="0000FF"/>
                  </a:gs>
                  <a:gs pos="50000">
                    <a:srgbClr val="FFFFFF"/>
                  </a:gs>
                  <a:gs pos="100000">
                    <a:srgbClr val="0000FF"/>
                  </a:gs>
                </a:gsLst>
                <a:lin ang="2700000" scaled="1"/>
              </a:gradFill>
              <a:ln w="28575">
                <a:solidFill>
                  <a:srgbClr val="FF00FF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138" name="Arc 139"/>
            <p:cNvSpPr>
              <a:spLocks/>
            </p:cNvSpPr>
            <p:nvPr/>
          </p:nvSpPr>
          <p:spPr bwMode="auto">
            <a:xfrm flipH="1" flipV="1">
              <a:off x="1344" y="3180"/>
              <a:ext cx="1918" cy="564"/>
            </a:xfrm>
            <a:custGeom>
              <a:avLst/>
              <a:gdLst>
                <a:gd name="T0" fmla="*/ 1 w 43200"/>
                <a:gd name="T1" fmla="*/ 12 h 26932"/>
                <a:gd name="T2" fmla="*/ 84 w 43200"/>
                <a:gd name="T3" fmla="*/ 12 h 26932"/>
                <a:gd name="T4" fmla="*/ 43 w 43200"/>
                <a:gd name="T5" fmla="*/ 9 h 26932"/>
                <a:gd name="T6" fmla="*/ 0 60000 65536"/>
                <a:gd name="T7" fmla="*/ 0 60000 65536"/>
                <a:gd name="T8" fmla="*/ 0 60000 65536"/>
                <a:gd name="T9" fmla="*/ 0 w 43200"/>
                <a:gd name="T10" fmla="*/ 0 h 26932"/>
                <a:gd name="T11" fmla="*/ 43200 w 43200"/>
                <a:gd name="T12" fmla="*/ 26932 h 269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6932" fill="none" extrusionOk="0">
                  <a:moveTo>
                    <a:pt x="668" y="26932"/>
                  </a:moveTo>
                  <a:cubicBezTo>
                    <a:pt x="224" y="25189"/>
                    <a:pt x="0" y="233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3332"/>
                    <a:pt x="42991" y="25057"/>
                    <a:pt x="42579" y="26740"/>
                  </a:cubicBezTo>
                </a:path>
                <a:path w="43200" h="26932" stroke="0" extrusionOk="0">
                  <a:moveTo>
                    <a:pt x="668" y="26932"/>
                  </a:moveTo>
                  <a:cubicBezTo>
                    <a:pt x="224" y="25189"/>
                    <a:pt x="0" y="2339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3332"/>
                    <a:pt x="42991" y="25057"/>
                    <a:pt x="42579" y="2674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16519" name="Arc 103"/>
          <p:cNvSpPr>
            <a:spLocks/>
          </p:cNvSpPr>
          <p:nvPr/>
        </p:nvSpPr>
        <p:spPr bwMode="auto">
          <a:xfrm flipH="1">
            <a:off x="5410200" y="3573463"/>
            <a:ext cx="3048000" cy="1760537"/>
          </a:xfrm>
          <a:custGeom>
            <a:avLst/>
            <a:gdLst>
              <a:gd name="T0" fmla="*/ 0 w 42184"/>
              <a:gd name="T1" fmla="*/ 112464163 h 21600"/>
              <a:gd name="T2" fmla="*/ 220232875 w 42184"/>
              <a:gd name="T3" fmla="*/ 112663446 h 21600"/>
              <a:gd name="T4" fmla="*/ 110100758 w 42184"/>
              <a:gd name="T5" fmla="*/ 143494921 h 21600"/>
              <a:gd name="T6" fmla="*/ 0 60000 65536"/>
              <a:gd name="T7" fmla="*/ 0 60000 65536"/>
              <a:gd name="T8" fmla="*/ 0 60000 65536"/>
              <a:gd name="T9" fmla="*/ 0 w 42184"/>
              <a:gd name="T10" fmla="*/ 0 h 21600"/>
              <a:gd name="T11" fmla="*/ 42184 w 4218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184" h="21600" fill="none" extrusionOk="0">
                <a:moveTo>
                  <a:pt x="0" y="16929"/>
                </a:moveTo>
                <a:cubicBezTo>
                  <a:pt x="2190" y="7039"/>
                  <a:pt x="10959" y="-1"/>
                  <a:pt x="21089" y="0"/>
                </a:cubicBezTo>
                <a:cubicBezTo>
                  <a:pt x="31229" y="0"/>
                  <a:pt x="40005" y="7054"/>
                  <a:pt x="42184" y="16958"/>
                </a:cubicBezTo>
              </a:path>
              <a:path w="42184" h="21600" stroke="0" extrusionOk="0">
                <a:moveTo>
                  <a:pt x="0" y="16929"/>
                </a:moveTo>
                <a:cubicBezTo>
                  <a:pt x="2190" y="7039"/>
                  <a:pt x="10959" y="-1"/>
                  <a:pt x="21089" y="0"/>
                </a:cubicBezTo>
                <a:cubicBezTo>
                  <a:pt x="31229" y="0"/>
                  <a:pt x="40005" y="7054"/>
                  <a:pt x="42184" y="16958"/>
                </a:cubicBezTo>
                <a:lnTo>
                  <a:pt x="21089" y="21600"/>
                </a:lnTo>
                <a:close/>
              </a:path>
            </a:pathLst>
          </a:cu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6520" name="Oval 104"/>
          <p:cNvSpPr>
            <a:spLocks noChangeArrowheads="1"/>
          </p:cNvSpPr>
          <p:nvPr/>
        </p:nvSpPr>
        <p:spPr bwMode="auto">
          <a:xfrm>
            <a:off x="5410200" y="4267200"/>
            <a:ext cx="3048000" cy="1524000"/>
          </a:xfrm>
          <a:prstGeom prst="ellipse">
            <a:avLst/>
          </a:prstGeom>
          <a:noFill/>
          <a:ln w="28575">
            <a:solidFill>
              <a:srgbClr val="FF00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6515" name="Oval 99"/>
          <p:cNvSpPr>
            <a:spLocks noChangeArrowheads="1"/>
          </p:cNvSpPr>
          <p:nvPr/>
        </p:nvSpPr>
        <p:spPr bwMode="auto">
          <a:xfrm>
            <a:off x="5594350" y="4800600"/>
            <a:ext cx="1568450" cy="838200"/>
          </a:xfrm>
          <a:prstGeom prst="ellips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90" name="Text Box 49"/>
          <p:cNvSpPr txBox="1">
            <a:spLocks noChangeArrowheads="1"/>
          </p:cNvSpPr>
          <p:nvPr/>
        </p:nvSpPr>
        <p:spPr bwMode="auto">
          <a:xfrm>
            <a:off x="838200" y="12954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latin typeface="黑体" pitchFamily="2" charset="-122"/>
                <a:ea typeface="黑体" pitchFamily="2" charset="-122"/>
              </a:rPr>
              <a:t>例</a:t>
            </a:r>
            <a:r>
              <a:rPr lang="zh-CN" altLang="en-US" sz="2800"/>
              <a:t>  方程组                                   表示怎样的曲线？</a:t>
            </a:r>
          </a:p>
        </p:txBody>
      </p:sp>
      <p:graphicFrame>
        <p:nvGraphicFramePr>
          <p:cNvPr id="3074" name="Object 2048"/>
          <p:cNvGraphicFramePr>
            <a:graphicFrameLocks noChangeAspect="1"/>
          </p:cNvGraphicFramePr>
          <p:nvPr/>
        </p:nvGraphicFramePr>
        <p:xfrm>
          <a:off x="2552700" y="723900"/>
          <a:ext cx="30099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公式" r:id="rId3" imgW="3009600" imgH="1625400" progId="Equation.3">
                  <p:embed/>
                </p:oleObj>
              </mc:Choice>
              <mc:Fallback>
                <p:oleObj name="公式" r:id="rId3" imgW="3009600" imgH="1625400" progId="Equation.3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723900"/>
                        <a:ext cx="3009900" cy="162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6467" name="Text Box 51"/>
          <p:cNvSpPr txBox="1">
            <a:spLocks noChangeArrowheads="1"/>
          </p:cNvSpPr>
          <p:nvPr/>
        </p:nvSpPr>
        <p:spPr bwMode="auto">
          <a:xfrm>
            <a:off x="838200" y="252888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ea typeface="黑体" pitchFamily="2" charset="-122"/>
              </a:rPr>
              <a:t>解</a:t>
            </a:r>
          </a:p>
        </p:txBody>
      </p:sp>
      <p:graphicFrame>
        <p:nvGraphicFramePr>
          <p:cNvPr id="339969" name="Object 2049"/>
          <p:cNvGraphicFramePr>
            <a:graphicFrameLocks noChangeAspect="1"/>
          </p:cNvGraphicFramePr>
          <p:nvPr/>
        </p:nvGraphicFramePr>
        <p:xfrm>
          <a:off x="1663700" y="2514600"/>
          <a:ext cx="27305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公式" r:id="rId5" imgW="2730240" imgH="533160" progId="Equation.3">
                  <p:embed/>
                </p:oleObj>
              </mc:Choice>
              <mc:Fallback>
                <p:oleObj name="公式" r:id="rId5" imgW="2730240" imgH="533160" progId="Equation.3">
                  <p:embed/>
                  <p:pic>
                    <p:nvPicPr>
                      <p:cNvPr id="0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700" y="2514600"/>
                        <a:ext cx="2730500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6469" name="Text Box 53"/>
          <p:cNvSpPr txBox="1">
            <a:spLocks noChangeArrowheads="1"/>
          </p:cNvSpPr>
          <p:nvPr/>
        </p:nvSpPr>
        <p:spPr bwMode="auto">
          <a:xfrm>
            <a:off x="1295400" y="3138488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上半球面（如图）</a:t>
            </a:r>
          </a:p>
        </p:txBody>
      </p:sp>
      <p:graphicFrame>
        <p:nvGraphicFramePr>
          <p:cNvPr id="339970" name="Object 2050"/>
          <p:cNvGraphicFramePr>
            <a:graphicFrameLocks noChangeAspect="1"/>
          </p:cNvGraphicFramePr>
          <p:nvPr/>
        </p:nvGraphicFramePr>
        <p:xfrm>
          <a:off x="1612900" y="3721100"/>
          <a:ext cx="28067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公式" r:id="rId7" imgW="2806560" imgH="927000" progId="Equation.3">
                  <p:embed/>
                </p:oleObj>
              </mc:Choice>
              <mc:Fallback>
                <p:oleObj name="公式" r:id="rId7" imgW="2806560" imgH="927000" progId="Equation.3">
                  <p:embed/>
                  <p:pic>
                    <p:nvPicPr>
                      <p:cNvPr id="0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2900" y="3721100"/>
                        <a:ext cx="280670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6471" name="Text Box 55"/>
          <p:cNvSpPr txBox="1">
            <a:spLocks noChangeArrowheads="1"/>
          </p:cNvSpPr>
          <p:nvPr/>
        </p:nvSpPr>
        <p:spPr bwMode="auto">
          <a:xfrm>
            <a:off x="1295400" y="47244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圆柱面（如图）</a:t>
            </a:r>
          </a:p>
        </p:txBody>
      </p:sp>
      <p:sp>
        <p:nvSpPr>
          <p:cNvPr id="316472" name="Text Box 56"/>
          <p:cNvSpPr txBox="1">
            <a:spLocks noChangeArrowheads="1"/>
          </p:cNvSpPr>
          <p:nvPr/>
        </p:nvSpPr>
        <p:spPr bwMode="auto">
          <a:xfrm>
            <a:off x="1295400" y="5424488"/>
            <a:ext cx="434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交线为蓝色部分（如图）</a:t>
            </a:r>
          </a:p>
        </p:txBody>
      </p:sp>
      <p:grpSp>
        <p:nvGrpSpPr>
          <p:cNvPr id="3095" name="Group 57"/>
          <p:cNvGrpSpPr>
            <a:grpSpLocks/>
          </p:cNvGrpSpPr>
          <p:nvPr/>
        </p:nvGrpSpPr>
        <p:grpSpPr bwMode="auto">
          <a:xfrm>
            <a:off x="53975" y="0"/>
            <a:ext cx="2536825" cy="390525"/>
            <a:chOff x="0" y="0"/>
            <a:chExt cx="1598" cy="246"/>
          </a:xfrm>
        </p:grpSpPr>
        <p:grpSp>
          <p:nvGrpSpPr>
            <p:cNvPr id="3133" name="Group 58"/>
            <p:cNvGrpSpPr>
              <a:grpSpLocks/>
            </p:cNvGrpSpPr>
            <p:nvPr/>
          </p:nvGrpSpPr>
          <p:grpSpPr bwMode="auto">
            <a:xfrm>
              <a:off x="0" y="0"/>
              <a:ext cx="1446" cy="246"/>
              <a:chOff x="138" y="42"/>
              <a:chExt cx="1446" cy="246"/>
            </a:xfrm>
          </p:grpSpPr>
          <p:sp>
            <p:nvSpPr>
              <p:cNvPr id="3135" name="Line 59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3136" name="Picture 60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134" name="Rectangle 61"/>
            <p:cNvSpPr>
              <a:spLocks noChangeArrowheads="1"/>
            </p:cNvSpPr>
            <p:nvPr/>
          </p:nvSpPr>
          <p:spPr bwMode="auto">
            <a:xfrm>
              <a:off x="96" y="0"/>
              <a:ext cx="1502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800">
                  <a:solidFill>
                    <a:srgbClr val="0000FF"/>
                  </a:solidFill>
                  <a:latin typeface="隶书" pitchFamily="49" charset="-122"/>
                  <a:ea typeface="隶书" pitchFamily="49" charset="-122"/>
                </a:rPr>
                <a:t>空间曲线及其方程</a:t>
              </a:r>
            </a:p>
          </p:txBody>
        </p:sp>
      </p:grpSp>
      <p:sp>
        <p:nvSpPr>
          <p:cNvPr id="316525" name="Freeform 109"/>
          <p:cNvSpPr>
            <a:spLocks/>
          </p:cNvSpPr>
          <p:nvPr/>
        </p:nvSpPr>
        <p:spPr bwMode="auto">
          <a:xfrm>
            <a:off x="5576888" y="3581400"/>
            <a:ext cx="1509712" cy="1981200"/>
          </a:xfrm>
          <a:custGeom>
            <a:avLst/>
            <a:gdLst/>
            <a:ahLst/>
            <a:cxnLst>
              <a:cxn ang="0">
                <a:pos x="951" y="2"/>
              </a:cxn>
              <a:cxn ang="0">
                <a:pos x="951" y="597"/>
              </a:cxn>
              <a:cxn ang="0">
                <a:pos x="935" y="720"/>
              </a:cxn>
              <a:cxn ang="0">
                <a:pos x="860" y="878"/>
              </a:cxn>
              <a:cxn ang="0">
                <a:pos x="713" y="1061"/>
              </a:cxn>
              <a:cxn ang="0">
                <a:pos x="604" y="1143"/>
              </a:cxn>
              <a:cxn ang="0">
                <a:pos x="485" y="1198"/>
              </a:cxn>
              <a:cxn ang="0">
                <a:pos x="402" y="1234"/>
              </a:cxn>
              <a:cxn ang="0">
                <a:pos x="311" y="1248"/>
              </a:cxn>
              <a:cxn ang="0">
                <a:pos x="215" y="1248"/>
              </a:cxn>
              <a:cxn ang="0">
                <a:pos x="119" y="1200"/>
              </a:cxn>
              <a:cxn ang="0">
                <a:pos x="71" y="1104"/>
              </a:cxn>
              <a:cxn ang="0">
                <a:pos x="28" y="1024"/>
              </a:cxn>
              <a:cxn ang="0">
                <a:pos x="0" y="825"/>
              </a:cxn>
              <a:cxn ang="0">
                <a:pos x="0" y="569"/>
              </a:cxn>
              <a:cxn ang="0">
                <a:pos x="82" y="405"/>
              </a:cxn>
              <a:cxn ang="0">
                <a:pos x="167" y="288"/>
              </a:cxn>
              <a:cxn ang="0">
                <a:pos x="215" y="240"/>
              </a:cxn>
              <a:cxn ang="0">
                <a:pos x="311" y="149"/>
              </a:cxn>
              <a:cxn ang="0">
                <a:pos x="439" y="82"/>
              </a:cxn>
              <a:cxn ang="0">
                <a:pos x="551" y="48"/>
              </a:cxn>
              <a:cxn ang="0">
                <a:pos x="743" y="0"/>
              </a:cxn>
              <a:cxn ang="0">
                <a:pos x="839" y="0"/>
              </a:cxn>
              <a:cxn ang="0">
                <a:pos x="951" y="2"/>
              </a:cxn>
            </a:cxnLst>
            <a:rect l="0" t="0" r="r" b="b"/>
            <a:pathLst>
              <a:path w="951" h="1248">
                <a:moveTo>
                  <a:pt x="951" y="2"/>
                </a:moveTo>
                <a:lnTo>
                  <a:pt x="951" y="597"/>
                </a:lnTo>
                <a:lnTo>
                  <a:pt x="935" y="720"/>
                </a:lnTo>
                <a:lnTo>
                  <a:pt x="860" y="878"/>
                </a:lnTo>
                <a:lnTo>
                  <a:pt x="713" y="1061"/>
                </a:lnTo>
                <a:lnTo>
                  <a:pt x="604" y="1143"/>
                </a:lnTo>
                <a:lnTo>
                  <a:pt x="485" y="1198"/>
                </a:lnTo>
                <a:lnTo>
                  <a:pt x="402" y="1234"/>
                </a:lnTo>
                <a:lnTo>
                  <a:pt x="311" y="1248"/>
                </a:lnTo>
                <a:lnTo>
                  <a:pt x="215" y="1248"/>
                </a:lnTo>
                <a:lnTo>
                  <a:pt x="119" y="1200"/>
                </a:lnTo>
                <a:lnTo>
                  <a:pt x="71" y="1104"/>
                </a:lnTo>
                <a:lnTo>
                  <a:pt x="28" y="1024"/>
                </a:lnTo>
                <a:lnTo>
                  <a:pt x="0" y="825"/>
                </a:lnTo>
                <a:lnTo>
                  <a:pt x="0" y="569"/>
                </a:lnTo>
                <a:lnTo>
                  <a:pt x="82" y="405"/>
                </a:lnTo>
                <a:lnTo>
                  <a:pt x="167" y="288"/>
                </a:lnTo>
                <a:lnTo>
                  <a:pt x="215" y="240"/>
                </a:lnTo>
                <a:lnTo>
                  <a:pt x="311" y="149"/>
                </a:lnTo>
                <a:lnTo>
                  <a:pt x="439" y="82"/>
                </a:lnTo>
                <a:lnTo>
                  <a:pt x="551" y="48"/>
                </a:lnTo>
                <a:lnTo>
                  <a:pt x="743" y="0"/>
                </a:lnTo>
                <a:lnTo>
                  <a:pt x="839" y="0"/>
                </a:lnTo>
                <a:lnTo>
                  <a:pt x="951" y="2"/>
                </a:lnTo>
                <a:close/>
              </a:path>
            </a:pathLst>
          </a:custGeom>
          <a:gradFill rotWithShape="0">
            <a:gsLst>
              <a:gs pos="0">
                <a:srgbClr val="0033CC"/>
              </a:gs>
              <a:gs pos="50000">
                <a:schemeClr val="bg1"/>
              </a:gs>
              <a:gs pos="100000">
                <a:srgbClr val="0033CC"/>
              </a:gs>
            </a:gsLst>
            <a:lin ang="2700000" scaled="1"/>
          </a:gradFill>
          <a:ln w="2857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grpSp>
        <p:nvGrpSpPr>
          <p:cNvPr id="6" name="Group 101"/>
          <p:cNvGrpSpPr>
            <a:grpSpLocks/>
          </p:cNvGrpSpPr>
          <p:nvPr/>
        </p:nvGrpSpPr>
        <p:grpSpPr bwMode="auto">
          <a:xfrm>
            <a:off x="5594350" y="2741613"/>
            <a:ext cx="1568450" cy="2897187"/>
            <a:chOff x="432" y="2496"/>
            <a:chExt cx="1034" cy="1824"/>
          </a:xfrm>
        </p:grpSpPr>
        <p:grpSp>
          <p:nvGrpSpPr>
            <p:cNvPr id="3128" name="Group 100"/>
            <p:cNvGrpSpPr>
              <a:grpSpLocks/>
            </p:cNvGrpSpPr>
            <p:nvPr/>
          </p:nvGrpSpPr>
          <p:grpSpPr bwMode="auto">
            <a:xfrm>
              <a:off x="432" y="2496"/>
              <a:ext cx="1034" cy="1824"/>
              <a:chOff x="432" y="2496"/>
              <a:chExt cx="1034" cy="1824"/>
            </a:xfrm>
          </p:grpSpPr>
          <p:sp>
            <p:nvSpPr>
              <p:cNvPr id="3130" name="Oval 74"/>
              <p:cNvSpPr>
                <a:spLocks noChangeArrowheads="1"/>
              </p:cNvSpPr>
              <p:nvPr/>
            </p:nvSpPr>
            <p:spPr bwMode="auto">
              <a:xfrm>
                <a:off x="432" y="3792"/>
                <a:ext cx="1034" cy="528"/>
              </a:xfrm>
              <a:prstGeom prst="ellipse">
                <a:avLst/>
              </a:prstGeom>
              <a:gradFill rotWithShape="0">
                <a:gsLst>
                  <a:gs pos="0">
                    <a:srgbClr val="008000"/>
                  </a:gs>
                  <a:gs pos="50000">
                    <a:srgbClr val="00FFFF"/>
                  </a:gs>
                  <a:gs pos="100000">
                    <a:srgbClr val="008000"/>
                  </a:gs>
                </a:gsLst>
                <a:lin ang="0" scaled="1"/>
              </a:gradFill>
              <a:ln w="28575">
                <a:noFill/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31" name="Freeform 83"/>
              <p:cNvSpPr>
                <a:spLocks/>
              </p:cNvSpPr>
              <p:nvPr/>
            </p:nvSpPr>
            <p:spPr bwMode="auto">
              <a:xfrm>
                <a:off x="432" y="2784"/>
                <a:ext cx="1034" cy="1276"/>
              </a:xfrm>
              <a:custGeom>
                <a:avLst/>
                <a:gdLst>
                  <a:gd name="T0" fmla="*/ 0 w 1056"/>
                  <a:gd name="T1" fmla="*/ 1276 h 960"/>
                  <a:gd name="T2" fmla="*/ 1034 w 1056"/>
                  <a:gd name="T3" fmla="*/ 1276 h 960"/>
                  <a:gd name="T4" fmla="*/ 1034 w 1056"/>
                  <a:gd name="T5" fmla="*/ 0 h 960"/>
                  <a:gd name="T6" fmla="*/ 0 w 1056"/>
                  <a:gd name="T7" fmla="*/ 0 h 960"/>
                  <a:gd name="T8" fmla="*/ 0 w 1056"/>
                  <a:gd name="T9" fmla="*/ 1276 h 9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56"/>
                  <a:gd name="T16" fmla="*/ 0 h 960"/>
                  <a:gd name="T17" fmla="*/ 1056 w 1056"/>
                  <a:gd name="T18" fmla="*/ 960 h 96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56" h="960">
                    <a:moveTo>
                      <a:pt x="0" y="960"/>
                    </a:moveTo>
                    <a:lnTo>
                      <a:pt x="1056" y="960"/>
                    </a:lnTo>
                    <a:lnTo>
                      <a:pt x="1056" y="0"/>
                    </a:lnTo>
                    <a:lnTo>
                      <a:pt x="0" y="0"/>
                    </a:lnTo>
                    <a:lnTo>
                      <a:pt x="0" y="96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8000"/>
                  </a:gs>
                  <a:gs pos="50000">
                    <a:srgbClr val="00FFFF"/>
                  </a:gs>
                  <a:gs pos="100000">
                    <a:srgbClr val="008000"/>
                  </a:gs>
                </a:gsLst>
                <a:lin ang="0" scaled="1"/>
              </a:gradFill>
              <a:ln w="285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32" name="Oval 77"/>
              <p:cNvSpPr>
                <a:spLocks noChangeArrowheads="1"/>
              </p:cNvSpPr>
              <p:nvPr/>
            </p:nvSpPr>
            <p:spPr bwMode="auto">
              <a:xfrm>
                <a:off x="432" y="2496"/>
                <a:ext cx="1034" cy="528"/>
              </a:xfrm>
              <a:prstGeom prst="ellipse">
                <a:avLst/>
              </a:prstGeom>
              <a:gradFill rotWithShape="0">
                <a:gsLst>
                  <a:gs pos="0">
                    <a:srgbClr val="008000"/>
                  </a:gs>
                  <a:gs pos="50000">
                    <a:srgbClr val="00FFFF"/>
                  </a:gs>
                  <a:gs pos="100000">
                    <a:srgbClr val="008000"/>
                  </a:gs>
                </a:gsLst>
                <a:lin ang="0" scaled="1"/>
              </a:gra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16514" name="Oval 98"/>
            <p:cNvSpPr>
              <a:spLocks noChangeArrowheads="1"/>
            </p:cNvSpPr>
            <p:nvPr/>
          </p:nvSpPr>
          <p:spPr bwMode="auto">
            <a:xfrm>
              <a:off x="432" y="2496"/>
              <a:ext cx="1034" cy="52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50000">
                  <a:srgbClr val="FFFF99"/>
                </a:gs>
                <a:gs pos="100000">
                  <a:schemeClr val="bg1"/>
                </a:gs>
              </a:gsLst>
              <a:lin ang="0" scaled="1"/>
            </a:gradFill>
            <a:ln w="28575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grpSp>
        <p:nvGrpSpPr>
          <p:cNvPr id="8" name="Group 149"/>
          <p:cNvGrpSpPr>
            <a:grpSpLocks/>
          </p:cNvGrpSpPr>
          <p:nvPr/>
        </p:nvGrpSpPr>
        <p:grpSpPr bwMode="auto">
          <a:xfrm>
            <a:off x="5399088" y="4513263"/>
            <a:ext cx="434975" cy="1049337"/>
            <a:chOff x="3401" y="2843"/>
            <a:chExt cx="274" cy="661"/>
          </a:xfrm>
        </p:grpSpPr>
        <p:sp>
          <p:nvSpPr>
            <p:cNvPr id="316561" name="Freeform 145"/>
            <p:cNvSpPr>
              <a:spLocks/>
            </p:cNvSpPr>
            <p:nvPr/>
          </p:nvSpPr>
          <p:spPr bwMode="auto">
            <a:xfrm>
              <a:off x="3408" y="2843"/>
              <a:ext cx="267" cy="661"/>
            </a:xfrm>
            <a:custGeom>
              <a:avLst/>
              <a:gdLst/>
              <a:ahLst/>
              <a:cxnLst>
                <a:cxn ang="0">
                  <a:pos x="112" y="238"/>
                </a:cxn>
                <a:cxn ang="0">
                  <a:pos x="139" y="384"/>
                </a:cxn>
                <a:cxn ang="0">
                  <a:pos x="176" y="500"/>
                </a:cxn>
                <a:cxn ang="0">
                  <a:pos x="267" y="637"/>
                </a:cxn>
                <a:cxn ang="0">
                  <a:pos x="123" y="560"/>
                </a:cxn>
                <a:cxn ang="0">
                  <a:pos x="41" y="450"/>
                </a:cxn>
                <a:cxn ang="0">
                  <a:pos x="0" y="338"/>
                </a:cxn>
                <a:cxn ang="0">
                  <a:pos x="21" y="229"/>
                </a:cxn>
                <a:cxn ang="0">
                  <a:pos x="48" y="128"/>
                </a:cxn>
                <a:cxn ang="0">
                  <a:pos x="103" y="0"/>
                </a:cxn>
                <a:cxn ang="0">
                  <a:pos x="112" y="238"/>
                </a:cxn>
              </a:cxnLst>
              <a:rect l="0" t="0" r="r" b="b"/>
              <a:pathLst>
                <a:path w="267" h="661">
                  <a:moveTo>
                    <a:pt x="112" y="238"/>
                  </a:moveTo>
                  <a:lnTo>
                    <a:pt x="139" y="384"/>
                  </a:lnTo>
                  <a:lnTo>
                    <a:pt x="176" y="500"/>
                  </a:lnTo>
                  <a:lnTo>
                    <a:pt x="267" y="637"/>
                  </a:lnTo>
                  <a:cubicBezTo>
                    <a:pt x="267" y="661"/>
                    <a:pt x="161" y="591"/>
                    <a:pt x="123" y="560"/>
                  </a:cubicBezTo>
                  <a:cubicBezTo>
                    <a:pt x="85" y="529"/>
                    <a:pt x="61" y="487"/>
                    <a:pt x="41" y="450"/>
                  </a:cubicBezTo>
                  <a:lnTo>
                    <a:pt x="0" y="338"/>
                  </a:lnTo>
                  <a:lnTo>
                    <a:pt x="21" y="229"/>
                  </a:lnTo>
                  <a:lnTo>
                    <a:pt x="48" y="128"/>
                  </a:lnTo>
                  <a:lnTo>
                    <a:pt x="103" y="0"/>
                  </a:lnTo>
                  <a:lnTo>
                    <a:pt x="112" y="238"/>
                  </a:lnTo>
                  <a:close/>
                </a:path>
              </a:pathLst>
            </a:custGeom>
            <a:gradFill rotWithShape="0">
              <a:gsLst>
                <a:gs pos="0">
                  <a:srgbClr val="0033CC"/>
                </a:gs>
                <a:gs pos="50000">
                  <a:schemeClr val="bg1"/>
                </a:gs>
                <a:gs pos="100000">
                  <a:srgbClr val="0033CC"/>
                </a:gs>
              </a:gsLst>
              <a:lin ang="2700000" scaled="1"/>
            </a:gradFill>
            <a:ln w="285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127" name="Freeform 146"/>
            <p:cNvSpPr>
              <a:spLocks/>
            </p:cNvSpPr>
            <p:nvPr/>
          </p:nvSpPr>
          <p:spPr bwMode="auto">
            <a:xfrm>
              <a:off x="3401" y="2962"/>
              <a:ext cx="103" cy="206"/>
            </a:xfrm>
            <a:custGeom>
              <a:avLst/>
              <a:gdLst>
                <a:gd name="T0" fmla="*/ 103 w 103"/>
                <a:gd name="T1" fmla="*/ 0 h 206"/>
                <a:gd name="T2" fmla="*/ 39 w 103"/>
                <a:gd name="T3" fmla="*/ 83 h 206"/>
                <a:gd name="T4" fmla="*/ 11 w 103"/>
                <a:gd name="T5" fmla="*/ 137 h 206"/>
                <a:gd name="T6" fmla="*/ 0 w 103"/>
                <a:gd name="T7" fmla="*/ 206 h 2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3"/>
                <a:gd name="T13" fmla="*/ 0 h 206"/>
                <a:gd name="T14" fmla="*/ 103 w 103"/>
                <a:gd name="T15" fmla="*/ 206 h 2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3" h="206">
                  <a:moveTo>
                    <a:pt x="103" y="0"/>
                  </a:moveTo>
                  <a:cubicBezTo>
                    <a:pt x="92" y="14"/>
                    <a:pt x="54" y="60"/>
                    <a:pt x="39" y="83"/>
                  </a:cubicBezTo>
                  <a:cubicBezTo>
                    <a:pt x="24" y="106"/>
                    <a:pt x="17" y="117"/>
                    <a:pt x="11" y="137"/>
                  </a:cubicBezTo>
                  <a:cubicBezTo>
                    <a:pt x="5" y="157"/>
                    <a:pt x="2" y="192"/>
                    <a:pt x="0" y="206"/>
                  </a:cubicBezTo>
                </a:path>
              </a:pathLst>
            </a:custGeom>
            <a:noFill/>
            <a:ln w="28575">
              <a:solidFill>
                <a:srgbClr val="FF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9" name="Group 151"/>
          <p:cNvGrpSpPr>
            <a:grpSpLocks/>
          </p:cNvGrpSpPr>
          <p:nvPr/>
        </p:nvGrpSpPr>
        <p:grpSpPr bwMode="auto">
          <a:xfrm>
            <a:off x="5562600" y="3571875"/>
            <a:ext cx="1558925" cy="1958975"/>
            <a:chOff x="3507" y="2250"/>
            <a:chExt cx="982" cy="1234"/>
          </a:xfrm>
        </p:grpSpPr>
        <p:sp>
          <p:nvSpPr>
            <p:cNvPr id="3124" name="Freeform 113"/>
            <p:cNvSpPr>
              <a:spLocks/>
            </p:cNvSpPr>
            <p:nvPr/>
          </p:nvSpPr>
          <p:spPr bwMode="auto">
            <a:xfrm>
              <a:off x="3507" y="2267"/>
              <a:ext cx="744" cy="1217"/>
            </a:xfrm>
            <a:custGeom>
              <a:avLst/>
              <a:gdLst>
                <a:gd name="T0" fmla="*/ 172 w 744"/>
                <a:gd name="T1" fmla="*/ 1217 h 1217"/>
                <a:gd name="T2" fmla="*/ 62 w 744"/>
                <a:gd name="T3" fmla="*/ 1015 h 1217"/>
                <a:gd name="T4" fmla="*/ 25 w 744"/>
                <a:gd name="T5" fmla="*/ 832 h 1217"/>
                <a:gd name="T6" fmla="*/ 16 w 744"/>
                <a:gd name="T7" fmla="*/ 659 h 1217"/>
                <a:gd name="T8" fmla="*/ 25 w 744"/>
                <a:gd name="T9" fmla="*/ 540 h 1217"/>
                <a:gd name="T10" fmla="*/ 169 w 744"/>
                <a:gd name="T11" fmla="*/ 293 h 1217"/>
                <a:gd name="T12" fmla="*/ 352 w 744"/>
                <a:gd name="T13" fmla="*/ 138 h 1217"/>
                <a:gd name="T14" fmla="*/ 590 w 744"/>
                <a:gd name="T15" fmla="*/ 37 h 1217"/>
                <a:gd name="T16" fmla="*/ 744 w 744"/>
                <a:gd name="T17" fmla="*/ 0 h 12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44"/>
                <a:gd name="T28" fmla="*/ 0 h 1217"/>
                <a:gd name="T29" fmla="*/ 744 w 744"/>
                <a:gd name="T30" fmla="*/ 1217 h 12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44" h="1217">
                  <a:moveTo>
                    <a:pt x="172" y="1217"/>
                  </a:moveTo>
                  <a:cubicBezTo>
                    <a:pt x="154" y="1183"/>
                    <a:pt x="87" y="1079"/>
                    <a:pt x="62" y="1015"/>
                  </a:cubicBezTo>
                  <a:cubicBezTo>
                    <a:pt x="37" y="951"/>
                    <a:pt x="33" y="891"/>
                    <a:pt x="25" y="832"/>
                  </a:cubicBezTo>
                  <a:cubicBezTo>
                    <a:pt x="17" y="773"/>
                    <a:pt x="16" y="708"/>
                    <a:pt x="16" y="659"/>
                  </a:cubicBezTo>
                  <a:cubicBezTo>
                    <a:pt x="16" y="610"/>
                    <a:pt x="0" y="601"/>
                    <a:pt x="25" y="540"/>
                  </a:cubicBezTo>
                  <a:cubicBezTo>
                    <a:pt x="50" y="479"/>
                    <a:pt x="115" y="360"/>
                    <a:pt x="169" y="293"/>
                  </a:cubicBezTo>
                  <a:cubicBezTo>
                    <a:pt x="223" y="226"/>
                    <a:pt x="282" y="181"/>
                    <a:pt x="352" y="138"/>
                  </a:cubicBezTo>
                  <a:cubicBezTo>
                    <a:pt x="422" y="95"/>
                    <a:pt x="525" y="60"/>
                    <a:pt x="590" y="37"/>
                  </a:cubicBezTo>
                  <a:cubicBezTo>
                    <a:pt x="655" y="14"/>
                    <a:pt x="712" y="8"/>
                    <a:pt x="744" y="0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25" name="Freeform 150"/>
            <p:cNvSpPr>
              <a:spLocks/>
            </p:cNvSpPr>
            <p:nvPr/>
          </p:nvSpPr>
          <p:spPr bwMode="auto">
            <a:xfrm>
              <a:off x="4306" y="2250"/>
              <a:ext cx="183" cy="118"/>
            </a:xfrm>
            <a:custGeom>
              <a:avLst/>
              <a:gdLst>
                <a:gd name="T0" fmla="*/ 0 w 183"/>
                <a:gd name="T1" fmla="*/ 8 h 118"/>
                <a:gd name="T2" fmla="*/ 83 w 183"/>
                <a:gd name="T3" fmla="*/ 8 h 118"/>
                <a:gd name="T4" fmla="*/ 158 w 183"/>
                <a:gd name="T5" fmla="*/ 54 h 118"/>
                <a:gd name="T6" fmla="*/ 183 w 183"/>
                <a:gd name="T7" fmla="*/ 118 h 1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3"/>
                <a:gd name="T13" fmla="*/ 0 h 118"/>
                <a:gd name="T14" fmla="*/ 183 w 183"/>
                <a:gd name="T15" fmla="*/ 118 h 1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3" h="118">
                  <a:moveTo>
                    <a:pt x="0" y="8"/>
                  </a:moveTo>
                  <a:cubicBezTo>
                    <a:pt x="14" y="8"/>
                    <a:pt x="57" y="0"/>
                    <a:pt x="83" y="8"/>
                  </a:cubicBezTo>
                  <a:cubicBezTo>
                    <a:pt x="109" y="16"/>
                    <a:pt x="141" y="36"/>
                    <a:pt x="158" y="54"/>
                  </a:cubicBezTo>
                  <a:cubicBezTo>
                    <a:pt x="175" y="72"/>
                    <a:pt x="178" y="105"/>
                    <a:pt x="183" y="118"/>
                  </a:cubicBezTo>
                </a:path>
              </a:pathLst>
            </a:custGeom>
            <a:noFill/>
            <a:ln w="28575">
              <a:solidFill>
                <a:schemeClr val="accent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0" name="Group 134"/>
          <p:cNvGrpSpPr>
            <a:grpSpLocks/>
          </p:cNvGrpSpPr>
          <p:nvPr/>
        </p:nvGrpSpPr>
        <p:grpSpPr bwMode="auto">
          <a:xfrm>
            <a:off x="5867400" y="3584575"/>
            <a:ext cx="2593975" cy="2206625"/>
            <a:chOff x="3696" y="2258"/>
            <a:chExt cx="1634" cy="1390"/>
          </a:xfrm>
        </p:grpSpPr>
        <p:sp>
          <p:nvSpPr>
            <p:cNvPr id="316521" name="Freeform 105"/>
            <p:cNvSpPr>
              <a:spLocks/>
            </p:cNvSpPr>
            <p:nvPr/>
          </p:nvSpPr>
          <p:spPr bwMode="auto">
            <a:xfrm>
              <a:off x="3696" y="2258"/>
              <a:ext cx="1634" cy="1390"/>
            </a:xfrm>
            <a:custGeom>
              <a:avLst/>
              <a:gdLst/>
              <a:ahLst/>
              <a:cxnLst>
                <a:cxn ang="0">
                  <a:pos x="795" y="0"/>
                </a:cxn>
                <a:cxn ang="0">
                  <a:pos x="795" y="476"/>
                </a:cxn>
                <a:cxn ang="0">
                  <a:pos x="795" y="558"/>
                </a:cxn>
                <a:cxn ang="0">
                  <a:pos x="770" y="718"/>
                </a:cxn>
                <a:cxn ang="0">
                  <a:pos x="722" y="814"/>
                </a:cxn>
                <a:cxn ang="0">
                  <a:pos x="631" y="958"/>
                </a:cxn>
                <a:cxn ang="0">
                  <a:pos x="576" y="1022"/>
                </a:cxn>
                <a:cxn ang="0">
                  <a:pos x="482" y="1102"/>
                </a:cxn>
                <a:cxn ang="0">
                  <a:pos x="384" y="1168"/>
                </a:cxn>
                <a:cxn ang="0">
                  <a:pos x="283" y="1214"/>
                </a:cxn>
                <a:cxn ang="0">
                  <a:pos x="194" y="1246"/>
                </a:cxn>
                <a:cxn ang="0">
                  <a:pos x="0" y="1241"/>
                </a:cxn>
                <a:cxn ang="0">
                  <a:pos x="82" y="1287"/>
                </a:cxn>
                <a:cxn ang="0">
                  <a:pos x="228" y="1333"/>
                </a:cxn>
                <a:cxn ang="0">
                  <a:pos x="301" y="1351"/>
                </a:cxn>
                <a:cxn ang="0">
                  <a:pos x="384" y="1360"/>
                </a:cxn>
                <a:cxn ang="0">
                  <a:pos x="448" y="1369"/>
                </a:cxn>
                <a:cxn ang="0">
                  <a:pos x="530" y="1379"/>
                </a:cxn>
                <a:cxn ang="0">
                  <a:pos x="722" y="1390"/>
                </a:cxn>
                <a:cxn ang="0">
                  <a:pos x="823" y="1379"/>
                </a:cxn>
                <a:cxn ang="0">
                  <a:pos x="951" y="1369"/>
                </a:cxn>
                <a:cxn ang="0">
                  <a:pos x="1207" y="1305"/>
                </a:cxn>
                <a:cxn ang="0">
                  <a:pos x="1307" y="1269"/>
                </a:cxn>
                <a:cxn ang="0">
                  <a:pos x="1417" y="1214"/>
                </a:cxn>
                <a:cxn ang="0">
                  <a:pos x="1508" y="1150"/>
                </a:cxn>
                <a:cxn ang="0">
                  <a:pos x="1609" y="1022"/>
                </a:cxn>
                <a:cxn ang="0">
                  <a:pos x="1634" y="958"/>
                </a:cxn>
                <a:cxn ang="0">
                  <a:pos x="1634" y="862"/>
                </a:cxn>
                <a:cxn ang="0">
                  <a:pos x="1618" y="784"/>
                </a:cxn>
                <a:cxn ang="0">
                  <a:pos x="1586" y="670"/>
                </a:cxn>
                <a:cxn ang="0">
                  <a:pos x="1538" y="574"/>
                </a:cxn>
                <a:cxn ang="0">
                  <a:pos x="1490" y="478"/>
                </a:cxn>
                <a:cxn ang="0">
                  <a:pos x="1444" y="409"/>
                </a:cxn>
                <a:cxn ang="0">
                  <a:pos x="1346" y="286"/>
                </a:cxn>
                <a:cxn ang="0">
                  <a:pos x="1298" y="238"/>
                </a:cxn>
                <a:cxn ang="0">
                  <a:pos x="1216" y="181"/>
                </a:cxn>
                <a:cxn ang="0">
                  <a:pos x="1152" y="135"/>
                </a:cxn>
                <a:cxn ang="0">
                  <a:pos x="1060" y="80"/>
                </a:cxn>
                <a:cxn ang="0">
                  <a:pos x="941" y="35"/>
                </a:cxn>
                <a:cxn ang="0">
                  <a:pos x="795" y="0"/>
                </a:cxn>
              </a:cxnLst>
              <a:rect l="0" t="0" r="r" b="b"/>
              <a:pathLst>
                <a:path w="1634" h="1390">
                  <a:moveTo>
                    <a:pt x="795" y="0"/>
                  </a:moveTo>
                  <a:lnTo>
                    <a:pt x="795" y="476"/>
                  </a:lnTo>
                  <a:lnTo>
                    <a:pt x="795" y="558"/>
                  </a:lnTo>
                  <a:lnTo>
                    <a:pt x="770" y="718"/>
                  </a:lnTo>
                  <a:lnTo>
                    <a:pt x="722" y="814"/>
                  </a:lnTo>
                  <a:lnTo>
                    <a:pt x="631" y="958"/>
                  </a:lnTo>
                  <a:lnTo>
                    <a:pt x="576" y="1022"/>
                  </a:lnTo>
                  <a:lnTo>
                    <a:pt x="482" y="1102"/>
                  </a:lnTo>
                  <a:lnTo>
                    <a:pt x="384" y="1168"/>
                  </a:lnTo>
                  <a:lnTo>
                    <a:pt x="283" y="1214"/>
                  </a:lnTo>
                  <a:lnTo>
                    <a:pt x="194" y="1246"/>
                  </a:lnTo>
                  <a:lnTo>
                    <a:pt x="0" y="1241"/>
                  </a:lnTo>
                  <a:lnTo>
                    <a:pt x="82" y="1287"/>
                  </a:lnTo>
                  <a:lnTo>
                    <a:pt x="228" y="1333"/>
                  </a:lnTo>
                  <a:lnTo>
                    <a:pt x="301" y="1351"/>
                  </a:lnTo>
                  <a:lnTo>
                    <a:pt x="384" y="1360"/>
                  </a:lnTo>
                  <a:lnTo>
                    <a:pt x="448" y="1369"/>
                  </a:lnTo>
                  <a:lnTo>
                    <a:pt x="530" y="1379"/>
                  </a:lnTo>
                  <a:lnTo>
                    <a:pt x="722" y="1390"/>
                  </a:lnTo>
                  <a:lnTo>
                    <a:pt x="823" y="1379"/>
                  </a:lnTo>
                  <a:lnTo>
                    <a:pt x="951" y="1369"/>
                  </a:lnTo>
                  <a:lnTo>
                    <a:pt x="1207" y="1305"/>
                  </a:lnTo>
                  <a:lnTo>
                    <a:pt x="1307" y="1269"/>
                  </a:lnTo>
                  <a:lnTo>
                    <a:pt x="1417" y="1214"/>
                  </a:lnTo>
                  <a:lnTo>
                    <a:pt x="1508" y="1150"/>
                  </a:lnTo>
                  <a:lnTo>
                    <a:pt x="1609" y="1022"/>
                  </a:lnTo>
                  <a:lnTo>
                    <a:pt x="1634" y="958"/>
                  </a:lnTo>
                  <a:lnTo>
                    <a:pt x="1634" y="862"/>
                  </a:lnTo>
                  <a:lnTo>
                    <a:pt x="1618" y="784"/>
                  </a:lnTo>
                  <a:lnTo>
                    <a:pt x="1586" y="670"/>
                  </a:lnTo>
                  <a:lnTo>
                    <a:pt x="1538" y="574"/>
                  </a:lnTo>
                  <a:lnTo>
                    <a:pt x="1490" y="478"/>
                  </a:lnTo>
                  <a:lnTo>
                    <a:pt x="1444" y="409"/>
                  </a:lnTo>
                  <a:lnTo>
                    <a:pt x="1346" y="286"/>
                  </a:lnTo>
                  <a:lnTo>
                    <a:pt x="1298" y="238"/>
                  </a:lnTo>
                  <a:lnTo>
                    <a:pt x="1216" y="181"/>
                  </a:lnTo>
                  <a:lnTo>
                    <a:pt x="1152" y="135"/>
                  </a:lnTo>
                  <a:lnTo>
                    <a:pt x="1060" y="80"/>
                  </a:lnTo>
                  <a:lnTo>
                    <a:pt x="941" y="35"/>
                  </a:lnTo>
                  <a:lnTo>
                    <a:pt x="795" y="0"/>
                  </a:lnTo>
                  <a:close/>
                </a:path>
              </a:pathLst>
            </a:custGeom>
            <a:gradFill rotWithShape="0">
              <a:gsLst>
                <a:gs pos="0">
                  <a:srgbClr val="0033CC"/>
                </a:gs>
                <a:gs pos="50000">
                  <a:schemeClr val="bg1"/>
                </a:gs>
                <a:gs pos="100000">
                  <a:srgbClr val="0033CC"/>
                </a:gs>
              </a:gsLst>
              <a:lin ang="2700000" scaled="1"/>
            </a:gradFill>
            <a:ln w="2857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123" name="Freeform 131"/>
            <p:cNvSpPr>
              <a:spLocks/>
            </p:cNvSpPr>
            <p:nvPr/>
          </p:nvSpPr>
          <p:spPr bwMode="auto">
            <a:xfrm>
              <a:off x="4512" y="2688"/>
              <a:ext cx="816" cy="432"/>
            </a:xfrm>
            <a:custGeom>
              <a:avLst/>
              <a:gdLst>
                <a:gd name="T0" fmla="*/ 0 w 816"/>
                <a:gd name="T1" fmla="*/ 0 h 432"/>
                <a:gd name="T2" fmla="*/ 187 w 816"/>
                <a:gd name="T3" fmla="*/ 27 h 432"/>
                <a:gd name="T4" fmla="*/ 334 w 816"/>
                <a:gd name="T5" fmla="*/ 64 h 432"/>
                <a:gd name="T6" fmla="*/ 526 w 816"/>
                <a:gd name="T7" fmla="*/ 137 h 432"/>
                <a:gd name="T8" fmla="*/ 635 w 816"/>
                <a:gd name="T9" fmla="*/ 192 h 432"/>
                <a:gd name="T10" fmla="*/ 699 w 816"/>
                <a:gd name="T11" fmla="*/ 247 h 432"/>
                <a:gd name="T12" fmla="*/ 791 w 816"/>
                <a:gd name="T13" fmla="*/ 338 h 432"/>
                <a:gd name="T14" fmla="*/ 816 w 816"/>
                <a:gd name="T15" fmla="*/ 432 h 4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6"/>
                <a:gd name="T25" fmla="*/ 0 h 432"/>
                <a:gd name="T26" fmla="*/ 816 w 816"/>
                <a:gd name="T27" fmla="*/ 432 h 4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6" h="432">
                  <a:moveTo>
                    <a:pt x="0" y="0"/>
                  </a:moveTo>
                  <a:cubicBezTo>
                    <a:pt x="31" y="4"/>
                    <a:pt x="131" y="16"/>
                    <a:pt x="187" y="27"/>
                  </a:cubicBezTo>
                  <a:cubicBezTo>
                    <a:pt x="243" y="38"/>
                    <a:pt x="278" y="46"/>
                    <a:pt x="334" y="64"/>
                  </a:cubicBezTo>
                  <a:cubicBezTo>
                    <a:pt x="390" y="82"/>
                    <a:pt x="476" y="116"/>
                    <a:pt x="526" y="137"/>
                  </a:cubicBezTo>
                  <a:cubicBezTo>
                    <a:pt x="576" y="158"/>
                    <a:pt x="606" y="174"/>
                    <a:pt x="635" y="192"/>
                  </a:cubicBezTo>
                  <a:cubicBezTo>
                    <a:pt x="664" y="210"/>
                    <a:pt x="673" y="223"/>
                    <a:pt x="699" y="247"/>
                  </a:cubicBezTo>
                  <a:cubicBezTo>
                    <a:pt x="725" y="271"/>
                    <a:pt x="772" y="307"/>
                    <a:pt x="791" y="338"/>
                  </a:cubicBezTo>
                  <a:cubicBezTo>
                    <a:pt x="810" y="369"/>
                    <a:pt x="811" y="413"/>
                    <a:pt x="816" y="432"/>
                  </a:cubicBezTo>
                </a:path>
              </a:pathLst>
            </a:custGeom>
            <a:noFill/>
            <a:ln w="28575">
              <a:solidFill>
                <a:srgbClr val="FF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16509" name="Freeform 93"/>
          <p:cNvSpPr>
            <a:spLocks/>
          </p:cNvSpPr>
          <p:nvPr/>
        </p:nvSpPr>
        <p:spPr bwMode="auto">
          <a:xfrm>
            <a:off x="5867400" y="3798888"/>
            <a:ext cx="1263650" cy="1760537"/>
          </a:xfrm>
          <a:custGeom>
            <a:avLst/>
            <a:gdLst>
              <a:gd name="T0" fmla="*/ 1258888 w 796"/>
              <a:gd name="T1" fmla="*/ 0 h 1109"/>
              <a:gd name="T2" fmla="*/ 1258888 w 796"/>
              <a:gd name="T3" fmla="*/ 177800 h 1109"/>
              <a:gd name="T4" fmla="*/ 1258888 w 796"/>
              <a:gd name="T5" fmla="*/ 468312 h 1109"/>
              <a:gd name="T6" fmla="*/ 1230313 w 796"/>
              <a:gd name="T7" fmla="*/ 700087 h 1109"/>
              <a:gd name="T8" fmla="*/ 1201738 w 796"/>
              <a:gd name="T9" fmla="*/ 871537 h 1109"/>
              <a:gd name="T10" fmla="*/ 1141413 w 796"/>
              <a:gd name="T11" fmla="*/ 1033462 h 1109"/>
              <a:gd name="T12" fmla="*/ 900113 w 796"/>
              <a:gd name="T13" fmla="*/ 1417637 h 1109"/>
              <a:gd name="T14" fmla="*/ 514350 w 796"/>
              <a:gd name="T15" fmla="*/ 1701800 h 1109"/>
              <a:gd name="T16" fmla="*/ 0 w 796"/>
              <a:gd name="T17" fmla="*/ 1760537 h 110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96"/>
              <a:gd name="T28" fmla="*/ 0 h 1109"/>
              <a:gd name="T29" fmla="*/ 796 w 796"/>
              <a:gd name="T30" fmla="*/ 1109 h 110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96" h="1109">
                <a:moveTo>
                  <a:pt x="793" y="0"/>
                </a:moveTo>
                <a:cubicBezTo>
                  <a:pt x="793" y="19"/>
                  <a:pt x="793" y="63"/>
                  <a:pt x="793" y="112"/>
                </a:cubicBezTo>
                <a:cubicBezTo>
                  <a:pt x="793" y="161"/>
                  <a:pt x="796" y="240"/>
                  <a:pt x="793" y="295"/>
                </a:cubicBezTo>
                <a:cubicBezTo>
                  <a:pt x="790" y="350"/>
                  <a:pt x="781" y="399"/>
                  <a:pt x="775" y="441"/>
                </a:cubicBezTo>
                <a:cubicBezTo>
                  <a:pt x="769" y="483"/>
                  <a:pt x="766" y="514"/>
                  <a:pt x="757" y="549"/>
                </a:cubicBezTo>
                <a:cubicBezTo>
                  <a:pt x="748" y="584"/>
                  <a:pt x="751" y="594"/>
                  <a:pt x="719" y="651"/>
                </a:cubicBezTo>
                <a:cubicBezTo>
                  <a:pt x="687" y="708"/>
                  <a:pt x="633" y="823"/>
                  <a:pt x="567" y="893"/>
                </a:cubicBezTo>
                <a:cubicBezTo>
                  <a:pt x="501" y="963"/>
                  <a:pt x="418" y="1036"/>
                  <a:pt x="324" y="1072"/>
                </a:cubicBezTo>
                <a:cubicBezTo>
                  <a:pt x="230" y="1108"/>
                  <a:pt x="54" y="1103"/>
                  <a:pt x="0" y="1109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11" name="Group 171"/>
          <p:cNvGrpSpPr>
            <a:grpSpLocks/>
          </p:cNvGrpSpPr>
          <p:nvPr/>
        </p:nvGrpSpPr>
        <p:grpSpPr bwMode="auto">
          <a:xfrm>
            <a:off x="5638800" y="76200"/>
            <a:ext cx="2286000" cy="2514600"/>
            <a:chOff x="4224" y="0"/>
            <a:chExt cx="1440" cy="1584"/>
          </a:xfrm>
        </p:grpSpPr>
        <p:pic>
          <p:nvPicPr>
            <p:cNvPr id="3113" name="Picture 90" descr="D:\Amgs-1\lc-7(4)-1.BMP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224" y="144"/>
              <a:ext cx="1440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114" name="Group 170"/>
            <p:cNvGrpSpPr>
              <a:grpSpLocks/>
            </p:cNvGrpSpPr>
            <p:nvPr/>
          </p:nvGrpSpPr>
          <p:grpSpPr bwMode="auto">
            <a:xfrm>
              <a:off x="4442" y="0"/>
              <a:ext cx="1222" cy="1488"/>
              <a:chOff x="4442" y="0"/>
              <a:chExt cx="1222" cy="1488"/>
            </a:xfrm>
          </p:grpSpPr>
          <p:sp>
            <p:nvSpPr>
              <p:cNvPr id="3115" name="Line 159"/>
              <p:cNvSpPr>
                <a:spLocks noChangeShapeType="1"/>
              </p:cNvSpPr>
              <p:nvPr/>
            </p:nvSpPr>
            <p:spPr bwMode="auto">
              <a:xfrm flipV="1">
                <a:off x="4896" y="449"/>
                <a:ext cx="0" cy="4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16" name="Line 160"/>
              <p:cNvSpPr>
                <a:spLocks noChangeShapeType="1"/>
              </p:cNvSpPr>
              <p:nvPr/>
            </p:nvSpPr>
            <p:spPr bwMode="auto">
              <a:xfrm flipV="1">
                <a:off x="4896" y="0"/>
                <a:ext cx="0" cy="39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3081" name="Object 2055"/>
              <p:cNvGraphicFramePr>
                <a:graphicFrameLocks noChangeAspect="1"/>
              </p:cNvGraphicFramePr>
              <p:nvPr/>
            </p:nvGraphicFramePr>
            <p:xfrm>
              <a:off x="4704" y="48"/>
              <a:ext cx="142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8" name="Equation" r:id="rId11" imgW="114120" imgH="139680" progId="Equation.3">
                      <p:embed/>
                    </p:oleObj>
                  </mc:Choice>
                  <mc:Fallback>
                    <p:oleObj name="Equation" r:id="rId11" imgW="114120" imgH="139680" progId="Equation.3">
                      <p:embed/>
                      <p:pic>
                        <p:nvPicPr>
                          <p:cNvPr id="0" name="Object 205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04" y="48"/>
                            <a:ext cx="142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3117" name="Group 169"/>
              <p:cNvGrpSpPr>
                <a:grpSpLocks/>
              </p:cNvGrpSpPr>
              <p:nvPr/>
            </p:nvGrpSpPr>
            <p:grpSpPr bwMode="auto">
              <a:xfrm>
                <a:off x="4442" y="768"/>
                <a:ext cx="1222" cy="720"/>
                <a:chOff x="4442" y="768"/>
                <a:chExt cx="1222" cy="720"/>
              </a:xfrm>
            </p:grpSpPr>
            <p:graphicFrame>
              <p:nvGraphicFramePr>
                <p:cNvPr id="3082" name="Object 2056"/>
                <p:cNvGraphicFramePr>
                  <a:graphicFrameLocks noChangeAspect="1"/>
                </p:cNvGraphicFramePr>
                <p:nvPr/>
              </p:nvGraphicFramePr>
              <p:xfrm>
                <a:off x="4512" y="1312"/>
                <a:ext cx="174" cy="17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089" name="Equation" r:id="rId13" imgW="139680" imgH="139680" progId="Equation.3">
                        <p:embed/>
                      </p:oleObj>
                    </mc:Choice>
                    <mc:Fallback>
                      <p:oleObj name="Equation" r:id="rId13" imgW="139680" imgH="139680" progId="Equation.3">
                        <p:embed/>
                        <p:pic>
                          <p:nvPicPr>
                            <p:cNvPr id="0" name="Object 205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512" y="1312"/>
                              <a:ext cx="174" cy="17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083" name="Object 2057"/>
                <p:cNvGraphicFramePr>
                  <a:graphicFrameLocks noChangeAspect="1"/>
                </p:cNvGraphicFramePr>
                <p:nvPr/>
              </p:nvGraphicFramePr>
              <p:xfrm>
                <a:off x="5472" y="1248"/>
                <a:ext cx="173" cy="20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090" name="Equation" r:id="rId15" imgW="139680" imgH="164880" progId="Equation.3">
                        <p:embed/>
                      </p:oleObj>
                    </mc:Choice>
                    <mc:Fallback>
                      <p:oleObj name="Equation" r:id="rId15" imgW="139680" imgH="164880" progId="Equation.3">
                        <p:embed/>
                        <p:pic>
                          <p:nvPicPr>
                            <p:cNvPr id="0" name="Object 205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472" y="1248"/>
                              <a:ext cx="173" cy="208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084" name="Object 2058"/>
                <p:cNvGraphicFramePr>
                  <a:graphicFrameLocks noChangeAspect="1"/>
                </p:cNvGraphicFramePr>
                <p:nvPr/>
              </p:nvGraphicFramePr>
              <p:xfrm>
                <a:off x="4723" y="768"/>
                <a:ext cx="163" cy="17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091" name="Equation" r:id="rId17" imgW="164880" imgH="177480" progId="Equation.3">
                        <p:embed/>
                      </p:oleObj>
                    </mc:Choice>
                    <mc:Fallback>
                      <p:oleObj name="Equation" r:id="rId17" imgW="164880" imgH="177480" progId="Equation.3">
                        <p:embed/>
                        <p:pic>
                          <p:nvPicPr>
                            <p:cNvPr id="0" name="Object 205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723" y="768"/>
                              <a:ext cx="163" cy="179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3118" name="Line 163"/>
                <p:cNvSpPr>
                  <a:spLocks noChangeShapeType="1"/>
                </p:cNvSpPr>
                <p:nvPr/>
              </p:nvSpPr>
              <p:spPr bwMode="auto">
                <a:xfrm rot="240000">
                  <a:off x="5376" y="1081"/>
                  <a:ext cx="288" cy="119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19" name="Line 166"/>
                <p:cNvSpPr>
                  <a:spLocks noChangeShapeType="1"/>
                </p:cNvSpPr>
                <p:nvPr/>
              </p:nvSpPr>
              <p:spPr bwMode="auto">
                <a:xfrm>
                  <a:off x="4896" y="864"/>
                  <a:ext cx="508" cy="2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20" name="Line 167"/>
                <p:cNvSpPr>
                  <a:spLocks noChangeShapeType="1"/>
                </p:cNvSpPr>
                <p:nvPr/>
              </p:nvSpPr>
              <p:spPr bwMode="auto">
                <a:xfrm flipH="1">
                  <a:off x="4640" y="864"/>
                  <a:ext cx="256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21" name="Line 168"/>
                <p:cNvSpPr>
                  <a:spLocks noChangeShapeType="1"/>
                </p:cNvSpPr>
                <p:nvPr/>
              </p:nvSpPr>
              <p:spPr bwMode="auto">
                <a:xfrm flipH="1">
                  <a:off x="4442" y="1152"/>
                  <a:ext cx="214" cy="2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14" name="Group 129"/>
          <p:cNvGrpSpPr>
            <a:grpSpLocks/>
          </p:cNvGrpSpPr>
          <p:nvPr/>
        </p:nvGrpSpPr>
        <p:grpSpPr bwMode="auto">
          <a:xfrm>
            <a:off x="5334000" y="2362200"/>
            <a:ext cx="3200400" cy="3911600"/>
            <a:chOff x="3360" y="1440"/>
            <a:chExt cx="2016" cy="2464"/>
          </a:xfrm>
        </p:grpSpPr>
        <p:grpSp>
          <p:nvGrpSpPr>
            <p:cNvPr id="3104" name="Group 123"/>
            <p:cNvGrpSpPr>
              <a:grpSpLocks/>
            </p:cNvGrpSpPr>
            <p:nvPr/>
          </p:nvGrpSpPr>
          <p:grpSpPr bwMode="auto">
            <a:xfrm>
              <a:off x="3360" y="3072"/>
              <a:ext cx="1008" cy="672"/>
              <a:chOff x="3360" y="3072"/>
              <a:chExt cx="1008" cy="672"/>
            </a:xfrm>
          </p:grpSpPr>
          <p:sp>
            <p:nvSpPr>
              <p:cNvPr id="3111" name="Line 64"/>
              <p:cNvSpPr>
                <a:spLocks noChangeShapeType="1"/>
              </p:cNvSpPr>
              <p:nvPr/>
            </p:nvSpPr>
            <p:spPr bwMode="auto">
              <a:xfrm flipH="1">
                <a:off x="3696" y="3072"/>
                <a:ext cx="672" cy="4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12" name="Line 117"/>
              <p:cNvSpPr>
                <a:spLocks noChangeShapeType="1"/>
              </p:cNvSpPr>
              <p:nvPr/>
            </p:nvSpPr>
            <p:spPr bwMode="auto">
              <a:xfrm flipH="1">
                <a:off x="3360" y="3504"/>
                <a:ext cx="336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105" name="Group 119"/>
            <p:cNvGrpSpPr>
              <a:grpSpLocks/>
            </p:cNvGrpSpPr>
            <p:nvPr/>
          </p:nvGrpSpPr>
          <p:grpSpPr bwMode="auto">
            <a:xfrm>
              <a:off x="4368" y="3072"/>
              <a:ext cx="1008" cy="672"/>
              <a:chOff x="4368" y="2976"/>
              <a:chExt cx="1008" cy="672"/>
            </a:xfrm>
          </p:grpSpPr>
          <p:sp>
            <p:nvSpPr>
              <p:cNvPr id="3109" name="Line 63"/>
              <p:cNvSpPr>
                <a:spLocks noChangeShapeType="1"/>
              </p:cNvSpPr>
              <p:nvPr/>
            </p:nvSpPr>
            <p:spPr bwMode="auto">
              <a:xfrm>
                <a:off x="4368" y="2976"/>
                <a:ext cx="72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10" name="Line 118"/>
              <p:cNvSpPr>
                <a:spLocks noChangeShapeType="1"/>
              </p:cNvSpPr>
              <p:nvPr/>
            </p:nvSpPr>
            <p:spPr bwMode="auto">
              <a:xfrm>
                <a:off x="5088" y="3456"/>
                <a:ext cx="288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106" name="Group 124"/>
            <p:cNvGrpSpPr>
              <a:grpSpLocks/>
            </p:cNvGrpSpPr>
            <p:nvPr/>
          </p:nvGrpSpPr>
          <p:grpSpPr bwMode="auto">
            <a:xfrm>
              <a:off x="4368" y="1445"/>
              <a:ext cx="0" cy="1627"/>
              <a:chOff x="4368" y="1445"/>
              <a:chExt cx="0" cy="1627"/>
            </a:xfrm>
          </p:grpSpPr>
          <p:sp>
            <p:nvSpPr>
              <p:cNvPr id="3107" name="Line 65"/>
              <p:cNvSpPr>
                <a:spLocks noChangeShapeType="1"/>
              </p:cNvSpPr>
              <p:nvPr/>
            </p:nvSpPr>
            <p:spPr bwMode="auto">
              <a:xfrm flipV="1">
                <a:off x="4368" y="1855"/>
                <a:ext cx="0" cy="121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08" name="Line 116"/>
              <p:cNvSpPr>
                <a:spLocks noChangeShapeType="1"/>
              </p:cNvSpPr>
              <p:nvPr/>
            </p:nvSpPr>
            <p:spPr bwMode="auto">
              <a:xfrm flipV="1">
                <a:off x="4368" y="1445"/>
                <a:ext cx="0" cy="37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aphicFrame>
          <p:nvGraphicFramePr>
            <p:cNvPr id="3077" name="Object 2051"/>
            <p:cNvGraphicFramePr>
              <a:graphicFrameLocks noChangeAspect="1"/>
            </p:cNvGraphicFramePr>
            <p:nvPr/>
          </p:nvGraphicFramePr>
          <p:xfrm>
            <a:off x="3426" y="3696"/>
            <a:ext cx="174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2" name="Equation" r:id="rId19" imgW="139680" imgH="139680" progId="Equation.3">
                    <p:embed/>
                  </p:oleObj>
                </mc:Choice>
                <mc:Fallback>
                  <p:oleObj name="Equation" r:id="rId19" imgW="139680" imgH="139680" progId="Equation.3">
                    <p:embed/>
                    <p:pic>
                      <p:nvPicPr>
                        <p:cNvPr id="0" name="Object 20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6" y="3696"/>
                          <a:ext cx="174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8" name="Object 2052"/>
            <p:cNvGraphicFramePr>
              <a:graphicFrameLocks noChangeAspect="1"/>
            </p:cNvGraphicFramePr>
            <p:nvPr/>
          </p:nvGraphicFramePr>
          <p:xfrm>
            <a:off x="5088" y="3696"/>
            <a:ext cx="17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3" name="Equation" r:id="rId20" imgW="139680" imgH="164880" progId="Equation.3">
                    <p:embed/>
                  </p:oleObj>
                </mc:Choice>
                <mc:Fallback>
                  <p:oleObj name="Equation" r:id="rId20" imgW="139680" imgH="164880" progId="Equation.3">
                    <p:embed/>
                    <p:pic>
                      <p:nvPicPr>
                        <p:cNvPr id="0" name="Object 20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8" y="3696"/>
                          <a:ext cx="173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9" name="Object 2053"/>
            <p:cNvGraphicFramePr>
              <a:graphicFrameLocks noChangeAspect="1"/>
            </p:cNvGraphicFramePr>
            <p:nvPr/>
          </p:nvGraphicFramePr>
          <p:xfrm>
            <a:off x="4178" y="1440"/>
            <a:ext cx="14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4" name="Equation" r:id="rId21" imgW="114120" imgH="139680" progId="Equation.3">
                    <p:embed/>
                  </p:oleObj>
                </mc:Choice>
                <mc:Fallback>
                  <p:oleObj name="Equation" r:id="rId21" imgW="114120" imgH="139680" progId="Equation.3">
                    <p:embed/>
                    <p:pic>
                      <p:nvPicPr>
                        <p:cNvPr id="0" name="Object 20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8" y="1440"/>
                          <a:ext cx="142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0" name="Object 2054"/>
            <p:cNvGraphicFramePr>
              <a:graphicFrameLocks noChangeAspect="1"/>
            </p:cNvGraphicFramePr>
            <p:nvPr/>
          </p:nvGraphicFramePr>
          <p:xfrm>
            <a:off x="4260" y="3120"/>
            <a:ext cx="204" cy="2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5" name="Equation" r:id="rId22" imgW="164880" imgH="177480" progId="Equation.3">
                    <p:embed/>
                  </p:oleObj>
                </mc:Choice>
                <mc:Fallback>
                  <p:oleObj name="Equation" r:id="rId22" imgW="164880" imgH="177480" progId="Equation.3">
                    <p:embed/>
                    <p:pic>
                      <p:nvPicPr>
                        <p:cNvPr id="0" name="Object 20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60" y="3120"/>
                          <a:ext cx="204" cy="22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6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9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6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16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16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39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16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16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1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16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6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16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16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16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519" grpId="0" animBg="1"/>
      <p:bldP spid="316520" grpId="0" animBg="1"/>
      <p:bldP spid="316515" grpId="0" animBg="1"/>
      <p:bldP spid="316467" grpId="0" autoUpdateAnimBg="0"/>
      <p:bldP spid="316469" grpId="0" autoUpdateAnimBg="0"/>
      <p:bldP spid="316471" grpId="0" autoUpdateAnimBg="0"/>
      <p:bldP spid="316472" grpId="0" autoUpdateAnimBg="0"/>
      <p:bldP spid="316525" grpId="0" animBg="1"/>
      <p:bldP spid="31650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>
          <a:xfrm>
            <a:off x="879475" y="685800"/>
            <a:ext cx="7772400" cy="1143000"/>
          </a:xfrm>
          <a:noFill/>
        </p:spPr>
        <p:txBody>
          <a:bodyPr anchor="t"/>
          <a:lstStyle/>
          <a:p>
            <a:pPr algn="l" eaLnBrk="1" hangingPunct="1"/>
            <a:r>
              <a:rPr lang="zh-CN" altLang="en-US" sz="4000"/>
              <a:t>二、空间曲线的参数方程</a:t>
            </a:r>
          </a:p>
        </p:txBody>
      </p:sp>
      <p:sp>
        <p:nvSpPr>
          <p:cNvPr id="15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5B483-E951-4842-BB54-65861ABC58AB}" type="slidenum">
              <a:rPr lang="en-US" altLang="zh-CN"/>
              <a:pPr>
                <a:defRPr/>
              </a:pPr>
              <a:t>5</a:t>
            </a:fld>
            <a:endParaRPr lang="en-US" altLang="zh-CN"/>
          </a:p>
        </p:txBody>
      </p:sp>
      <p:graphicFrame>
        <p:nvGraphicFramePr>
          <p:cNvPr id="340992" name="Object 0"/>
          <p:cNvGraphicFramePr>
            <a:graphicFrameLocks noChangeAspect="1"/>
          </p:cNvGraphicFramePr>
          <p:nvPr/>
        </p:nvGraphicFramePr>
        <p:xfrm>
          <a:off x="1752600" y="1676400"/>
          <a:ext cx="15113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公式" r:id="rId3" imgW="1511280" imgH="1625400" progId="Equation.3">
                  <p:embed/>
                </p:oleObj>
              </mc:Choice>
              <mc:Fallback>
                <p:oleObj name="公式" r:id="rId3" imgW="1511280" imgH="162540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676400"/>
                        <a:ext cx="1511300" cy="162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44" name="Text Box 4"/>
          <p:cNvSpPr txBox="1">
            <a:spLocks noChangeArrowheads="1"/>
          </p:cNvSpPr>
          <p:nvPr/>
        </p:nvSpPr>
        <p:spPr bwMode="auto">
          <a:xfrm>
            <a:off x="3657600" y="2147888"/>
            <a:ext cx="381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chemeClr val="accent2"/>
                </a:solidFill>
                <a:ea typeface="黑体" pitchFamily="2" charset="-122"/>
              </a:rPr>
              <a:t>空间曲线的参数方程</a:t>
            </a:r>
          </a:p>
        </p:txBody>
      </p:sp>
      <p:sp>
        <p:nvSpPr>
          <p:cNvPr id="317446" name="Text Box 6"/>
          <p:cNvSpPr txBox="1">
            <a:spLocks noChangeArrowheads="1"/>
          </p:cNvSpPr>
          <p:nvPr/>
        </p:nvSpPr>
        <p:spPr bwMode="auto">
          <a:xfrm>
            <a:off x="2819400" y="4267200"/>
            <a:ext cx="5486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</a:rPr>
              <a:t>随着参数的变化可得到曲线上的</a:t>
            </a:r>
          </a:p>
        </p:txBody>
      </p:sp>
      <p:graphicFrame>
        <p:nvGraphicFramePr>
          <p:cNvPr id="340993" name="Object 1"/>
          <p:cNvGraphicFramePr>
            <a:graphicFrameLocks noChangeAspect="1"/>
          </p:cNvGraphicFramePr>
          <p:nvPr/>
        </p:nvGraphicFramePr>
        <p:xfrm>
          <a:off x="1981200" y="3733800"/>
          <a:ext cx="2209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5" imgW="2209680" imgH="431640" progId="Equation.3">
                  <p:embed/>
                </p:oleObj>
              </mc:Choice>
              <mc:Fallback>
                <p:oleObj name="Equation" r:id="rId5" imgW="2209680" imgH="431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733800"/>
                        <a:ext cx="2209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48" name="Text Box 8"/>
          <p:cNvSpPr txBox="1">
            <a:spLocks noChangeArrowheads="1"/>
          </p:cNvSpPr>
          <p:nvPr/>
        </p:nvSpPr>
        <p:spPr bwMode="auto">
          <a:xfrm>
            <a:off x="4191000" y="3657600"/>
            <a:ext cx="4114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</a:rPr>
              <a:t>就得到曲线上的一个点</a:t>
            </a:r>
          </a:p>
        </p:txBody>
      </p:sp>
      <p:graphicFrame>
        <p:nvGraphicFramePr>
          <p:cNvPr id="340994" name="Object 2"/>
          <p:cNvGraphicFramePr>
            <a:graphicFrameLocks noChangeAspect="1"/>
          </p:cNvGraphicFramePr>
          <p:nvPr/>
        </p:nvGraphicFramePr>
        <p:xfrm>
          <a:off x="1295400" y="4305300"/>
          <a:ext cx="1562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7" imgW="1562040" imgH="419040" progId="Equation.3">
                  <p:embed/>
                </p:oleObj>
              </mc:Choice>
              <mc:Fallback>
                <p:oleObj name="Equation" r:id="rId7" imgW="156204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305300"/>
                        <a:ext cx="15621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50" name="Rectangle 10"/>
          <p:cNvSpPr>
            <a:spLocks noChangeArrowheads="1"/>
          </p:cNvSpPr>
          <p:nvPr/>
        </p:nvSpPr>
        <p:spPr bwMode="auto">
          <a:xfrm>
            <a:off x="1219200" y="4967288"/>
            <a:ext cx="1349375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zh-CN" altLang="en-US" sz="2800">
                <a:solidFill>
                  <a:schemeClr val="tx2"/>
                </a:solidFill>
              </a:rPr>
              <a:t>全部点</a:t>
            </a:r>
            <a:r>
              <a:rPr lang="en-US" altLang="zh-CN" sz="2800">
                <a:solidFill>
                  <a:schemeClr val="tx2"/>
                </a:solidFill>
              </a:rPr>
              <a:t>.</a:t>
            </a:r>
          </a:p>
        </p:txBody>
      </p:sp>
      <p:grpSp>
        <p:nvGrpSpPr>
          <p:cNvPr id="4107" name="Group 11"/>
          <p:cNvGrpSpPr>
            <a:grpSpLocks/>
          </p:cNvGrpSpPr>
          <p:nvPr/>
        </p:nvGrpSpPr>
        <p:grpSpPr bwMode="auto">
          <a:xfrm>
            <a:off x="53975" y="0"/>
            <a:ext cx="2536825" cy="390525"/>
            <a:chOff x="0" y="0"/>
            <a:chExt cx="1598" cy="246"/>
          </a:xfrm>
        </p:grpSpPr>
        <p:grpSp>
          <p:nvGrpSpPr>
            <p:cNvPr id="4108" name="Group 12"/>
            <p:cNvGrpSpPr>
              <a:grpSpLocks/>
            </p:cNvGrpSpPr>
            <p:nvPr/>
          </p:nvGrpSpPr>
          <p:grpSpPr bwMode="auto">
            <a:xfrm>
              <a:off x="0" y="0"/>
              <a:ext cx="1446" cy="246"/>
              <a:chOff x="138" y="42"/>
              <a:chExt cx="1446" cy="246"/>
            </a:xfrm>
          </p:grpSpPr>
          <p:sp>
            <p:nvSpPr>
              <p:cNvPr id="4110" name="Line 13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4111" name="Picture 14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109" name="Rectangle 15"/>
            <p:cNvSpPr>
              <a:spLocks noChangeArrowheads="1"/>
            </p:cNvSpPr>
            <p:nvPr/>
          </p:nvSpPr>
          <p:spPr bwMode="auto">
            <a:xfrm>
              <a:off x="96" y="0"/>
              <a:ext cx="1502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800">
                  <a:solidFill>
                    <a:srgbClr val="0000FF"/>
                  </a:solidFill>
                  <a:latin typeface="隶书" pitchFamily="49" charset="-122"/>
                  <a:ea typeface="隶书" pitchFamily="49" charset="-122"/>
                </a:rPr>
                <a:t>空间曲线及其方程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0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40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17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7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4" grpId="0" autoUpdateAnimBg="0"/>
      <p:bldP spid="317446" grpId="0" autoUpdateAnimBg="0"/>
      <p:bldP spid="317448" grpId="0" autoUpdateAnimBg="0"/>
      <p:bldP spid="31745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6CE01D-68A4-4FF5-B3DA-7468B848DDB5}" type="slidenum">
              <a:rPr lang="en-US" altLang="zh-CN"/>
              <a:pPr>
                <a:defRPr/>
              </a:pPr>
              <a:t>6</a:t>
            </a:fld>
            <a:endParaRPr lang="en-US" altLang="zh-CN"/>
          </a:p>
        </p:txBody>
      </p:sp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1295400" y="3124200"/>
            <a:ext cx="1450975" cy="2947988"/>
            <a:chOff x="4176" y="1296"/>
            <a:chExt cx="914" cy="1857"/>
          </a:xfrm>
        </p:grpSpPr>
        <p:grpSp>
          <p:nvGrpSpPr>
            <p:cNvPr id="5190" name="Group 91"/>
            <p:cNvGrpSpPr>
              <a:grpSpLocks/>
            </p:cNvGrpSpPr>
            <p:nvPr/>
          </p:nvGrpSpPr>
          <p:grpSpPr bwMode="auto">
            <a:xfrm>
              <a:off x="4176" y="1296"/>
              <a:ext cx="914" cy="1857"/>
              <a:chOff x="4176" y="1296"/>
              <a:chExt cx="914" cy="1857"/>
            </a:xfrm>
          </p:grpSpPr>
          <p:sp>
            <p:nvSpPr>
              <p:cNvPr id="5192" name="Oval 92"/>
              <p:cNvSpPr>
                <a:spLocks noChangeArrowheads="1"/>
              </p:cNvSpPr>
              <p:nvPr/>
            </p:nvSpPr>
            <p:spPr bwMode="auto">
              <a:xfrm>
                <a:off x="4176" y="2774"/>
                <a:ext cx="912" cy="379"/>
              </a:xfrm>
              <a:prstGeom prst="ellipse">
                <a:avLst/>
              </a:prstGeom>
              <a:noFill/>
              <a:ln w="19050">
                <a:solidFill>
                  <a:srgbClr val="00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8557" name="AutoShape 93"/>
              <p:cNvSpPr>
                <a:spLocks noChangeArrowheads="1"/>
              </p:cNvSpPr>
              <p:nvPr/>
            </p:nvSpPr>
            <p:spPr bwMode="auto">
              <a:xfrm>
                <a:off x="4176" y="1296"/>
                <a:ext cx="914" cy="1857"/>
              </a:xfrm>
              <a:prstGeom prst="can">
                <a:avLst>
                  <a:gd name="adj" fmla="val 41792"/>
                </a:avLst>
              </a:prstGeom>
              <a:gradFill rotWithShape="0">
                <a:gsLst>
                  <a:gs pos="0">
                    <a:srgbClr val="33CC33"/>
                  </a:gs>
                  <a:gs pos="50000">
                    <a:schemeClr val="bg1"/>
                  </a:gs>
                  <a:gs pos="100000">
                    <a:srgbClr val="33CC33"/>
                  </a:gs>
                </a:gsLst>
                <a:lin ang="0" scaled="1"/>
              </a:gradFill>
              <a:ln w="1905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5191" name="Arc 94"/>
            <p:cNvSpPr>
              <a:spLocks/>
            </p:cNvSpPr>
            <p:nvPr/>
          </p:nvSpPr>
          <p:spPr bwMode="auto">
            <a:xfrm>
              <a:off x="4177" y="2788"/>
              <a:ext cx="909" cy="203"/>
            </a:xfrm>
            <a:custGeom>
              <a:avLst/>
              <a:gdLst>
                <a:gd name="T0" fmla="*/ 0 w 43200"/>
                <a:gd name="T1" fmla="*/ 2 h 22869"/>
                <a:gd name="T2" fmla="*/ 19 w 43200"/>
                <a:gd name="T3" fmla="*/ 2 h 22869"/>
                <a:gd name="T4" fmla="*/ 10 w 43200"/>
                <a:gd name="T5" fmla="*/ 2 h 22869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869"/>
                <a:gd name="T11" fmla="*/ 43200 w 43200"/>
                <a:gd name="T12" fmla="*/ 22869 h 228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869" fill="none" extrusionOk="0">
                  <a:moveTo>
                    <a:pt x="37" y="22868"/>
                  </a:moveTo>
                  <a:cubicBezTo>
                    <a:pt x="12" y="22446"/>
                    <a:pt x="0" y="2202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2869" stroke="0" extrusionOk="0">
                  <a:moveTo>
                    <a:pt x="37" y="22868"/>
                  </a:moveTo>
                  <a:cubicBezTo>
                    <a:pt x="12" y="22446"/>
                    <a:pt x="0" y="2202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9050">
              <a:solidFill>
                <a:srgbClr val="00CC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18466" name="Rectangle 2"/>
          <p:cNvSpPr>
            <a:spLocks noChangeArrowheads="1"/>
          </p:cNvSpPr>
          <p:nvPr/>
        </p:nvSpPr>
        <p:spPr bwMode="auto">
          <a:xfrm>
            <a:off x="4114800" y="4191000"/>
            <a:ext cx="2057400" cy="1536700"/>
          </a:xfrm>
          <a:prstGeom prst="rect">
            <a:avLst/>
          </a:prstGeom>
          <a:gradFill rotWithShape="0">
            <a:gsLst>
              <a:gs pos="0">
                <a:srgbClr val="005E00"/>
              </a:gs>
              <a:gs pos="50000">
                <a:srgbClr val="00CC00"/>
              </a:gs>
              <a:gs pos="100000">
                <a:srgbClr val="005E00"/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8467" name="Text Box 3"/>
          <p:cNvSpPr txBox="1">
            <a:spLocks noChangeArrowheads="1"/>
          </p:cNvSpPr>
          <p:nvPr/>
        </p:nvSpPr>
        <p:spPr bwMode="auto">
          <a:xfrm>
            <a:off x="5791200" y="25908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动点从</a:t>
            </a:r>
            <a:r>
              <a:rPr lang="en-US" altLang="zh-CN" sz="2800" i="1"/>
              <a:t>A</a:t>
            </a:r>
            <a:r>
              <a:rPr lang="zh-CN" altLang="en-US" sz="2800"/>
              <a:t>点出发</a:t>
            </a:r>
            <a:r>
              <a:rPr lang="en-US" altLang="zh-CN" sz="2800"/>
              <a:t>,</a:t>
            </a:r>
          </a:p>
        </p:txBody>
      </p:sp>
      <p:graphicFrame>
        <p:nvGraphicFramePr>
          <p:cNvPr id="342016" name="Object 2048"/>
          <p:cNvGraphicFramePr>
            <a:graphicFrameLocks noChangeAspect="1"/>
          </p:cNvGraphicFramePr>
          <p:nvPr/>
        </p:nvGraphicFramePr>
        <p:xfrm>
          <a:off x="4191000" y="4292600"/>
          <a:ext cx="1841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公式" r:id="rId3" imgW="1841400" imgH="368280" progId="Equation.3">
                  <p:embed/>
                </p:oleObj>
              </mc:Choice>
              <mc:Fallback>
                <p:oleObj name="公式" r:id="rId3" imgW="1841400" imgH="368280" progId="Equation.3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292600"/>
                        <a:ext cx="18415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17" name="Object 2049"/>
          <p:cNvGraphicFramePr>
            <a:graphicFrameLocks noChangeAspect="1"/>
          </p:cNvGraphicFramePr>
          <p:nvPr/>
        </p:nvGraphicFramePr>
        <p:xfrm>
          <a:off x="4191000" y="4713288"/>
          <a:ext cx="18034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公式" r:id="rId5" imgW="1803240" imgH="406080" progId="Equation.3">
                  <p:embed/>
                </p:oleObj>
              </mc:Choice>
              <mc:Fallback>
                <p:oleObj name="公式" r:id="rId5" imgW="1803240" imgH="406080" progId="Equation.3">
                  <p:embed/>
                  <p:pic>
                    <p:nvPicPr>
                      <p:cNvPr id="0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713288"/>
                        <a:ext cx="18034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18" name="Object 2050"/>
          <p:cNvGraphicFramePr>
            <a:graphicFrameLocks noChangeAspect="1"/>
          </p:cNvGraphicFramePr>
          <p:nvPr/>
        </p:nvGraphicFramePr>
        <p:xfrm>
          <a:off x="4267200" y="5183188"/>
          <a:ext cx="901700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公式" r:id="rId7" imgW="901440" imgH="317160" progId="Equation.3">
                  <p:embed/>
                </p:oleObj>
              </mc:Choice>
              <mc:Fallback>
                <p:oleObj name="公式" r:id="rId7" imgW="901440" imgH="317160" progId="Equation.3">
                  <p:embed/>
                  <p:pic>
                    <p:nvPicPr>
                      <p:cNvPr id="0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183188"/>
                        <a:ext cx="901700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488" name="Text Box 24"/>
          <p:cNvSpPr txBox="1">
            <a:spLocks noChangeArrowheads="1"/>
          </p:cNvSpPr>
          <p:nvPr/>
        </p:nvSpPr>
        <p:spPr bwMode="auto">
          <a:xfrm>
            <a:off x="6324600" y="4411663"/>
            <a:ext cx="1828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zh-CN" altLang="en-US" sz="2800">
                <a:solidFill>
                  <a:schemeClr val="accent2"/>
                </a:solidFill>
                <a:latin typeface="黑体" pitchFamily="2" charset="-122"/>
                <a:ea typeface="黑体" pitchFamily="2" charset="-122"/>
              </a:rPr>
              <a:t>螺旋线的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zh-CN" altLang="en-US" sz="2800">
                <a:solidFill>
                  <a:schemeClr val="accent2"/>
                </a:solidFill>
                <a:latin typeface="黑体" pitchFamily="2" charset="-122"/>
                <a:ea typeface="黑体" pitchFamily="2" charset="-122"/>
              </a:rPr>
              <a:t>参数方程</a:t>
            </a:r>
            <a:r>
              <a:rPr lang="en-US" altLang="zh-CN" sz="2800">
                <a:solidFill>
                  <a:schemeClr val="accent2"/>
                </a:solidFill>
                <a:latin typeface="黑体" pitchFamily="2" charset="-122"/>
                <a:ea typeface="黑体" pitchFamily="2" charset="-122"/>
              </a:rPr>
              <a:t>.</a:t>
            </a:r>
          </a:p>
        </p:txBody>
      </p:sp>
      <p:sp>
        <p:nvSpPr>
          <p:cNvPr id="318489" name="Rectangle 25"/>
          <p:cNvSpPr>
            <a:spLocks noChangeArrowheads="1"/>
          </p:cNvSpPr>
          <p:nvPr/>
        </p:nvSpPr>
        <p:spPr bwMode="auto">
          <a:xfrm>
            <a:off x="3429000" y="25908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CN" altLang="en-US" sz="2800"/>
              <a:t>取时间</a:t>
            </a:r>
            <a:r>
              <a:rPr lang="en-US" altLang="zh-CN" sz="2800" i="1"/>
              <a:t>t</a:t>
            </a:r>
            <a:r>
              <a:rPr lang="zh-CN" altLang="en-US" sz="2800"/>
              <a:t>为参数</a:t>
            </a:r>
            <a:r>
              <a:rPr lang="en-US" altLang="zh-CN" sz="2800"/>
              <a:t>,</a:t>
            </a:r>
          </a:p>
        </p:txBody>
      </p:sp>
      <p:sp>
        <p:nvSpPr>
          <p:cNvPr id="318490" name="Text Box 26"/>
          <p:cNvSpPr txBox="1">
            <a:spLocks noChangeArrowheads="1"/>
          </p:cNvSpPr>
          <p:nvPr/>
        </p:nvSpPr>
        <p:spPr bwMode="auto">
          <a:xfrm>
            <a:off x="838200" y="25908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ea typeface="黑体" pitchFamily="2" charset="-122"/>
              </a:rPr>
              <a:t>解</a:t>
            </a:r>
          </a:p>
        </p:txBody>
      </p:sp>
      <p:sp>
        <p:nvSpPr>
          <p:cNvPr id="318511" name="Rectangle 47"/>
          <p:cNvSpPr>
            <a:spLocks noChangeArrowheads="1"/>
          </p:cNvSpPr>
          <p:nvPr/>
        </p:nvSpPr>
        <p:spPr bwMode="auto">
          <a:xfrm>
            <a:off x="3429000" y="3048000"/>
            <a:ext cx="216535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经过</a:t>
            </a:r>
            <a:r>
              <a:rPr lang="en-US" altLang="zh-CN" sz="2800" i="1"/>
              <a:t>t</a:t>
            </a:r>
            <a:r>
              <a:rPr lang="zh-CN" altLang="en-US" sz="2800"/>
              <a:t>时间</a:t>
            </a:r>
            <a:r>
              <a:rPr lang="en-US" altLang="zh-CN" sz="2800"/>
              <a:t>,</a:t>
            </a:r>
          </a:p>
        </p:txBody>
      </p:sp>
      <p:sp>
        <p:nvSpPr>
          <p:cNvPr id="318512" name="Rectangle 48"/>
          <p:cNvSpPr>
            <a:spLocks noChangeArrowheads="1"/>
          </p:cNvSpPr>
          <p:nvPr/>
        </p:nvSpPr>
        <p:spPr bwMode="auto">
          <a:xfrm>
            <a:off x="5105400" y="3048000"/>
            <a:ext cx="2362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zh-CN" altLang="en-US" sz="2800"/>
              <a:t>运动到</a:t>
            </a:r>
            <a:r>
              <a:rPr lang="en-US" altLang="zh-CN" sz="2800" i="1"/>
              <a:t>M</a:t>
            </a:r>
            <a:r>
              <a:rPr lang="zh-CN" altLang="en-US" sz="2800"/>
              <a:t>点</a:t>
            </a:r>
            <a:r>
              <a:rPr lang="en-US" altLang="zh-CN" sz="2800"/>
              <a:t>.</a:t>
            </a:r>
          </a:p>
        </p:txBody>
      </p:sp>
      <p:sp>
        <p:nvSpPr>
          <p:cNvPr id="5149" name="Text Box 49"/>
          <p:cNvSpPr txBox="1">
            <a:spLocks noChangeArrowheads="1"/>
          </p:cNvSpPr>
          <p:nvPr/>
        </p:nvSpPr>
        <p:spPr bwMode="auto">
          <a:xfrm>
            <a:off x="762000" y="4572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ea typeface="黑体" pitchFamily="2" charset="-122"/>
              </a:rPr>
              <a:t>例</a:t>
            </a:r>
          </a:p>
        </p:txBody>
      </p:sp>
      <p:graphicFrame>
        <p:nvGraphicFramePr>
          <p:cNvPr id="342019" name="Object 2051"/>
          <p:cNvGraphicFramePr>
            <a:graphicFrameLocks noChangeAspect="1"/>
          </p:cNvGraphicFramePr>
          <p:nvPr/>
        </p:nvGraphicFramePr>
        <p:xfrm>
          <a:off x="3352800" y="1600200"/>
          <a:ext cx="3086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9" imgW="3085920" imgH="431640" progId="Equation.3">
                  <p:embed/>
                </p:oleObj>
              </mc:Choice>
              <mc:Fallback>
                <p:oleObj name="Equation" r:id="rId9" imgW="3085920" imgH="431640" progId="Equation.3">
                  <p:embed/>
                  <p:pic>
                    <p:nvPicPr>
                      <p:cNvPr id="0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600200"/>
                        <a:ext cx="30861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519" name="Text Box 55"/>
          <p:cNvSpPr txBox="1">
            <a:spLocks noChangeArrowheads="1"/>
          </p:cNvSpPr>
          <p:nvPr/>
        </p:nvSpPr>
        <p:spPr bwMode="auto">
          <a:xfrm>
            <a:off x="6400800" y="1538288"/>
            <a:ext cx="2057400" cy="52322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</a:rPr>
              <a:t>那么点</a:t>
            </a:r>
            <a:r>
              <a:rPr lang="en-US" altLang="zh-CN" sz="2800" i="1" dirty="0">
                <a:solidFill>
                  <a:schemeClr val="tx2"/>
                </a:solidFill>
              </a:rPr>
              <a:t>M </a:t>
            </a:r>
            <a:r>
              <a:rPr lang="zh-CN" altLang="en-US" sz="2800" dirty="0">
                <a:solidFill>
                  <a:schemeClr val="tx2"/>
                </a:solidFill>
              </a:rPr>
              <a:t>构</a:t>
            </a:r>
          </a:p>
        </p:txBody>
      </p:sp>
      <p:sp>
        <p:nvSpPr>
          <p:cNvPr id="318520" name="Text Box 56"/>
          <p:cNvSpPr txBox="1">
            <a:spLocks noChangeArrowheads="1"/>
          </p:cNvSpPr>
          <p:nvPr/>
        </p:nvSpPr>
        <p:spPr bwMode="auto">
          <a:xfrm>
            <a:off x="762000" y="2057400"/>
            <a:ext cx="3733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</a:rPr>
              <a:t>成的图形称为</a:t>
            </a:r>
            <a:r>
              <a:rPr lang="zh-CN" altLang="en-US" sz="2800">
                <a:solidFill>
                  <a:srgbClr val="0000FF"/>
                </a:solidFill>
              </a:rPr>
              <a:t>螺旋线</a:t>
            </a:r>
            <a:r>
              <a:rPr lang="en-US" altLang="zh-CN" sz="280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318521" name="Text Box 57"/>
          <p:cNvSpPr txBox="1">
            <a:spLocks noChangeArrowheads="1"/>
          </p:cNvSpPr>
          <p:nvPr/>
        </p:nvSpPr>
        <p:spPr bwMode="auto">
          <a:xfrm>
            <a:off x="4191000" y="2057400"/>
            <a:ext cx="3733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</a:rPr>
              <a:t>试建立其参数方程</a:t>
            </a:r>
            <a:r>
              <a:rPr lang="en-US" altLang="zh-CN" sz="2800">
                <a:solidFill>
                  <a:schemeClr val="tx2"/>
                </a:solidFill>
              </a:rPr>
              <a:t>.</a:t>
            </a:r>
            <a:endParaRPr lang="en-US" altLang="zh-CN" sz="2800">
              <a:solidFill>
                <a:srgbClr val="0000FF"/>
              </a:solidFill>
            </a:endParaRPr>
          </a:p>
        </p:txBody>
      </p:sp>
      <p:grpSp>
        <p:nvGrpSpPr>
          <p:cNvPr id="5153" name="Group 58"/>
          <p:cNvGrpSpPr>
            <a:grpSpLocks/>
          </p:cNvGrpSpPr>
          <p:nvPr/>
        </p:nvGrpSpPr>
        <p:grpSpPr bwMode="auto">
          <a:xfrm>
            <a:off x="53975" y="0"/>
            <a:ext cx="2536825" cy="390525"/>
            <a:chOff x="0" y="0"/>
            <a:chExt cx="1598" cy="246"/>
          </a:xfrm>
        </p:grpSpPr>
        <p:grpSp>
          <p:nvGrpSpPr>
            <p:cNvPr id="5186" name="Group 59"/>
            <p:cNvGrpSpPr>
              <a:grpSpLocks/>
            </p:cNvGrpSpPr>
            <p:nvPr/>
          </p:nvGrpSpPr>
          <p:grpSpPr bwMode="auto">
            <a:xfrm>
              <a:off x="0" y="0"/>
              <a:ext cx="1446" cy="246"/>
              <a:chOff x="138" y="42"/>
              <a:chExt cx="1446" cy="246"/>
            </a:xfrm>
          </p:grpSpPr>
          <p:sp>
            <p:nvSpPr>
              <p:cNvPr id="5188" name="Line 60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5189" name="Picture 61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187" name="Rectangle 62"/>
            <p:cNvSpPr>
              <a:spLocks noChangeArrowheads="1"/>
            </p:cNvSpPr>
            <p:nvPr/>
          </p:nvSpPr>
          <p:spPr bwMode="auto">
            <a:xfrm>
              <a:off x="96" y="0"/>
              <a:ext cx="1502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800">
                  <a:solidFill>
                    <a:srgbClr val="0000FF"/>
                  </a:solidFill>
                  <a:latin typeface="隶书" pitchFamily="49" charset="-122"/>
                  <a:ea typeface="隶书" pitchFamily="49" charset="-122"/>
                </a:rPr>
                <a:t>空间曲线及其方程</a:t>
              </a:r>
            </a:p>
          </p:txBody>
        </p:sp>
      </p:grpSp>
      <p:sp>
        <p:nvSpPr>
          <p:cNvPr id="318527" name="Rectangle 63"/>
          <p:cNvSpPr>
            <a:spLocks noChangeArrowheads="1"/>
          </p:cNvSpPr>
          <p:nvPr/>
        </p:nvSpPr>
        <p:spPr bwMode="auto">
          <a:xfrm>
            <a:off x="3429000" y="3519488"/>
            <a:ext cx="3429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altLang="zh-CN" sz="2800" i="1"/>
              <a:t>M</a:t>
            </a:r>
            <a:r>
              <a:rPr lang="zh-CN" altLang="en-US" sz="2800"/>
              <a:t>在</a:t>
            </a:r>
            <a:r>
              <a:rPr lang="en-US" altLang="zh-CN" sz="2800" i="1"/>
              <a:t>xOy</a:t>
            </a:r>
            <a:r>
              <a:rPr lang="zh-CN" altLang="en-US" sz="2800"/>
              <a:t>面的投影</a:t>
            </a:r>
          </a:p>
        </p:txBody>
      </p:sp>
      <p:graphicFrame>
        <p:nvGraphicFramePr>
          <p:cNvPr id="342020" name="Object 2052"/>
          <p:cNvGraphicFramePr>
            <a:graphicFrameLocks noChangeAspect="1"/>
          </p:cNvGraphicFramePr>
          <p:nvPr/>
        </p:nvGraphicFramePr>
        <p:xfrm>
          <a:off x="6273800" y="3632200"/>
          <a:ext cx="1574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12" imgW="1574640" imgH="406080" progId="Equation.3">
                  <p:embed/>
                </p:oleObj>
              </mc:Choice>
              <mc:Fallback>
                <p:oleObj name="Equation" r:id="rId12" imgW="1574640" imgH="406080" progId="Equation.3">
                  <p:embed/>
                  <p:pic>
                    <p:nvPicPr>
                      <p:cNvPr id="0" name="Object 2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3800" y="3632200"/>
                        <a:ext cx="15748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533" name="Oval 69"/>
          <p:cNvSpPr>
            <a:spLocks noChangeArrowheads="1"/>
          </p:cNvSpPr>
          <p:nvPr/>
        </p:nvSpPr>
        <p:spPr bwMode="auto">
          <a:xfrm>
            <a:off x="1295400" y="3132138"/>
            <a:ext cx="1447800" cy="601662"/>
          </a:xfrm>
          <a:prstGeom prst="ellipse">
            <a:avLst/>
          </a:prstGeom>
          <a:gradFill rotWithShape="0">
            <a:gsLst>
              <a:gs pos="0">
                <a:srgbClr val="FF66CC"/>
              </a:gs>
              <a:gs pos="50000">
                <a:schemeClr val="bg1"/>
              </a:gs>
              <a:gs pos="100000">
                <a:srgbClr val="FF66CC"/>
              </a:gs>
            </a:gsLst>
            <a:lin ang="2700000" scaled="1"/>
          </a:gradFill>
          <a:ln w="19050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grpSp>
        <p:nvGrpSpPr>
          <p:cNvPr id="6" name="Group 96"/>
          <p:cNvGrpSpPr>
            <a:grpSpLocks/>
          </p:cNvGrpSpPr>
          <p:nvPr/>
        </p:nvGrpSpPr>
        <p:grpSpPr bwMode="auto">
          <a:xfrm>
            <a:off x="1371600" y="2819400"/>
            <a:ext cx="2133600" cy="3886200"/>
            <a:chOff x="768" y="1824"/>
            <a:chExt cx="1344" cy="2448"/>
          </a:xfrm>
        </p:grpSpPr>
        <p:graphicFrame>
          <p:nvGraphicFramePr>
            <p:cNvPr id="5136" name="Object 2062"/>
            <p:cNvGraphicFramePr>
              <a:graphicFrameLocks noChangeAspect="1"/>
            </p:cNvGraphicFramePr>
            <p:nvPr/>
          </p:nvGraphicFramePr>
          <p:xfrm>
            <a:off x="1008" y="1824"/>
            <a:ext cx="14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5" name="Equation" r:id="rId14" imgW="114120" imgH="139680" progId="Equation.3">
                    <p:embed/>
                  </p:oleObj>
                </mc:Choice>
                <mc:Fallback>
                  <p:oleObj name="Equation" r:id="rId14" imgW="114120" imgH="139680" progId="Equation.3">
                    <p:embed/>
                    <p:pic>
                      <p:nvPicPr>
                        <p:cNvPr id="0" name="Object 20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1824"/>
                          <a:ext cx="142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80" name="Line 74"/>
            <p:cNvSpPr>
              <a:spLocks noChangeShapeType="1"/>
            </p:cNvSpPr>
            <p:nvPr/>
          </p:nvSpPr>
          <p:spPr bwMode="auto">
            <a:xfrm>
              <a:off x="1200" y="369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81" name="Line 75"/>
            <p:cNvSpPr>
              <a:spLocks noChangeShapeType="1"/>
            </p:cNvSpPr>
            <p:nvPr/>
          </p:nvSpPr>
          <p:spPr bwMode="auto">
            <a:xfrm flipH="1">
              <a:off x="1008" y="3696"/>
              <a:ext cx="192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82" name="Line 76"/>
            <p:cNvSpPr>
              <a:spLocks noChangeShapeType="1"/>
            </p:cNvSpPr>
            <p:nvPr/>
          </p:nvSpPr>
          <p:spPr bwMode="auto">
            <a:xfrm flipV="1">
              <a:off x="1200" y="2254"/>
              <a:ext cx="0" cy="14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5137" name="Object 2063"/>
            <p:cNvGraphicFramePr>
              <a:graphicFrameLocks noChangeAspect="1"/>
            </p:cNvGraphicFramePr>
            <p:nvPr/>
          </p:nvGraphicFramePr>
          <p:xfrm>
            <a:off x="768" y="4096"/>
            <a:ext cx="174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6" name="Equation" r:id="rId16" imgW="139680" imgH="139680" progId="Equation.3">
                    <p:embed/>
                  </p:oleObj>
                </mc:Choice>
                <mc:Fallback>
                  <p:oleObj name="Equation" r:id="rId16" imgW="139680" imgH="139680" progId="Equation.3">
                    <p:embed/>
                    <p:pic>
                      <p:nvPicPr>
                        <p:cNvPr id="0" name="Object 20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4096"/>
                          <a:ext cx="174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38" name="Object 2064"/>
            <p:cNvGraphicFramePr>
              <a:graphicFrameLocks noChangeAspect="1"/>
            </p:cNvGraphicFramePr>
            <p:nvPr/>
          </p:nvGraphicFramePr>
          <p:xfrm>
            <a:off x="1939" y="3744"/>
            <a:ext cx="17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7" name="Equation" r:id="rId18" imgW="139680" imgH="164880" progId="Equation.3">
                    <p:embed/>
                  </p:oleObj>
                </mc:Choice>
                <mc:Fallback>
                  <p:oleObj name="Equation" r:id="rId18" imgW="139680" imgH="164880" progId="Equation.3">
                    <p:embed/>
                    <p:pic>
                      <p:nvPicPr>
                        <p:cNvPr id="0" name="Object 20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39" y="3744"/>
                          <a:ext cx="173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39" name="Object 2065"/>
            <p:cNvGraphicFramePr>
              <a:graphicFrameLocks noChangeAspect="1"/>
            </p:cNvGraphicFramePr>
            <p:nvPr/>
          </p:nvGraphicFramePr>
          <p:xfrm>
            <a:off x="1057" y="3600"/>
            <a:ext cx="143" cy="1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8" name="Equation" r:id="rId20" imgW="164880" imgH="177480" progId="Equation.3">
                    <p:embed/>
                  </p:oleObj>
                </mc:Choice>
                <mc:Fallback>
                  <p:oleObj name="Equation" r:id="rId20" imgW="164880" imgH="177480" progId="Equation.3">
                    <p:embed/>
                    <p:pic>
                      <p:nvPicPr>
                        <p:cNvPr id="0" name="Object 20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7" y="3600"/>
                          <a:ext cx="143" cy="1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83" name="Line 80"/>
            <p:cNvSpPr>
              <a:spLocks noChangeShapeType="1"/>
            </p:cNvSpPr>
            <p:nvPr/>
          </p:nvSpPr>
          <p:spPr bwMode="auto">
            <a:xfrm>
              <a:off x="1632" y="3696"/>
              <a:ext cx="4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84" name="Line 81"/>
            <p:cNvSpPr>
              <a:spLocks noChangeShapeType="1"/>
            </p:cNvSpPr>
            <p:nvPr/>
          </p:nvSpPr>
          <p:spPr bwMode="auto">
            <a:xfrm flipV="1">
              <a:off x="1200" y="1872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85" name="Line 82"/>
            <p:cNvSpPr>
              <a:spLocks noChangeShapeType="1"/>
            </p:cNvSpPr>
            <p:nvPr/>
          </p:nvSpPr>
          <p:spPr bwMode="auto">
            <a:xfrm flipH="1">
              <a:off x="768" y="3888"/>
              <a:ext cx="24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18547" name="Freeform 83"/>
          <p:cNvSpPr>
            <a:spLocks/>
          </p:cNvSpPr>
          <p:nvPr/>
        </p:nvSpPr>
        <p:spPr bwMode="auto">
          <a:xfrm>
            <a:off x="1765300" y="5322888"/>
            <a:ext cx="958850" cy="773112"/>
          </a:xfrm>
          <a:custGeom>
            <a:avLst/>
            <a:gdLst>
              <a:gd name="T0" fmla="*/ 0 w 604"/>
              <a:gd name="T1" fmla="*/ 773112 h 487"/>
              <a:gd name="T2" fmla="*/ 360362 w 604"/>
              <a:gd name="T3" fmla="*/ 609600 h 487"/>
              <a:gd name="T4" fmla="*/ 606425 w 604"/>
              <a:gd name="T5" fmla="*/ 476250 h 487"/>
              <a:gd name="T6" fmla="*/ 738187 w 604"/>
              <a:gd name="T7" fmla="*/ 377825 h 487"/>
              <a:gd name="T8" fmla="*/ 811212 w 604"/>
              <a:gd name="T9" fmla="*/ 333375 h 487"/>
              <a:gd name="T10" fmla="*/ 854075 w 604"/>
              <a:gd name="T11" fmla="*/ 276225 h 487"/>
              <a:gd name="T12" fmla="*/ 941388 w 604"/>
              <a:gd name="T13" fmla="*/ 160337 h 487"/>
              <a:gd name="T14" fmla="*/ 955675 w 604"/>
              <a:gd name="T15" fmla="*/ 101600 h 487"/>
              <a:gd name="T16" fmla="*/ 941388 w 604"/>
              <a:gd name="T17" fmla="*/ 0 h 4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04"/>
              <a:gd name="T28" fmla="*/ 0 h 487"/>
              <a:gd name="T29" fmla="*/ 604 w 604"/>
              <a:gd name="T30" fmla="*/ 487 h 48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04" h="487">
                <a:moveTo>
                  <a:pt x="0" y="487"/>
                </a:moveTo>
                <a:cubicBezTo>
                  <a:pt x="38" y="470"/>
                  <a:pt x="163" y="415"/>
                  <a:pt x="227" y="384"/>
                </a:cubicBezTo>
                <a:cubicBezTo>
                  <a:pt x="291" y="353"/>
                  <a:pt x="342" y="324"/>
                  <a:pt x="382" y="300"/>
                </a:cubicBezTo>
                <a:cubicBezTo>
                  <a:pt x="422" y="276"/>
                  <a:pt x="444" y="253"/>
                  <a:pt x="465" y="238"/>
                </a:cubicBezTo>
                <a:cubicBezTo>
                  <a:pt x="486" y="223"/>
                  <a:pt x="499" y="221"/>
                  <a:pt x="511" y="210"/>
                </a:cubicBezTo>
                <a:cubicBezTo>
                  <a:pt x="524" y="197"/>
                  <a:pt x="524" y="192"/>
                  <a:pt x="538" y="174"/>
                </a:cubicBezTo>
                <a:cubicBezTo>
                  <a:pt x="552" y="156"/>
                  <a:pt x="582" y="119"/>
                  <a:pt x="593" y="101"/>
                </a:cubicBezTo>
                <a:cubicBezTo>
                  <a:pt x="604" y="83"/>
                  <a:pt x="602" y="81"/>
                  <a:pt x="602" y="64"/>
                </a:cubicBezTo>
                <a:cubicBezTo>
                  <a:pt x="602" y="47"/>
                  <a:pt x="595" y="13"/>
                  <a:pt x="593" y="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8548" name="Freeform 84"/>
          <p:cNvSpPr>
            <a:spLocks/>
          </p:cNvSpPr>
          <p:nvPr/>
        </p:nvSpPr>
        <p:spPr bwMode="auto">
          <a:xfrm>
            <a:off x="1298575" y="4870450"/>
            <a:ext cx="1408113" cy="463550"/>
          </a:xfrm>
          <a:custGeom>
            <a:avLst/>
            <a:gdLst>
              <a:gd name="T0" fmla="*/ 1408113 w 887"/>
              <a:gd name="T1" fmla="*/ 463550 h 292"/>
              <a:gd name="T2" fmla="*/ 1292225 w 887"/>
              <a:gd name="T3" fmla="*/ 307975 h 292"/>
              <a:gd name="T4" fmla="*/ 1176338 w 887"/>
              <a:gd name="T5" fmla="*/ 206375 h 292"/>
              <a:gd name="T6" fmla="*/ 1089025 w 887"/>
              <a:gd name="T7" fmla="*/ 161925 h 292"/>
              <a:gd name="T8" fmla="*/ 1001713 w 887"/>
              <a:gd name="T9" fmla="*/ 104775 h 292"/>
              <a:gd name="T10" fmla="*/ 885825 w 887"/>
              <a:gd name="T11" fmla="*/ 60325 h 292"/>
              <a:gd name="T12" fmla="*/ 755650 w 887"/>
              <a:gd name="T13" fmla="*/ 17462 h 292"/>
              <a:gd name="T14" fmla="*/ 639763 w 887"/>
              <a:gd name="T15" fmla="*/ 17462 h 292"/>
              <a:gd name="T16" fmla="*/ 465138 w 887"/>
              <a:gd name="T17" fmla="*/ 0 h 292"/>
              <a:gd name="T18" fmla="*/ 319088 w 887"/>
              <a:gd name="T19" fmla="*/ 17462 h 292"/>
              <a:gd name="T20" fmla="*/ 174625 w 887"/>
              <a:gd name="T21" fmla="*/ 57150 h 292"/>
              <a:gd name="T22" fmla="*/ 0 w 887"/>
              <a:gd name="T23" fmla="*/ 187325 h 29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87"/>
              <a:gd name="T37" fmla="*/ 0 h 292"/>
              <a:gd name="T38" fmla="*/ 887 w 887"/>
              <a:gd name="T39" fmla="*/ 292 h 29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87" h="292">
                <a:moveTo>
                  <a:pt x="887" y="292"/>
                </a:moveTo>
                <a:lnTo>
                  <a:pt x="814" y="194"/>
                </a:lnTo>
                <a:lnTo>
                  <a:pt x="741" y="130"/>
                </a:lnTo>
                <a:lnTo>
                  <a:pt x="686" y="102"/>
                </a:lnTo>
                <a:lnTo>
                  <a:pt x="631" y="66"/>
                </a:lnTo>
                <a:lnTo>
                  <a:pt x="558" y="38"/>
                </a:lnTo>
                <a:lnTo>
                  <a:pt x="476" y="11"/>
                </a:lnTo>
                <a:lnTo>
                  <a:pt x="403" y="11"/>
                </a:lnTo>
                <a:lnTo>
                  <a:pt x="293" y="0"/>
                </a:lnTo>
                <a:lnTo>
                  <a:pt x="201" y="11"/>
                </a:lnTo>
                <a:lnTo>
                  <a:pt x="110" y="36"/>
                </a:lnTo>
                <a:lnTo>
                  <a:pt x="0" y="118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8549" name="Freeform 85"/>
          <p:cNvSpPr>
            <a:spLocks/>
          </p:cNvSpPr>
          <p:nvPr/>
        </p:nvSpPr>
        <p:spPr bwMode="auto">
          <a:xfrm>
            <a:off x="1335088" y="3922713"/>
            <a:ext cx="1408112" cy="725487"/>
          </a:xfrm>
          <a:custGeom>
            <a:avLst/>
            <a:gdLst>
              <a:gd name="T0" fmla="*/ 0 w 887"/>
              <a:gd name="T1" fmla="*/ 508000 h 457"/>
              <a:gd name="T2" fmla="*/ 44450 w 887"/>
              <a:gd name="T3" fmla="*/ 595312 h 457"/>
              <a:gd name="T4" fmla="*/ 117475 w 887"/>
              <a:gd name="T5" fmla="*/ 666750 h 457"/>
              <a:gd name="T6" fmla="*/ 211137 w 887"/>
              <a:gd name="T7" fmla="*/ 695325 h 457"/>
              <a:gd name="T8" fmla="*/ 377825 w 887"/>
              <a:gd name="T9" fmla="*/ 725487 h 457"/>
              <a:gd name="T10" fmla="*/ 668337 w 887"/>
              <a:gd name="T11" fmla="*/ 695325 h 457"/>
              <a:gd name="T12" fmla="*/ 900112 w 887"/>
              <a:gd name="T13" fmla="*/ 609600 h 457"/>
              <a:gd name="T14" fmla="*/ 1117600 w 887"/>
              <a:gd name="T15" fmla="*/ 477837 h 457"/>
              <a:gd name="T16" fmla="*/ 1292225 w 887"/>
              <a:gd name="T17" fmla="*/ 333375 h 457"/>
              <a:gd name="T18" fmla="*/ 1379537 w 887"/>
              <a:gd name="T19" fmla="*/ 173037 h 457"/>
              <a:gd name="T20" fmla="*/ 1408112 w 887"/>
              <a:gd name="T21" fmla="*/ 0 h 45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87"/>
              <a:gd name="T34" fmla="*/ 0 h 457"/>
              <a:gd name="T35" fmla="*/ 887 w 887"/>
              <a:gd name="T36" fmla="*/ 457 h 45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87" h="457">
                <a:moveTo>
                  <a:pt x="0" y="320"/>
                </a:moveTo>
                <a:cubicBezTo>
                  <a:pt x="3" y="327"/>
                  <a:pt x="16" y="358"/>
                  <a:pt x="28" y="375"/>
                </a:cubicBezTo>
                <a:cubicBezTo>
                  <a:pt x="40" y="392"/>
                  <a:pt x="57" y="410"/>
                  <a:pt x="74" y="420"/>
                </a:cubicBezTo>
                <a:cubicBezTo>
                  <a:pt x="91" y="430"/>
                  <a:pt x="106" y="432"/>
                  <a:pt x="133" y="438"/>
                </a:cubicBezTo>
                <a:cubicBezTo>
                  <a:pt x="160" y="444"/>
                  <a:pt x="190" y="457"/>
                  <a:pt x="238" y="457"/>
                </a:cubicBezTo>
                <a:cubicBezTo>
                  <a:pt x="286" y="457"/>
                  <a:pt x="366" y="450"/>
                  <a:pt x="421" y="438"/>
                </a:cubicBezTo>
                <a:cubicBezTo>
                  <a:pt x="476" y="426"/>
                  <a:pt x="520" y="407"/>
                  <a:pt x="567" y="384"/>
                </a:cubicBezTo>
                <a:cubicBezTo>
                  <a:pt x="614" y="361"/>
                  <a:pt x="663" y="330"/>
                  <a:pt x="704" y="301"/>
                </a:cubicBezTo>
                <a:cubicBezTo>
                  <a:pt x="745" y="272"/>
                  <a:pt x="787" y="242"/>
                  <a:pt x="814" y="210"/>
                </a:cubicBezTo>
                <a:cubicBezTo>
                  <a:pt x="841" y="178"/>
                  <a:pt x="857" y="144"/>
                  <a:pt x="869" y="109"/>
                </a:cubicBezTo>
                <a:cubicBezTo>
                  <a:pt x="881" y="74"/>
                  <a:pt x="883" y="23"/>
                  <a:pt x="887" y="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8551" name="Freeform 87"/>
          <p:cNvSpPr>
            <a:spLocks/>
          </p:cNvSpPr>
          <p:nvPr/>
        </p:nvSpPr>
        <p:spPr bwMode="auto">
          <a:xfrm>
            <a:off x="1312863" y="3609975"/>
            <a:ext cx="377825" cy="206375"/>
          </a:xfrm>
          <a:custGeom>
            <a:avLst/>
            <a:gdLst>
              <a:gd name="T0" fmla="*/ 0 w 238"/>
              <a:gd name="T1" fmla="*/ 0 h 130"/>
              <a:gd name="T2" fmla="*/ 30163 w 238"/>
              <a:gd name="T3" fmla="*/ 146050 h 130"/>
              <a:gd name="T4" fmla="*/ 134938 w 238"/>
              <a:gd name="T5" fmla="*/ 200025 h 130"/>
              <a:gd name="T6" fmla="*/ 261938 w 238"/>
              <a:gd name="T7" fmla="*/ 188912 h 130"/>
              <a:gd name="T8" fmla="*/ 377825 w 238"/>
              <a:gd name="T9" fmla="*/ 115887 h 1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"/>
              <a:gd name="T16" fmla="*/ 0 h 130"/>
              <a:gd name="T17" fmla="*/ 238 w 238"/>
              <a:gd name="T18" fmla="*/ 130 h 1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" h="130">
                <a:moveTo>
                  <a:pt x="0" y="0"/>
                </a:moveTo>
                <a:cubicBezTo>
                  <a:pt x="3" y="14"/>
                  <a:pt x="5" y="71"/>
                  <a:pt x="19" y="92"/>
                </a:cubicBezTo>
                <a:cubicBezTo>
                  <a:pt x="33" y="113"/>
                  <a:pt x="61" y="122"/>
                  <a:pt x="85" y="126"/>
                </a:cubicBezTo>
                <a:cubicBezTo>
                  <a:pt x="109" y="130"/>
                  <a:pt x="140" y="128"/>
                  <a:pt x="165" y="119"/>
                </a:cubicBezTo>
                <a:cubicBezTo>
                  <a:pt x="190" y="110"/>
                  <a:pt x="223" y="83"/>
                  <a:pt x="238" y="73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8552" name="Freeform 88"/>
          <p:cNvSpPr>
            <a:spLocks/>
          </p:cNvSpPr>
          <p:nvPr/>
        </p:nvSpPr>
        <p:spPr bwMode="auto">
          <a:xfrm>
            <a:off x="1295400" y="4713288"/>
            <a:ext cx="1439863" cy="620712"/>
          </a:xfrm>
          <a:custGeom>
            <a:avLst/>
            <a:gdLst>
              <a:gd name="T0" fmla="*/ 0 w 907"/>
              <a:gd name="T1" fmla="*/ 385762 h 391"/>
              <a:gd name="T2" fmla="*/ 76200 w 907"/>
              <a:gd name="T3" fmla="*/ 508000 h 391"/>
              <a:gd name="T4" fmla="*/ 247650 w 907"/>
              <a:gd name="T5" fmla="*/ 590550 h 391"/>
              <a:gd name="T6" fmla="*/ 414338 w 907"/>
              <a:gd name="T7" fmla="*/ 620712 h 391"/>
              <a:gd name="T8" fmla="*/ 704850 w 907"/>
              <a:gd name="T9" fmla="*/ 590550 h 391"/>
              <a:gd name="T10" fmla="*/ 936625 w 907"/>
              <a:gd name="T11" fmla="*/ 504825 h 391"/>
              <a:gd name="T12" fmla="*/ 1135063 w 907"/>
              <a:gd name="T13" fmla="*/ 420687 h 391"/>
              <a:gd name="T14" fmla="*/ 1252538 w 907"/>
              <a:gd name="T15" fmla="*/ 333375 h 391"/>
              <a:gd name="T16" fmla="*/ 1354138 w 907"/>
              <a:gd name="T17" fmla="*/ 231775 h 391"/>
              <a:gd name="T18" fmla="*/ 1411288 w 907"/>
              <a:gd name="T19" fmla="*/ 101600 h 391"/>
              <a:gd name="T20" fmla="*/ 1439863 w 907"/>
              <a:gd name="T21" fmla="*/ 0 h 39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907"/>
              <a:gd name="T34" fmla="*/ 0 h 391"/>
              <a:gd name="T35" fmla="*/ 907 w 907"/>
              <a:gd name="T36" fmla="*/ 391 h 39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907" h="391">
                <a:moveTo>
                  <a:pt x="0" y="243"/>
                </a:moveTo>
                <a:cubicBezTo>
                  <a:pt x="8" y="256"/>
                  <a:pt x="22" y="299"/>
                  <a:pt x="48" y="320"/>
                </a:cubicBezTo>
                <a:cubicBezTo>
                  <a:pt x="74" y="341"/>
                  <a:pt x="120" y="360"/>
                  <a:pt x="156" y="372"/>
                </a:cubicBezTo>
                <a:cubicBezTo>
                  <a:pt x="192" y="384"/>
                  <a:pt x="213" y="391"/>
                  <a:pt x="261" y="391"/>
                </a:cubicBezTo>
                <a:cubicBezTo>
                  <a:pt x="309" y="391"/>
                  <a:pt x="389" y="384"/>
                  <a:pt x="444" y="372"/>
                </a:cubicBezTo>
                <a:cubicBezTo>
                  <a:pt x="499" y="360"/>
                  <a:pt x="545" y="336"/>
                  <a:pt x="590" y="318"/>
                </a:cubicBezTo>
                <a:cubicBezTo>
                  <a:pt x="635" y="300"/>
                  <a:pt x="682" y="283"/>
                  <a:pt x="715" y="265"/>
                </a:cubicBezTo>
                <a:cubicBezTo>
                  <a:pt x="748" y="247"/>
                  <a:pt x="766" y="230"/>
                  <a:pt x="789" y="210"/>
                </a:cubicBezTo>
                <a:cubicBezTo>
                  <a:pt x="812" y="190"/>
                  <a:pt x="836" y="170"/>
                  <a:pt x="853" y="146"/>
                </a:cubicBezTo>
                <a:cubicBezTo>
                  <a:pt x="870" y="122"/>
                  <a:pt x="880" y="88"/>
                  <a:pt x="889" y="64"/>
                </a:cubicBezTo>
                <a:cubicBezTo>
                  <a:pt x="898" y="40"/>
                  <a:pt x="903" y="13"/>
                  <a:pt x="907" y="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8553" name="Freeform 89"/>
          <p:cNvSpPr>
            <a:spLocks/>
          </p:cNvSpPr>
          <p:nvPr/>
        </p:nvSpPr>
        <p:spPr bwMode="auto">
          <a:xfrm>
            <a:off x="1295400" y="3392488"/>
            <a:ext cx="1408113" cy="500062"/>
          </a:xfrm>
          <a:custGeom>
            <a:avLst/>
            <a:gdLst>
              <a:gd name="T0" fmla="*/ 1408113 w 887"/>
              <a:gd name="T1" fmla="*/ 500062 h 315"/>
              <a:gd name="T2" fmla="*/ 1338263 w 887"/>
              <a:gd name="T3" fmla="*/ 392112 h 315"/>
              <a:gd name="T4" fmla="*/ 1266825 w 887"/>
              <a:gd name="T5" fmla="*/ 301625 h 315"/>
              <a:gd name="T6" fmla="*/ 1150938 w 887"/>
              <a:gd name="T7" fmla="*/ 217487 h 315"/>
              <a:gd name="T8" fmla="*/ 1019175 w 887"/>
              <a:gd name="T9" fmla="*/ 130175 h 315"/>
              <a:gd name="T10" fmla="*/ 931863 w 887"/>
              <a:gd name="T11" fmla="*/ 101600 h 315"/>
              <a:gd name="T12" fmla="*/ 846138 w 887"/>
              <a:gd name="T13" fmla="*/ 58737 h 315"/>
              <a:gd name="T14" fmla="*/ 714375 w 887"/>
              <a:gd name="T15" fmla="*/ 28575 h 315"/>
              <a:gd name="T16" fmla="*/ 612775 w 887"/>
              <a:gd name="T17" fmla="*/ 14287 h 315"/>
              <a:gd name="T18" fmla="*/ 496888 w 887"/>
              <a:gd name="T19" fmla="*/ 0 h 315"/>
              <a:gd name="T20" fmla="*/ 409575 w 887"/>
              <a:gd name="T21" fmla="*/ 0 h 315"/>
              <a:gd name="T22" fmla="*/ 279400 w 887"/>
              <a:gd name="T23" fmla="*/ 14287 h 315"/>
              <a:gd name="T24" fmla="*/ 163513 w 887"/>
              <a:gd name="T25" fmla="*/ 58737 h 315"/>
              <a:gd name="T26" fmla="*/ 61913 w 887"/>
              <a:gd name="T27" fmla="*/ 130175 h 315"/>
              <a:gd name="T28" fmla="*/ 0 w 887"/>
              <a:gd name="T29" fmla="*/ 223837 h 31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887"/>
              <a:gd name="T46" fmla="*/ 0 h 315"/>
              <a:gd name="T47" fmla="*/ 887 w 887"/>
              <a:gd name="T48" fmla="*/ 315 h 315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887" h="315">
                <a:moveTo>
                  <a:pt x="887" y="315"/>
                </a:moveTo>
                <a:lnTo>
                  <a:pt x="843" y="247"/>
                </a:lnTo>
                <a:lnTo>
                  <a:pt x="798" y="190"/>
                </a:lnTo>
                <a:lnTo>
                  <a:pt x="725" y="137"/>
                </a:lnTo>
                <a:lnTo>
                  <a:pt x="642" y="82"/>
                </a:lnTo>
                <a:lnTo>
                  <a:pt x="587" y="64"/>
                </a:lnTo>
                <a:lnTo>
                  <a:pt x="533" y="37"/>
                </a:lnTo>
                <a:lnTo>
                  <a:pt x="450" y="18"/>
                </a:lnTo>
                <a:lnTo>
                  <a:pt x="386" y="9"/>
                </a:lnTo>
                <a:lnTo>
                  <a:pt x="313" y="0"/>
                </a:lnTo>
                <a:lnTo>
                  <a:pt x="258" y="0"/>
                </a:lnTo>
                <a:lnTo>
                  <a:pt x="176" y="9"/>
                </a:lnTo>
                <a:lnTo>
                  <a:pt x="103" y="37"/>
                </a:lnTo>
                <a:lnTo>
                  <a:pt x="39" y="82"/>
                </a:lnTo>
                <a:lnTo>
                  <a:pt x="0" y="141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8559" name="Freeform 95"/>
          <p:cNvSpPr>
            <a:spLocks/>
          </p:cNvSpPr>
          <p:nvPr/>
        </p:nvSpPr>
        <p:spPr bwMode="auto">
          <a:xfrm>
            <a:off x="1295400" y="4191000"/>
            <a:ext cx="1408113" cy="463550"/>
          </a:xfrm>
          <a:custGeom>
            <a:avLst/>
            <a:gdLst>
              <a:gd name="T0" fmla="*/ 1408113 w 887"/>
              <a:gd name="T1" fmla="*/ 463550 h 292"/>
              <a:gd name="T2" fmla="*/ 1368425 w 887"/>
              <a:gd name="T3" fmla="*/ 377825 h 292"/>
              <a:gd name="T4" fmla="*/ 1295400 w 887"/>
              <a:gd name="T5" fmla="*/ 304800 h 292"/>
              <a:gd name="T6" fmla="*/ 1208088 w 887"/>
              <a:gd name="T7" fmla="*/ 217488 h 292"/>
              <a:gd name="T8" fmla="*/ 1120775 w 887"/>
              <a:gd name="T9" fmla="*/ 174625 h 292"/>
              <a:gd name="T10" fmla="*/ 1004888 w 887"/>
              <a:gd name="T11" fmla="*/ 101600 h 292"/>
              <a:gd name="T12" fmla="*/ 931863 w 887"/>
              <a:gd name="T13" fmla="*/ 73025 h 292"/>
              <a:gd name="T14" fmla="*/ 846138 w 887"/>
              <a:gd name="T15" fmla="*/ 42862 h 292"/>
              <a:gd name="T16" fmla="*/ 758825 w 887"/>
              <a:gd name="T17" fmla="*/ 28575 h 292"/>
              <a:gd name="T18" fmla="*/ 671513 w 887"/>
              <a:gd name="T19" fmla="*/ 0 h 292"/>
              <a:gd name="T20" fmla="*/ 555625 w 887"/>
              <a:gd name="T21" fmla="*/ 0 h 292"/>
              <a:gd name="T22" fmla="*/ 465138 w 887"/>
              <a:gd name="T23" fmla="*/ 0 h 292"/>
              <a:gd name="T24" fmla="*/ 319088 w 887"/>
              <a:gd name="T25" fmla="*/ 17462 h 292"/>
              <a:gd name="T26" fmla="*/ 174625 w 887"/>
              <a:gd name="T27" fmla="*/ 57150 h 292"/>
              <a:gd name="T28" fmla="*/ 0 w 887"/>
              <a:gd name="T29" fmla="*/ 187325 h 29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887"/>
              <a:gd name="T46" fmla="*/ 0 h 292"/>
              <a:gd name="T47" fmla="*/ 887 w 887"/>
              <a:gd name="T48" fmla="*/ 292 h 29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887" h="292">
                <a:moveTo>
                  <a:pt x="887" y="292"/>
                </a:moveTo>
                <a:lnTo>
                  <a:pt x="862" y="238"/>
                </a:lnTo>
                <a:lnTo>
                  <a:pt x="816" y="192"/>
                </a:lnTo>
                <a:lnTo>
                  <a:pt x="761" y="137"/>
                </a:lnTo>
                <a:lnTo>
                  <a:pt x="706" y="110"/>
                </a:lnTo>
                <a:lnTo>
                  <a:pt x="633" y="64"/>
                </a:lnTo>
                <a:lnTo>
                  <a:pt x="587" y="46"/>
                </a:lnTo>
                <a:lnTo>
                  <a:pt x="533" y="27"/>
                </a:lnTo>
                <a:lnTo>
                  <a:pt x="478" y="18"/>
                </a:lnTo>
                <a:lnTo>
                  <a:pt x="423" y="0"/>
                </a:lnTo>
                <a:lnTo>
                  <a:pt x="350" y="0"/>
                </a:lnTo>
                <a:lnTo>
                  <a:pt x="293" y="0"/>
                </a:lnTo>
                <a:lnTo>
                  <a:pt x="201" y="11"/>
                </a:lnTo>
                <a:lnTo>
                  <a:pt x="110" y="36"/>
                </a:lnTo>
                <a:lnTo>
                  <a:pt x="0" y="118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7" name="Group 98"/>
          <p:cNvGrpSpPr>
            <a:grpSpLocks/>
          </p:cNvGrpSpPr>
          <p:nvPr/>
        </p:nvGrpSpPr>
        <p:grpSpPr bwMode="auto">
          <a:xfrm>
            <a:off x="2362200" y="5338763"/>
            <a:ext cx="304800" cy="376237"/>
            <a:chOff x="2736" y="3219"/>
            <a:chExt cx="192" cy="237"/>
          </a:xfrm>
        </p:grpSpPr>
        <p:graphicFrame>
          <p:nvGraphicFramePr>
            <p:cNvPr id="5134" name="Object 2060"/>
            <p:cNvGraphicFramePr>
              <a:graphicFrameLocks noChangeAspect="1"/>
            </p:cNvGraphicFramePr>
            <p:nvPr/>
          </p:nvGraphicFramePr>
          <p:xfrm>
            <a:off x="2816" y="3392"/>
            <a:ext cx="64" cy="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9" name="公式" r:id="rId22" imgW="203040" imgH="203040" progId="Equation.3">
                    <p:embed/>
                  </p:oleObj>
                </mc:Choice>
                <mc:Fallback>
                  <p:oleObj name="公式" r:id="rId22" imgW="203040" imgH="203040" progId="Equation.3">
                    <p:embed/>
                    <p:pic>
                      <p:nvPicPr>
                        <p:cNvPr id="0" name="Object 20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6" y="3392"/>
                          <a:ext cx="64" cy="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35" name="Object 2061"/>
            <p:cNvGraphicFramePr>
              <a:graphicFrameLocks noChangeAspect="1"/>
            </p:cNvGraphicFramePr>
            <p:nvPr/>
          </p:nvGraphicFramePr>
          <p:xfrm>
            <a:off x="2736" y="3219"/>
            <a:ext cx="192" cy="1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0" name="公式" r:id="rId24" imgW="431640" imgH="317160" progId="Equation.3">
                    <p:embed/>
                  </p:oleObj>
                </mc:Choice>
                <mc:Fallback>
                  <p:oleObj name="公式" r:id="rId24" imgW="431640" imgH="317160" progId="Equation.3">
                    <p:embed/>
                    <p:pic>
                      <p:nvPicPr>
                        <p:cNvPr id="0" name="Object 20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6" y="3219"/>
                          <a:ext cx="192" cy="1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8566" name="Line 102"/>
          <p:cNvSpPr>
            <a:spLocks noChangeShapeType="1"/>
          </p:cNvSpPr>
          <p:nvPr/>
        </p:nvSpPr>
        <p:spPr bwMode="auto">
          <a:xfrm>
            <a:off x="2514600" y="5715000"/>
            <a:ext cx="0" cy="3048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8571" name="Freeform 107"/>
          <p:cNvSpPr>
            <a:spLocks/>
          </p:cNvSpPr>
          <p:nvPr/>
        </p:nvSpPr>
        <p:spPr bwMode="auto">
          <a:xfrm>
            <a:off x="1776413" y="5700713"/>
            <a:ext cx="738187" cy="395287"/>
          </a:xfrm>
          <a:custGeom>
            <a:avLst/>
            <a:gdLst>
              <a:gd name="T0" fmla="*/ 0 w 465"/>
              <a:gd name="T1" fmla="*/ 395287 h 249"/>
              <a:gd name="T2" fmla="*/ 360362 w 465"/>
              <a:gd name="T3" fmla="*/ 231775 h 249"/>
              <a:gd name="T4" fmla="*/ 606425 w 465"/>
              <a:gd name="T5" fmla="*/ 98425 h 249"/>
              <a:gd name="T6" fmla="*/ 738187 w 465"/>
              <a:gd name="T7" fmla="*/ 0 h 249"/>
              <a:gd name="T8" fmla="*/ 0 60000 65536"/>
              <a:gd name="T9" fmla="*/ 0 60000 65536"/>
              <a:gd name="T10" fmla="*/ 0 60000 65536"/>
              <a:gd name="T11" fmla="*/ 0 60000 65536"/>
              <a:gd name="T12" fmla="*/ 0 w 465"/>
              <a:gd name="T13" fmla="*/ 0 h 249"/>
              <a:gd name="T14" fmla="*/ 465 w 465"/>
              <a:gd name="T15" fmla="*/ 249 h 2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5" h="249">
                <a:moveTo>
                  <a:pt x="0" y="249"/>
                </a:moveTo>
                <a:cubicBezTo>
                  <a:pt x="38" y="232"/>
                  <a:pt x="163" y="177"/>
                  <a:pt x="227" y="146"/>
                </a:cubicBezTo>
                <a:cubicBezTo>
                  <a:pt x="291" y="115"/>
                  <a:pt x="342" y="86"/>
                  <a:pt x="382" y="62"/>
                </a:cubicBezTo>
                <a:cubicBezTo>
                  <a:pt x="422" y="38"/>
                  <a:pt x="451" y="10"/>
                  <a:pt x="465" y="0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8" name="Group 117"/>
          <p:cNvGrpSpPr>
            <a:grpSpLocks/>
          </p:cNvGrpSpPr>
          <p:nvPr/>
        </p:nvGrpSpPr>
        <p:grpSpPr bwMode="auto">
          <a:xfrm>
            <a:off x="1952625" y="5791200"/>
            <a:ext cx="561975" cy="228600"/>
            <a:chOff x="1134" y="3696"/>
            <a:chExt cx="354" cy="144"/>
          </a:xfrm>
        </p:grpSpPr>
        <p:sp>
          <p:nvSpPr>
            <p:cNvPr id="5178" name="Line 109"/>
            <p:cNvSpPr>
              <a:spLocks noChangeShapeType="1"/>
            </p:cNvSpPr>
            <p:nvPr/>
          </p:nvSpPr>
          <p:spPr bwMode="auto">
            <a:xfrm>
              <a:off x="1200" y="3696"/>
              <a:ext cx="288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79" name="Freeform 116"/>
            <p:cNvSpPr>
              <a:spLocks/>
            </p:cNvSpPr>
            <p:nvPr/>
          </p:nvSpPr>
          <p:spPr bwMode="auto">
            <a:xfrm>
              <a:off x="1134" y="3730"/>
              <a:ext cx="137" cy="31"/>
            </a:xfrm>
            <a:custGeom>
              <a:avLst/>
              <a:gdLst>
                <a:gd name="T0" fmla="*/ 0 w 137"/>
                <a:gd name="T1" fmla="*/ 19 h 31"/>
                <a:gd name="T2" fmla="*/ 64 w 137"/>
                <a:gd name="T3" fmla="*/ 28 h 31"/>
                <a:gd name="T4" fmla="*/ 137 w 137"/>
                <a:gd name="T5" fmla="*/ 0 h 31"/>
                <a:gd name="T6" fmla="*/ 0 60000 65536"/>
                <a:gd name="T7" fmla="*/ 0 60000 65536"/>
                <a:gd name="T8" fmla="*/ 0 60000 65536"/>
                <a:gd name="T9" fmla="*/ 0 w 137"/>
                <a:gd name="T10" fmla="*/ 0 h 31"/>
                <a:gd name="T11" fmla="*/ 137 w 137"/>
                <a:gd name="T12" fmla="*/ 31 h 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7" h="31">
                  <a:moveTo>
                    <a:pt x="0" y="19"/>
                  </a:moveTo>
                  <a:cubicBezTo>
                    <a:pt x="8" y="21"/>
                    <a:pt x="41" y="31"/>
                    <a:pt x="64" y="28"/>
                  </a:cubicBezTo>
                  <a:cubicBezTo>
                    <a:pt x="87" y="25"/>
                    <a:pt x="122" y="6"/>
                    <a:pt x="137" y="0"/>
                  </a:cubicBezTo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9" name="Group 124"/>
          <p:cNvGrpSpPr>
            <a:grpSpLocks/>
          </p:cNvGrpSpPr>
          <p:nvPr/>
        </p:nvGrpSpPr>
        <p:grpSpPr bwMode="auto">
          <a:xfrm>
            <a:off x="2362200" y="5994400"/>
            <a:ext cx="381000" cy="330200"/>
            <a:chOff x="1392" y="3824"/>
            <a:chExt cx="240" cy="208"/>
          </a:xfrm>
        </p:grpSpPr>
        <p:graphicFrame>
          <p:nvGraphicFramePr>
            <p:cNvPr id="5132" name="Object 2058"/>
            <p:cNvGraphicFramePr>
              <a:graphicFrameLocks noChangeAspect="1"/>
            </p:cNvGraphicFramePr>
            <p:nvPr/>
          </p:nvGraphicFramePr>
          <p:xfrm>
            <a:off x="1392" y="3878"/>
            <a:ext cx="240" cy="1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1" name="公式" r:id="rId26" imgW="533160" imgH="342720" progId="Equation.3">
                    <p:embed/>
                  </p:oleObj>
                </mc:Choice>
                <mc:Fallback>
                  <p:oleObj name="公式" r:id="rId26" imgW="533160" imgH="342720" progId="Equation.3">
                    <p:embed/>
                    <p:pic>
                      <p:nvPicPr>
                        <p:cNvPr id="0" name="Object 20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3878"/>
                          <a:ext cx="240" cy="1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33" name="Object 2059"/>
            <p:cNvGraphicFramePr>
              <a:graphicFrameLocks noChangeAspect="1"/>
            </p:cNvGraphicFramePr>
            <p:nvPr/>
          </p:nvGraphicFramePr>
          <p:xfrm>
            <a:off x="1472" y="3824"/>
            <a:ext cx="64" cy="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2" name="公式" r:id="rId28" imgW="203040" imgH="203040" progId="Equation.3">
                    <p:embed/>
                  </p:oleObj>
                </mc:Choice>
                <mc:Fallback>
                  <p:oleObj name="公式" r:id="rId28" imgW="203040" imgH="203040" progId="Equation.3">
                    <p:embed/>
                    <p:pic>
                      <p:nvPicPr>
                        <p:cNvPr id="0" name="Object 20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2" y="3824"/>
                          <a:ext cx="64" cy="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128"/>
          <p:cNvGrpSpPr>
            <a:grpSpLocks/>
          </p:cNvGrpSpPr>
          <p:nvPr/>
        </p:nvGrpSpPr>
        <p:grpSpPr bwMode="auto">
          <a:xfrm>
            <a:off x="1638300" y="6019800"/>
            <a:ext cx="266700" cy="342900"/>
            <a:chOff x="936" y="3840"/>
            <a:chExt cx="168" cy="216"/>
          </a:xfrm>
        </p:grpSpPr>
        <p:graphicFrame>
          <p:nvGraphicFramePr>
            <p:cNvPr id="5130" name="Object 2056"/>
            <p:cNvGraphicFramePr>
              <a:graphicFrameLocks noChangeAspect="1"/>
            </p:cNvGraphicFramePr>
            <p:nvPr/>
          </p:nvGraphicFramePr>
          <p:xfrm>
            <a:off x="936" y="3888"/>
            <a:ext cx="168" cy="1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3" name="公式" r:id="rId30" imgW="317160" imgH="317160" progId="Equation.3">
                    <p:embed/>
                  </p:oleObj>
                </mc:Choice>
                <mc:Fallback>
                  <p:oleObj name="公式" r:id="rId30" imgW="317160" imgH="317160" progId="Equation.3">
                    <p:embed/>
                    <p:pic>
                      <p:nvPicPr>
                        <p:cNvPr id="0" name="Object 20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6" y="3888"/>
                          <a:ext cx="168" cy="1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31" name="Object 2057"/>
            <p:cNvGraphicFramePr>
              <a:graphicFrameLocks noChangeAspect="1"/>
            </p:cNvGraphicFramePr>
            <p:nvPr/>
          </p:nvGraphicFramePr>
          <p:xfrm>
            <a:off x="992" y="3840"/>
            <a:ext cx="64" cy="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4" name="公式" r:id="rId32" imgW="203040" imgH="203040" progId="Equation.3">
                    <p:embed/>
                  </p:oleObj>
                </mc:Choice>
                <mc:Fallback>
                  <p:oleObj name="公式" r:id="rId32" imgW="203040" imgH="203040" progId="Equation.3">
                    <p:embed/>
                    <p:pic>
                      <p:nvPicPr>
                        <p:cNvPr id="0" name="Object 20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92" y="3840"/>
                          <a:ext cx="64" cy="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132"/>
          <p:cNvGrpSpPr>
            <a:grpSpLocks/>
          </p:cNvGrpSpPr>
          <p:nvPr/>
        </p:nvGrpSpPr>
        <p:grpSpPr bwMode="auto">
          <a:xfrm>
            <a:off x="700088" y="5715000"/>
            <a:ext cx="1281112" cy="368300"/>
            <a:chOff x="345" y="3648"/>
            <a:chExt cx="807" cy="232"/>
          </a:xfrm>
        </p:grpSpPr>
        <p:graphicFrame>
          <p:nvGraphicFramePr>
            <p:cNvPr id="5129" name="Object 2055"/>
            <p:cNvGraphicFramePr>
              <a:graphicFrameLocks noChangeAspect="1"/>
            </p:cNvGraphicFramePr>
            <p:nvPr/>
          </p:nvGraphicFramePr>
          <p:xfrm>
            <a:off x="345" y="3648"/>
            <a:ext cx="279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5" name="公式" r:id="rId34" imgW="444240" imgH="368280" progId="Equation.3">
                    <p:embed/>
                  </p:oleObj>
                </mc:Choice>
                <mc:Fallback>
                  <p:oleObj name="公式" r:id="rId34" imgW="444240" imgH="368280" progId="Equation.3">
                    <p:embed/>
                    <p:pic>
                      <p:nvPicPr>
                        <p:cNvPr id="0" name="Object 20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" y="3648"/>
                          <a:ext cx="279" cy="2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77" name="Line 131"/>
            <p:cNvSpPr>
              <a:spLocks noChangeShapeType="1"/>
            </p:cNvSpPr>
            <p:nvPr/>
          </p:nvSpPr>
          <p:spPr bwMode="auto">
            <a:xfrm>
              <a:off x="633" y="3756"/>
              <a:ext cx="519" cy="0"/>
            </a:xfrm>
            <a:prstGeom prst="line">
              <a:avLst/>
            </a:prstGeom>
            <a:noFill/>
            <a:ln w="28575">
              <a:solidFill>
                <a:srgbClr val="CC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aphicFrame>
        <p:nvGraphicFramePr>
          <p:cNvPr id="342021" name="Object 2053"/>
          <p:cNvGraphicFramePr>
            <a:graphicFrameLocks noChangeAspect="1"/>
          </p:cNvGraphicFramePr>
          <p:nvPr/>
        </p:nvGraphicFramePr>
        <p:xfrm>
          <a:off x="2667000" y="5791200"/>
          <a:ext cx="2286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36" imgW="228600" imgH="241200" progId="Equation.3">
                  <p:embed/>
                </p:oleObj>
              </mc:Choice>
              <mc:Fallback>
                <p:oleObj name="Equation" r:id="rId36" imgW="228600" imgH="241200" progId="Equation.3">
                  <p:embed/>
                  <p:pic>
                    <p:nvPicPr>
                      <p:cNvPr id="0" name="Object 20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791200"/>
                        <a:ext cx="2286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599" name="Freeform 135"/>
          <p:cNvSpPr>
            <a:spLocks/>
          </p:cNvSpPr>
          <p:nvPr/>
        </p:nvSpPr>
        <p:spPr bwMode="auto">
          <a:xfrm>
            <a:off x="1828800" y="5715000"/>
            <a:ext cx="685800" cy="304800"/>
          </a:xfrm>
          <a:custGeom>
            <a:avLst/>
            <a:gdLst>
              <a:gd name="T0" fmla="*/ 685800 w 432"/>
              <a:gd name="T1" fmla="*/ 0 h 192"/>
              <a:gd name="T2" fmla="*/ 685800 w 432"/>
              <a:gd name="T3" fmla="*/ 304800 h 192"/>
              <a:gd name="T4" fmla="*/ 0 w 432"/>
              <a:gd name="T5" fmla="*/ 304800 h 192"/>
              <a:gd name="T6" fmla="*/ 228600 w 432"/>
              <a:gd name="T7" fmla="*/ 76200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192"/>
              <a:gd name="T14" fmla="*/ 432 w 432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192">
                <a:moveTo>
                  <a:pt x="432" y="0"/>
                </a:moveTo>
                <a:lnTo>
                  <a:pt x="432" y="192"/>
                </a:lnTo>
                <a:lnTo>
                  <a:pt x="0" y="192"/>
                </a:lnTo>
                <a:lnTo>
                  <a:pt x="144" y="48"/>
                </a:ln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8600" name="Text Box 136"/>
          <p:cNvSpPr txBox="1">
            <a:spLocks noChangeArrowheads="1"/>
          </p:cNvSpPr>
          <p:nvPr/>
        </p:nvSpPr>
        <p:spPr bwMode="auto">
          <a:xfrm>
            <a:off x="762000" y="1524000"/>
            <a:ext cx="3276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</a:rPr>
              <a:t>轴的正方向上升</a:t>
            </a:r>
          </a:p>
        </p:txBody>
      </p:sp>
      <p:sp>
        <p:nvSpPr>
          <p:cNvPr id="318601" name="Text Box 137"/>
          <p:cNvSpPr txBox="1">
            <a:spLocks noChangeArrowheads="1"/>
          </p:cNvSpPr>
          <p:nvPr/>
        </p:nvSpPr>
        <p:spPr bwMode="auto">
          <a:xfrm>
            <a:off x="1524000" y="471488"/>
            <a:ext cx="4419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</a:rPr>
              <a:t>如果空间一点</a:t>
            </a:r>
            <a:r>
              <a:rPr lang="en-US" altLang="zh-CN" sz="2800" i="1">
                <a:solidFill>
                  <a:schemeClr val="tx2"/>
                </a:solidFill>
              </a:rPr>
              <a:t>M </a:t>
            </a:r>
            <a:r>
              <a:rPr lang="zh-CN" altLang="en-US" sz="2800">
                <a:solidFill>
                  <a:schemeClr val="tx2"/>
                </a:solidFill>
              </a:rPr>
              <a:t>在圆柱面</a:t>
            </a:r>
          </a:p>
        </p:txBody>
      </p:sp>
      <p:graphicFrame>
        <p:nvGraphicFramePr>
          <p:cNvPr id="342022" name="Object 2054"/>
          <p:cNvGraphicFramePr>
            <a:graphicFrameLocks noChangeAspect="1"/>
          </p:cNvGraphicFramePr>
          <p:nvPr/>
        </p:nvGraphicFramePr>
        <p:xfrm>
          <a:off x="5753100" y="520700"/>
          <a:ext cx="17907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quation" r:id="rId38" imgW="1790640" imgH="469800" progId="Equation.3">
                  <p:embed/>
                </p:oleObj>
              </mc:Choice>
              <mc:Fallback>
                <p:oleObj name="Equation" r:id="rId38" imgW="1790640" imgH="469800" progId="Equation.3">
                  <p:embed/>
                  <p:pic>
                    <p:nvPicPr>
                      <p:cNvPr id="0" name="Object 20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3100" y="520700"/>
                        <a:ext cx="17907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603" name="Text Box 139"/>
          <p:cNvSpPr txBox="1">
            <a:spLocks noChangeArrowheads="1"/>
          </p:cNvSpPr>
          <p:nvPr/>
        </p:nvSpPr>
        <p:spPr bwMode="auto">
          <a:xfrm>
            <a:off x="7543800" y="471488"/>
            <a:ext cx="1066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</a:rPr>
              <a:t>上以</a:t>
            </a:r>
          </a:p>
        </p:txBody>
      </p:sp>
      <p:sp>
        <p:nvSpPr>
          <p:cNvPr id="318604" name="Text Box 140"/>
          <p:cNvSpPr txBox="1">
            <a:spLocks noChangeArrowheads="1"/>
          </p:cNvSpPr>
          <p:nvPr/>
        </p:nvSpPr>
        <p:spPr bwMode="auto">
          <a:xfrm>
            <a:off x="762000" y="1004888"/>
            <a:ext cx="4038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</a:rPr>
              <a:t>角速度</a:t>
            </a:r>
            <a:r>
              <a:rPr lang="en-US" altLang="zh-CN" sz="2800" i="1">
                <a:solidFill>
                  <a:schemeClr val="tx2"/>
                </a:solidFill>
              </a:rPr>
              <a:t>ω</a:t>
            </a:r>
            <a:r>
              <a:rPr lang="zh-CN" altLang="en-US" sz="2800">
                <a:solidFill>
                  <a:schemeClr val="tx2"/>
                </a:solidFill>
              </a:rPr>
              <a:t>绕</a:t>
            </a:r>
            <a:r>
              <a:rPr lang="en-US" altLang="zh-CN" sz="2800" i="1">
                <a:solidFill>
                  <a:schemeClr val="tx2"/>
                </a:solidFill>
              </a:rPr>
              <a:t>z</a:t>
            </a:r>
            <a:r>
              <a:rPr lang="zh-CN" altLang="en-US" sz="2800">
                <a:solidFill>
                  <a:schemeClr val="tx2"/>
                </a:solidFill>
              </a:rPr>
              <a:t>轴旋转</a:t>
            </a:r>
            <a:r>
              <a:rPr lang="en-US" altLang="zh-CN" sz="2800">
                <a:solidFill>
                  <a:schemeClr val="tx2"/>
                </a:solidFill>
              </a:rPr>
              <a:t>,</a:t>
            </a:r>
          </a:p>
        </p:txBody>
      </p:sp>
      <p:sp>
        <p:nvSpPr>
          <p:cNvPr id="318605" name="Text Box 141"/>
          <p:cNvSpPr txBox="1">
            <a:spLocks noChangeArrowheads="1"/>
          </p:cNvSpPr>
          <p:nvPr/>
        </p:nvSpPr>
        <p:spPr bwMode="auto">
          <a:xfrm>
            <a:off x="3886200" y="1004888"/>
            <a:ext cx="5181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zh-CN" altLang="en-US" sz="2800">
                <a:solidFill>
                  <a:schemeClr val="tx2"/>
                </a:solidFill>
              </a:rPr>
              <a:t>同时又以线速度</a:t>
            </a:r>
            <a:r>
              <a:rPr lang="en-US" altLang="zh-CN" sz="2800" i="1">
                <a:solidFill>
                  <a:schemeClr val="tx2"/>
                </a:solidFill>
              </a:rPr>
              <a:t>v</a:t>
            </a:r>
            <a:r>
              <a:rPr lang="zh-CN" altLang="en-US" sz="2800">
                <a:solidFill>
                  <a:schemeClr val="tx2"/>
                </a:solidFill>
              </a:rPr>
              <a:t>沿平行于</a:t>
            </a:r>
            <a:r>
              <a:rPr lang="en-US" altLang="zh-CN" sz="2800" i="1">
                <a:solidFill>
                  <a:schemeClr val="tx2"/>
                </a:solidFill>
              </a:rPr>
              <a:t>z</a:t>
            </a:r>
            <a:endParaRPr lang="en-US" altLang="zh-CN" sz="28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2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8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8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2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8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8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4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18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18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31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1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318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1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31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1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18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18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18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18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18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318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318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3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318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31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342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342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342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3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318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318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 animBg="1"/>
      <p:bldP spid="318467" grpId="0" autoUpdateAnimBg="0"/>
      <p:bldP spid="318488" grpId="0" autoUpdateAnimBg="0"/>
      <p:bldP spid="318489" grpId="0" autoUpdateAnimBg="0"/>
      <p:bldP spid="318490" grpId="0" autoUpdateAnimBg="0"/>
      <p:bldP spid="318511" grpId="0" autoUpdateAnimBg="0"/>
      <p:bldP spid="318512" grpId="0" autoUpdateAnimBg="0"/>
      <p:bldP spid="318519" grpId="0" autoUpdateAnimBg="0"/>
      <p:bldP spid="318520" grpId="0" autoUpdateAnimBg="0"/>
      <p:bldP spid="318521" grpId="0" autoUpdateAnimBg="0"/>
      <p:bldP spid="318527" grpId="0" autoUpdateAnimBg="0"/>
      <p:bldP spid="318533" grpId="0" animBg="1"/>
      <p:bldP spid="318547" grpId="0" animBg="1"/>
      <p:bldP spid="318548" grpId="0" animBg="1"/>
      <p:bldP spid="318549" grpId="0" animBg="1"/>
      <p:bldP spid="318551" grpId="0" animBg="1"/>
      <p:bldP spid="318552" grpId="0" animBg="1"/>
      <p:bldP spid="318553" grpId="0" animBg="1"/>
      <p:bldP spid="318559" grpId="0" animBg="1"/>
      <p:bldP spid="318566" grpId="0" animBg="1"/>
      <p:bldP spid="318571" grpId="0" animBg="1"/>
      <p:bldP spid="318599" grpId="0" animBg="1"/>
      <p:bldP spid="318600" grpId="0" autoUpdateAnimBg="0"/>
      <p:bldP spid="318601" grpId="0" autoUpdateAnimBg="0"/>
      <p:bldP spid="318603" grpId="0" autoUpdateAnimBg="0"/>
      <p:bldP spid="318604" grpId="0" autoUpdateAnimBg="0"/>
      <p:bldP spid="31860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E5311D-4CCF-491F-B864-5AEAC5965773}" type="slidenum">
              <a:rPr lang="en-US" altLang="zh-CN"/>
              <a:pPr>
                <a:defRPr/>
              </a:pPr>
              <a:t>7</a:t>
            </a:fld>
            <a:endParaRPr lang="en-US" altLang="zh-CN"/>
          </a:p>
        </p:txBody>
      </p:sp>
      <p:sp>
        <p:nvSpPr>
          <p:cNvPr id="319556" name="AutoShape 68"/>
          <p:cNvSpPr>
            <a:spLocks noChangeArrowheads="1"/>
          </p:cNvSpPr>
          <p:nvPr/>
        </p:nvSpPr>
        <p:spPr bwMode="auto">
          <a:xfrm>
            <a:off x="4953000" y="5105400"/>
            <a:ext cx="1447800" cy="533400"/>
          </a:xfrm>
          <a:prstGeom prst="wedgeRoundRectCallout">
            <a:avLst>
              <a:gd name="adj1" fmla="val 48574"/>
              <a:gd name="adj2" fmla="val 86014"/>
              <a:gd name="adj3" fmla="val 16667"/>
            </a:avLst>
          </a:prstGeom>
          <a:gradFill rotWithShape="0">
            <a:gsLst>
              <a:gs pos="0">
                <a:schemeClr val="accent2"/>
              </a:gs>
              <a:gs pos="50000">
                <a:srgbClr val="FFFFFF"/>
              </a:gs>
              <a:gs pos="100000">
                <a:schemeClr val="accent2"/>
              </a:gs>
            </a:gsLst>
            <a:lin ang="5400000" scaled="1"/>
          </a:gra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zh-CN"/>
          </a:p>
        </p:txBody>
      </p:sp>
      <p:sp>
        <p:nvSpPr>
          <p:cNvPr id="6167" name="Text Box 3"/>
          <p:cNvSpPr txBox="1">
            <a:spLocks noChangeArrowheads="1"/>
          </p:cNvSpPr>
          <p:nvPr/>
        </p:nvSpPr>
        <p:spPr bwMode="auto">
          <a:xfrm>
            <a:off x="838200" y="7620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螺旋线的参数方程还可以写为</a:t>
            </a:r>
          </a:p>
        </p:txBody>
      </p:sp>
      <p:graphicFrame>
        <p:nvGraphicFramePr>
          <p:cNvPr id="343040" name="Object 1024"/>
          <p:cNvGraphicFramePr>
            <a:graphicFrameLocks noChangeAspect="1"/>
          </p:cNvGraphicFramePr>
          <p:nvPr/>
        </p:nvGraphicFramePr>
        <p:xfrm>
          <a:off x="1371600" y="1447800"/>
          <a:ext cx="18669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公式" r:id="rId3" imgW="1866600" imgH="1625400" progId="Equation.3">
                  <p:embed/>
                </p:oleObj>
              </mc:Choice>
              <mc:Fallback>
                <p:oleObj name="公式" r:id="rId3" imgW="1866600" imgH="162540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447800"/>
                        <a:ext cx="1866900" cy="162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3041" name="Object 1025"/>
          <p:cNvGraphicFramePr>
            <a:graphicFrameLocks noChangeAspect="1"/>
          </p:cNvGraphicFramePr>
          <p:nvPr/>
        </p:nvGraphicFramePr>
        <p:xfrm>
          <a:off x="3733800" y="1778000"/>
          <a:ext cx="26543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公式" r:id="rId5" imgW="2654280" imgH="888840" progId="Equation.3">
                  <p:embed/>
                </p:oleObj>
              </mc:Choice>
              <mc:Fallback>
                <p:oleObj name="公式" r:id="rId5" imgW="2654280" imgH="888840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778000"/>
                        <a:ext cx="26543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9494" name="Text Box 6"/>
          <p:cNvSpPr txBox="1">
            <a:spLocks noChangeArrowheads="1"/>
          </p:cNvSpPr>
          <p:nvPr/>
        </p:nvSpPr>
        <p:spPr bwMode="auto">
          <a:xfrm>
            <a:off x="838200" y="32004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螺旋线的重要</a:t>
            </a:r>
            <a:r>
              <a:rPr lang="zh-CN" altLang="en-US" sz="2800">
                <a:solidFill>
                  <a:srgbClr val="3333FF"/>
                </a:solidFill>
              </a:rPr>
              <a:t>性质</a:t>
            </a:r>
            <a:r>
              <a:rPr lang="zh-CN" altLang="en-US" sz="2800">
                <a:solidFill>
                  <a:schemeClr val="accent2"/>
                </a:solidFill>
              </a:rPr>
              <a:t>：</a:t>
            </a:r>
          </a:p>
        </p:txBody>
      </p:sp>
      <p:graphicFrame>
        <p:nvGraphicFramePr>
          <p:cNvPr id="343042" name="Object 1026"/>
          <p:cNvGraphicFramePr>
            <a:graphicFrameLocks noChangeAspect="1"/>
          </p:cNvGraphicFramePr>
          <p:nvPr/>
        </p:nvGraphicFramePr>
        <p:xfrm>
          <a:off x="1155700" y="4432300"/>
          <a:ext cx="2438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7" imgW="2438280" imgH="431640" progId="Equation.3">
                  <p:embed/>
                </p:oleObj>
              </mc:Choice>
              <mc:Fallback>
                <p:oleObj name="Equation" r:id="rId7" imgW="2438280" imgH="431640" progId="Equation.3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700" y="4432300"/>
                        <a:ext cx="24384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3043" name="Object 1027"/>
          <p:cNvGraphicFramePr>
            <a:graphicFrameLocks noChangeAspect="1"/>
          </p:cNvGraphicFramePr>
          <p:nvPr/>
        </p:nvGraphicFramePr>
        <p:xfrm>
          <a:off x="4800600" y="4451350"/>
          <a:ext cx="3251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公式" r:id="rId9" imgW="3251160" imgH="457200" progId="Equation.3">
                  <p:embed/>
                </p:oleObj>
              </mc:Choice>
              <mc:Fallback>
                <p:oleObj name="公式" r:id="rId9" imgW="3251160" imgH="457200" progId="Equation.3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451350"/>
                        <a:ext cx="32512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9497" name="Text Box 9"/>
          <p:cNvSpPr txBox="1">
            <a:spLocks noChangeArrowheads="1"/>
          </p:cNvSpPr>
          <p:nvPr/>
        </p:nvSpPr>
        <p:spPr bwMode="auto">
          <a:xfrm>
            <a:off x="838200" y="3733800"/>
            <a:ext cx="670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上升的高度与转过的角度成正比</a:t>
            </a:r>
            <a:r>
              <a:rPr lang="en-US" altLang="zh-CN" sz="2800"/>
              <a:t>. </a:t>
            </a:r>
            <a:r>
              <a:rPr lang="zh-CN" altLang="en-US" sz="2800"/>
              <a:t>即</a:t>
            </a:r>
          </a:p>
        </p:txBody>
      </p:sp>
      <p:graphicFrame>
        <p:nvGraphicFramePr>
          <p:cNvPr id="343044" name="Object 1028"/>
          <p:cNvGraphicFramePr>
            <a:graphicFrameLocks noChangeAspect="1"/>
          </p:cNvGraphicFramePr>
          <p:nvPr/>
        </p:nvGraphicFramePr>
        <p:xfrm>
          <a:off x="1066800" y="5170488"/>
          <a:ext cx="12192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公式" r:id="rId11" imgW="1218960" imgH="393480" progId="Equation.3">
                  <p:embed/>
                </p:oleObj>
              </mc:Choice>
              <mc:Fallback>
                <p:oleObj name="公式" r:id="rId11" imgW="1218960" imgH="393480" progId="Equation.3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170488"/>
                        <a:ext cx="12192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9499" name="Rectangle 11"/>
          <p:cNvSpPr>
            <a:spLocks noChangeArrowheads="1"/>
          </p:cNvSpPr>
          <p:nvPr/>
        </p:nvSpPr>
        <p:spPr bwMode="auto">
          <a:xfrm>
            <a:off x="2895600" y="5029200"/>
            <a:ext cx="1962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800"/>
              <a:t>上升的高度</a:t>
            </a:r>
          </a:p>
        </p:txBody>
      </p:sp>
      <p:graphicFrame>
        <p:nvGraphicFramePr>
          <p:cNvPr id="343045" name="Object 1029"/>
          <p:cNvGraphicFramePr>
            <a:graphicFrameLocks noChangeAspect="1"/>
          </p:cNvGraphicFramePr>
          <p:nvPr/>
        </p:nvGraphicFramePr>
        <p:xfrm>
          <a:off x="5029200" y="5181600"/>
          <a:ext cx="1295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公式" r:id="rId13" imgW="1295280" imgH="330120" progId="Equation.3">
                  <p:embed/>
                </p:oleObj>
              </mc:Choice>
              <mc:Fallback>
                <p:oleObj name="公式" r:id="rId13" imgW="1295280" imgH="330120" progId="Equation.3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5181600"/>
                        <a:ext cx="12954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9501" name="Text Box 13"/>
          <p:cNvSpPr txBox="1">
            <a:spLocks noChangeArrowheads="1"/>
          </p:cNvSpPr>
          <p:nvPr/>
        </p:nvSpPr>
        <p:spPr bwMode="auto">
          <a:xfrm>
            <a:off x="6400800" y="5653088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rgbClr val="3333FF"/>
                </a:solidFill>
              </a:rPr>
              <a:t>螺距</a:t>
            </a:r>
          </a:p>
        </p:txBody>
      </p:sp>
      <p:grpSp>
        <p:nvGrpSpPr>
          <p:cNvPr id="6172" name="Group 14"/>
          <p:cNvGrpSpPr>
            <a:grpSpLocks/>
          </p:cNvGrpSpPr>
          <p:nvPr/>
        </p:nvGrpSpPr>
        <p:grpSpPr bwMode="auto">
          <a:xfrm>
            <a:off x="53975" y="0"/>
            <a:ext cx="2536825" cy="390525"/>
            <a:chOff x="0" y="0"/>
            <a:chExt cx="1598" cy="246"/>
          </a:xfrm>
        </p:grpSpPr>
        <p:grpSp>
          <p:nvGrpSpPr>
            <p:cNvPr id="6206" name="Group 15"/>
            <p:cNvGrpSpPr>
              <a:grpSpLocks/>
            </p:cNvGrpSpPr>
            <p:nvPr/>
          </p:nvGrpSpPr>
          <p:grpSpPr bwMode="auto">
            <a:xfrm>
              <a:off x="0" y="0"/>
              <a:ext cx="1446" cy="246"/>
              <a:chOff x="138" y="42"/>
              <a:chExt cx="1446" cy="246"/>
            </a:xfrm>
          </p:grpSpPr>
          <p:sp>
            <p:nvSpPr>
              <p:cNvPr id="6208" name="Line 16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6209" name="Picture 17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15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207" name="Rectangle 18"/>
            <p:cNvSpPr>
              <a:spLocks noChangeArrowheads="1"/>
            </p:cNvSpPr>
            <p:nvPr/>
          </p:nvSpPr>
          <p:spPr bwMode="auto">
            <a:xfrm>
              <a:off x="96" y="0"/>
              <a:ext cx="1502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800">
                  <a:solidFill>
                    <a:srgbClr val="0000FF"/>
                  </a:solidFill>
                  <a:latin typeface="隶书" pitchFamily="49" charset="-122"/>
                  <a:ea typeface="隶书" pitchFamily="49" charset="-122"/>
                </a:rPr>
                <a:t>空间曲线及其方程</a:t>
              </a:r>
            </a:p>
          </p:txBody>
        </p:sp>
      </p:grpSp>
      <p:grpSp>
        <p:nvGrpSpPr>
          <p:cNvPr id="6173" name="Group 67"/>
          <p:cNvGrpSpPr>
            <a:grpSpLocks/>
          </p:cNvGrpSpPr>
          <p:nvPr/>
        </p:nvGrpSpPr>
        <p:grpSpPr bwMode="auto">
          <a:xfrm>
            <a:off x="6110288" y="304800"/>
            <a:ext cx="2805112" cy="3886200"/>
            <a:chOff x="3849" y="192"/>
            <a:chExt cx="1767" cy="2448"/>
          </a:xfrm>
        </p:grpSpPr>
        <p:grpSp>
          <p:nvGrpSpPr>
            <p:cNvPr id="6175" name="Group 19"/>
            <p:cNvGrpSpPr>
              <a:grpSpLocks/>
            </p:cNvGrpSpPr>
            <p:nvPr/>
          </p:nvGrpSpPr>
          <p:grpSpPr bwMode="auto">
            <a:xfrm>
              <a:off x="4224" y="384"/>
              <a:ext cx="914" cy="1857"/>
              <a:chOff x="4176" y="1296"/>
              <a:chExt cx="914" cy="1857"/>
            </a:xfrm>
          </p:grpSpPr>
          <p:grpSp>
            <p:nvGrpSpPr>
              <p:cNvPr id="6202" name="Group 20"/>
              <p:cNvGrpSpPr>
                <a:grpSpLocks/>
              </p:cNvGrpSpPr>
              <p:nvPr/>
            </p:nvGrpSpPr>
            <p:grpSpPr bwMode="auto">
              <a:xfrm>
                <a:off x="4176" y="1296"/>
                <a:ext cx="914" cy="1857"/>
                <a:chOff x="4176" y="1296"/>
                <a:chExt cx="914" cy="1857"/>
              </a:xfrm>
            </p:grpSpPr>
            <p:sp>
              <p:nvSpPr>
                <p:cNvPr id="6204" name="Oval 21"/>
                <p:cNvSpPr>
                  <a:spLocks noChangeArrowheads="1"/>
                </p:cNvSpPr>
                <p:nvPr/>
              </p:nvSpPr>
              <p:spPr bwMode="auto">
                <a:xfrm>
                  <a:off x="4176" y="2774"/>
                  <a:ext cx="912" cy="379"/>
                </a:xfrm>
                <a:prstGeom prst="ellipse">
                  <a:avLst/>
                </a:prstGeom>
                <a:noFill/>
                <a:ln w="19050">
                  <a:solidFill>
                    <a:srgbClr val="00CC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19510" name="AutoShape 22"/>
                <p:cNvSpPr>
                  <a:spLocks noChangeArrowheads="1"/>
                </p:cNvSpPr>
                <p:nvPr/>
              </p:nvSpPr>
              <p:spPr bwMode="auto">
                <a:xfrm>
                  <a:off x="4176" y="1296"/>
                  <a:ext cx="914" cy="1857"/>
                </a:xfrm>
                <a:prstGeom prst="can">
                  <a:avLst>
                    <a:gd name="adj" fmla="val 41792"/>
                  </a:avLst>
                </a:prstGeom>
                <a:gradFill rotWithShape="0">
                  <a:gsLst>
                    <a:gs pos="0">
                      <a:srgbClr val="33CC33"/>
                    </a:gs>
                    <a:gs pos="50000">
                      <a:schemeClr val="bg1"/>
                    </a:gs>
                    <a:gs pos="100000">
                      <a:srgbClr val="33CC33"/>
                    </a:gs>
                  </a:gsLst>
                  <a:lin ang="0" scaled="1"/>
                </a:gradFill>
                <a:ln w="1905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</p:grpSp>
          <p:sp>
            <p:nvSpPr>
              <p:cNvPr id="6203" name="Arc 23"/>
              <p:cNvSpPr>
                <a:spLocks/>
              </p:cNvSpPr>
              <p:nvPr/>
            </p:nvSpPr>
            <p:spPr bwMode="auto">
              <a:xfrm>
                <a:off x="4177" y="2788"/>
                <a:ext cx="909" cy="203"/>
              </a:xfrm>
              <a:custGeom>
                <a:avLst/>
                <a:gdLst>
                  <a:gd name="T0" fmla="*/ 0 w 43200"/>
                  <a:gd name="T1" fmla="*/ 2 h 22869"/>
                  <a:gd name="T2" fmla="*/ 19 w 43200"/>
                  <a:gd name="T3" fmla="*/ 2 h 22869"/>
                  <a:gd name="T4" fmla="*/ 10 w 43200"/>
                  <a:gd name="T5" fmla="*/ 2 h 22869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869"/>
                  <a:gd name="T11" fmla="*/ 43200 w 43200"/>
                  <a:gd name="T12" fmla="*/ 22869 h 2286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869" fill="none" extrusionOk="0">
                    <a:moveTo>
                      <a:pt x="37" y="22868"/>
                    </a:moveTo>
                    <a:cubicBezTo>
                      <a:pt x="12" y="22446"/>
                      <a:pt x="0" y="2202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2869" stroke="0" extrusionOk="0">
                    <a:moveTo>
                      <a:pt x="37" y="22868"/>
                    </a:moveTo>
                    <a:cubicBezTo>
                      <a:pt x="12" y="22446"/>
                      <a:pt x="0" y="22023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CC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19512" name="Oval 24"/>
            <p:cNvSpPr>
              <a:spLocks noChangeArrowheads="1"/>
            </p:cNvSpPr>
            <p:nvPr/>
          </p:nvSpPr>
          <p:spPr bwMode="auto">
            <a:xfrm>
              <a:off x="4224" y="389"/>
              <a:ext cx="912" cy="379"/>
            </a:xfrm>
            <a:prstGeom prst="ellipse">
              <a:avLst/>
            </a:prstGeom>
            <a:gradFill rotWithShape="0">
              <a:gsLst>
                <a:gs pos="0">
                  <a:srgbClr val="FF66CC"/>
                </a:gs>
                <a:gs pos="50000">
                  <a:schemeClr val="bg1"/>
                </a:gs>
                <a:gs pos="100000">
                  <a:srgbClr val="FF66CC"/>
                </a:gs>
              </a:gsLst>
              <a:lin ang="2700000" scaled="1"/>
            </a:gradFill>
            <a:ln w="19050">
              <a:solidFill>
                <a:srgbClr val="00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grpSp>
          <p:nvGrpSpPr>
            <p:cNvPr id="6177" name="Group 25"/>
            <p:cNvGrpSpPr>
              <a:grpSpLocks/>
            </p:cNvGrpSpPr>
            <p:nvPr/>
          </p:nvGrpSpPr>
          <p:grpSpPr bwMode="auto">
            <a:xfrm>
              <a:off x="4272" y="192"/>
              <a:ext cx="1344" cy="2448"/>
              <a:chOff x="768" y="1824"/>
              <a:chExt cx="1344" cy="2448"/>
            </a:xfrm>
          </p:grpSpPr>
          <p:graphicFrame>
            <p:nvGraphicFramePr>
              <p:cNvPr id="6161" name="Object 1039"/>
              <p:cNvGraphicFramePr>
                <a:graphicFrameLocks noChangeAspect="1"/>
              </p:cNvGraphicFramePr>
              <p:nvPr/>
            </p:nvGraphicFramePr>
            <p:xfrm>
              <a:off x="1008" y="1824"/>
              <a:ext cx="142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71" name="Equation" r:id="rId16" imgW="114120" imgH="139680" progId="Equation.3">
                      <p:embed/>
                    </p:oleObj>
                  </mc:Choice>
                  <mc:Fallback>
                    <p:oleObj name="Equation" r:id="rId16" imgW="114120" imgH="139680" progId="Equation.3">
                      <p:embed/>
                      <p:pic>
                        <p:nvPicPr>
                          <p:cNvPr id="0" name="Object 103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08" y="1824"/>
                            <a:ext cx="142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196" name="Line 27"/>
              <p:cNvSpPr>
                <a:spLocks noChangeShapeType="1"/>
              </p:cNvSpPr>
              <p:nvPr/>
            </p:nvSpPr>
            <p:spPr bwMode="auto">
              <a:xfrm>
                <a:off x="1200" y="3696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197" name="Line 28"/>
              <p:cNvSpPr>
                <a:spLocks noChangeShapeType="1"/>
              </p:cNvSpPr>
              <p:nvPr/>
            </p:nvSpPr>
            <p:spPr bwMode="auto">
              <a:xfrm flipH="1">
                <a:off x="1008" y="3696"/>
                <a:ext cx="192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198" name="Line 29"/>
              <p:cNvSpPr>
                <a:spLocks noChangeShapeType="1"/>
              </p:cNvSpPr>
              <p:nvPr/>
            </p:nvSpPr>
            <p:spPr bwMode="auto">
              <a:xfrm flipV="1">
                <a:off x="1200" y="2254"/>
                <a:ext cx="0" cy="144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6162" name="Object 1040"/>
              <p:cNvGraphicFramePr>
                <a:graphicFrameLocks noChangeAspect="1"/>
              </p:cNvGraphicFramePr>
              <p:nvPr/>
            </p:nvGraphicFramePr>
            <p:xfrm>
              <a:off x="768" y="4096"/>
              <a:ext cx="174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72" name="Equation" r:id="rId18" imgW="139680" imgH="139680" progId="Equation.3">
                      <p:embed/>
                    </p:oleObj>
                  </mc:Choice>
                  <mc:Fallback>
                    <p:oleObj name="Equation" r:id="rId18" imgW="139680" imgH="139680" progId="Equation.3">
                      <p:embed/>
                      <p:pic>
                        <p:nvPicPr>
                          <p:cNvPr id="0" name="Object 104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68" y="4096"/>
                            <a:ext cx="174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163" name="Object 1041"/>
              <p:cNvGraphicFramePr>
                <a:graphicFrameLocks noChangeAspect="1"/>
              </p:cNvGraphicFramePr>
              <p:nvPr/>
            </p:nvGraphicFramePr>
            <p:xfrm>
              <a:off x="1939" y="3744"/>
              <a:ext cx="173" cy="2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73" name="Equation" r:id="rId20" imgW="139680" imgH="164880" progId="Equation.3">
                      <p:embed/>
                    </p:oleObj>
                  </mc:Choice>
                  <mc:Fallback>
                    <p:oleObj name="Equation" r:id="rId20" imgW="139680" imgH="164880" progId="Equation.3">
                      <p:embed/>
                      <p:pic>
                        <p:nvPicPr>
                          <p:cNvPr id="0" name="Object 104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39" y="3744"/>
                            <a:ext cx="173" cy="20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164" name="Object 1042"/>
              <p:cNvGraphicFramePr>
                <a:graphicFrameLocks noChangeAspect="1"/>
              </p:cNvGraphicFramePr>
              <p:nvPr/>
            </p:nvGraphicFramePr>
            <p:xfrm>
              <a:off x="1057" y="3600"/>
              <a:ext cx="143" cy="15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74" name="Equation" r:id="rId22" imgW="164880" imgH="177480" progId="Equation.3">
                      <p:embed/>
                    </p:oleObj>
                  </mc:Choice>
                  <mc:Fallback>
                    <p:oleObj name="Equation" r:id="rId22" imgW="164880" imgH="177480" progId="Equation.3">
                      <p:embed/>
                      <p:pic>
                        <p:nvPicPr>
                          <p:cNvPr id="0" name="Object 104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57" y="3600"/>
                            <a:ext cx="143" cy="15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199" name="Line 33"/>
              <p:cNvSpPr>
                <a:spLocks noChangeShapeType="1"/>
              </p:cNvSpPr>
              <p:nvPr/>
            </p:nvSpPr>
            <p:spPr bwMode="auto">
              <a:xfrm>
                <a:off x="1632" y="3696"/>
                <a:ext cx="4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200" name="Line 34"/>
              <p:cNvSpPr>
                <a:spLocks noChangeShapeType="1"/>
              </p:cNvSpPr>
              <p:nvPr/>
            </p:nvSpPr>
            <p:spPr bwMode="auto">
              <a:xfrm flipV="1">
                <a:off x="1200" y="1872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201" name="Line 35"/>
              <p:cNvSpPr>
                <a:spLocks noChangeShapeType="1"/>
              </p:cNvSpPr>
              <p:nvPr/>
            </p:nvSpPr>
            <p:spPr bwMode="auto">
              <a:xfrm flipH="1">
                <a:off x="768" y="3888"/>
                <a:ext cx="240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6178" name="Freeform 36"/>
            <p:cNvSpPr>
              <a:spLocks/>
            </p:cNvSpPr>
            <p:nvPr/>
          </p:nvSpPr>
          <p:spPr bwMode="auto">
            <a:xfrm>
              <a:off x="4520" y="1769"/>
              <a:ext cx="604" cy="487"/>
            </a:xfrm>
            <a:custGeom>
              <a:avLst/>
              <a:gdLst>
                <a:gd name="T0" fmla="*/ 0 w 604"/>
                <a:gd name="T1" fmla="*/ 487 h 487"/>
                <a:gd name="T2" fmla="*/ 227 w 604"/>
                <a:gd name="T3" fmla="*/ 384 h 487"/>
                <a:gd name="T4" fmla="*/ 382 w 604"/>
                <a:gd name="T5" fmla="*/ 300 h 487"/>
                <a:gd name="T6" fmla="*/ 465 w 604"/>
                <a:gd name="T7" fmla="*/ 238 h 487"/>
                <a:gd name="T8" fmla="*/ 511 w 604"/>
                <a:gd name="T9" fmla="*/ 210 h 487"/>
                <a:gd name="T10" fmla="*/ 538 w 604"/>
                <a:gd name="T11" fmla="*/ 174 h 487"/>
                <a:gd name="T12" fmla="*/ 593 w 604"/>
                <a:gd name="T13" fmla="*/ 101 h 487"/>
                <a:gd name="T14" fmla="*/ 602 w 604"/>
                <a:gd name="T15" fmla="*/ 64 h 487"/>
                <a:gd name="T16" fmla="*/ 593 w 604"/>
                <a:gd name="T17" fmla="*/ 0 h 48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04"/>
                <a:gd name="T28" fmla="*/ 0 h 487"/>
                <a:gd name="T29" fmla="*/ 604 w 604"/>
                <a:gd name="T30" fmla="*/ 487 h 48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04" h="487">
                  <a:moveTo>
                    <a:pt x="0" y="487"/>
                  </a:moveTo>
                  <a:cubicBezTo>
                    <a:pt x="38" y="470"/>
                    <a:pt x="163" y="415"/>
                    <a:pt x="227" y="384"/>
                  </a:cubicBezTo>
                  <a:cubicBezTo>
                    <a:pt x="291" y="353"/>
                    <a:pt x="342" y="324"/>
                    <a:pt x="382" y="300"/>
                  </a:cubicBezTo>
                  <a:cubicBezTo>
                    <a:pt x="422" y="276"/>
                    <a:pt x="444" y="253"/>
                    <a:pt x="465" y="238"/>
                  </a:cubicBezTo>
                  <a:cubicBezTo>
                    <a:pt x="486" y="223"/>
                    <a:pt x="499" y="221"/>
                    <a:pt x="511" y="210"/>
                  </a:cubicBezTo>
                  <a:cubicBezTo>
                    <a:pt x="524" y="197"/>
                    <a:pt x="524" y="192"/>
                    <a:pt x="538" y="174"/>
                  </a:cubicBezTo>
                  <a:cubicBezTo>
                    <a:pt x="552" y="156"/>
                    <a:pt x="582" y="119"/>
                    <a:pt x="593" y="101"/>
                  </a:cubicBezTo>
                  <a:cubicBezTo>
                    <a:pt x="604" y="83"/>
                    <a:pt x="602" y="81"/>
                    <a:pt x="602" y="64"/>
                  </a:cubicBezTo>
                  <a:cubicBezTo>
                    <a:pt x="602" y="47"/>
                    <a:pt x="595" y="13"/>
                    <a:pt x="593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79" name="Freeform 37"/>
            <p:cNvSpPr>
              <a:spLocks/>
            </p:cNvSpPr>
            <p:nvPr/>
          </p:nvSpPr>
          <p:spPr bwMode="auto">
            <a:xfrm>
              <a:off x="4226" y="1484"/>
              <a:ext cx="887" cy="292"/>
            </a:xfrm>
            <a:custGeom>
              <a:avLst/>
              <a:gdLst>
                <a:gd name="T0" fmla="*/ 887 w 887"/>
                <a:gd name="T1" fmla="*/ 292 h 292"/>
                <a:gd name="T2" fmla="*/ 814 w 887"/>
                <a:gd name="T3" fmla="*/ 194 h 292"/>
                <a:gd name="T4" fmla="*/ 741 w 887"/>
                <a:gd name="T5" fmla="*/ 130 h 292"/>
                <a:gd name="T6" fmla="*/ 686 w 887"/>
                <a:gd name="T7" fmla="*/ 102 h 292"/>
                <a:gd name="T8" fmla="*/ 631 w 887"/>
                <a:gd name="T9" fmla="*/ 66 h 292"/>
                <a:gd name="T10" fmla="*/ 558 w 887"/>
                <a:gd name="T11" fmla="*/ 38 h 292"/>
                <a:gd name="T12" fmla="*/ 476 w 887"/>
                <a:gd name="T13" fmla="*/ 11 h 292"/>
                <a:gd name="T14" fmla="*/ 403 w 887"/>
                <a:gd name="T15" fmla="*/ 11 h 292"/>
                <a:gd name="T16" fmla="*/ 293 w 887"/>
                <a:gd name="T17" fmla="*/ 0 h 292"/>
                <a:gd name="T18" fmla="*/ 201 w 887"/>
                <a:gd name="T19" fmla="*/ 11 h 292"/>
                <a:gd name="T20" fmla="*/ 110 w 887"/>
                <a:gd name="T21" fmla="*/ 36 h 292"/>
                <a:gd name="T22" fmla="*/ 0 w 887"/>
                <a:gd name="T23" fmla="*/ 118 h 29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87"/>
                <a:gd name="T37" fmla="*/ 0 h 292"/>
                <a:gd name="T38" fmla="*/ 887 w 887"/>
                <a:gd name="T39" fmla="*/ 292 h 29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87" h="292">
                  <a:moveTo>
                    <a:pt x="887" y="292"/>
                  </a:moveTo>
                  <a:lnTo>
                    <a:pt x="814" y="194"/>
                  </a:lnTo>
                  <a:lnTo>
                    <a:pt x="741" y="130"/>
                  </a:lnTo>
                  <a:lnTo>
                    <a:pt x="686" y="102"/>
                  </a:lnTo>
                  <a:lnTo>
                    <a:pt x="631" y="66"/>
                  </a:lnTo>
                  <a:lnTo>
                    <a:pt x="558" y="38"/>
                  </a:lnTo>
                  <a:lnTo>
                    <a:pt x="476" y="11"/>
                  </a:lnTo>
                  <a:lnTo>
                    <a:pt x="403" y="11"/>
                  </a:lnTo>
                  <a:lnTo>
                    <a:pt x="293" y="0"/>
                  </a:lnTo>
                  <a:lnTo>
                    <a:pt x="201" y="11"/>
                  </a:lnTo>
                  <a:lnTo>
                    <a:pt x="110" y="36"/>
                  </a:lnTo>
                  <a:lnTo>
                    <a:pt x="0" y="118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80" name="Freeform 38"/>
            <p:cNvSpPr>
              <a:spLocks/>
            </p:cNvSpPr>
            <p:nvPr/>
          </p:nvSpPr>
          <p:spPr bwMode="auto">
            <a:xfrm>
              <a:off x="4249" y="887"/>
              <a:ext cx="887" cy="457"/>
            </a:xfrm>
            <a:custGeom>
              <a:avLst/>
              <a:gdLst>
                <a:gd name="T0" fmla="*/ 0 w 887"/>
                <a:gd name="T1" fmla="*/ 320 h 457"/>
                <a:gd name="T2" fmla="*/ 28 w 887"/>
                <a:gd name="T3" fmla="*/ 375 h 457"/>
                <a:gd name="T4" fmla="*/ 74 w 887"/>
                <a:gd name="T5" fmla="*/ 420 h 457"/>
                <a:gd name="T6" fmla="*/ 133 w 887"/>
                <a:gd name="T7" fmla="*/ 438 h 457"/>
                <a:gd name="T8" fmla="*/ 238 w 887"/>
                <a:gd name="T9" fmla="*/ 457 h 457"/>
                <a:gd name="T10" fmla="*/ 421 w 887"/>
                <a:gd name="T11" fmla="*/ 438 h 457"/>
                <a:gd name="T12" fmla="*/ 567 w 887"/>
                <a:gd name="T13" fmla="*/ 384 h 457"/>
                <a:gd name="T14" fmla="*/ 704 w 887"/>
                <a:gd name="T15" fmla="*/ 301 h 457"/>
                <a:gd name="T16" fmla="*/ 814 w 887"/>
                <a:gd name="T17" fmla="*/ 210 h 457"/>
                <a:gd name="T18" fmla="*/ 869 w 887"/>
                <a:gd name="T19" fmla="*/ 109 h 457"/>
                <a:gd name="T20" fmla="*/ 887 w 887"/>
                <a:gd name="T21" fmla="*/ 0 h 45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87"/>
                <a:gd name="T34" fmla="*/ 0 h 457"/>
                <a:gd name="T35" fmla="*/ 887 w 887"/>
                <a:gd name="T36" fmla="*/ 457 h 45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87" h="457">
                  <a:moveTo>
                    <a:pt x="0" y="320"/>
                  </a:moveTo>
                  <a:cubicBezTo>
                    <a:pt x="3" y="327"/>
                    <a:pt x="16" y="358"/>
                    <a:pt x="28" y="375"/>
                  </a:cubicBezTo>
                  <a:cubicBezTo>
                    <a:pt x="40" y="392"/>
                    <a:pt x="57" y="410"/>
                    <a:pt x="74" y="420"/>
                  </a:cubicBezTo>
                  <a:cubicBezTo>
                    <a:pt x="91" y="430"/>
                    <a:pt x="106" y="432"/>
                    <a:pt x="133" y="438"/>
                  </a:cubicBezTo>
                  <a:cubicBezTo>
                    <a:pt x="160" y="444"/>
                    <a:pt x="190" y="457"/>
                    <a:pt x="238" y="457"/>
                  </a:cubicBezTo>
                  <a:cubicBezTo>
                    <a:pt x="286" y="457"/>
                    <a:pt x="366" y="450"/>
                    <a:pt x="421" y="438"/>
                  </a:cubicBezTo>
                  <a:cubicBezTo>
                    <a:pt x="476" y="426"/>
                    <a:pt x="520" y="407"/>
                    <a:pt x="567" y="384"/>
                  </a:cubicBezTo>
                  <a:cubicBezTo>
                    <a:pt x="614" y="361"/>
                    <a:pt x="663" y="330"/>
                    <a:pt x="704" y="301"/>
                  </a:cubicBezTo>
                  <a:cubicBezTo>
                    <a:pt x="745" y="272"/>
                    <a:pt x="787" y="242"/>
                    <a:pt x="814" y="210"/>
                  </a:cubicBezTo>
                  <a:cubicBezTo>
                    <a:pt x="841" y="178"/>
                    <a:pt x="857" y="144"/>
                    <a:pt x="869" y="109"/>
                  </a:cubicBezTo>
                  <a:cubicBezTo>
                    <a:pt x="881" y="74"/>
                    <a:pt x="883" y="23"/>
                    <a:pt x="887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81" name="Freeform 39"/>
            <p:cNvSpPr>
              <a:spLocks/>
            </p:cNvSpPr>
            <p:nvPr/>
          </p:nvSpPr>
          <p:spPr bwMode="auto">
            <a:xfrm>
              <a:off x="4235" y="690"/>
              <a:ext cx="238" cy="130"/>
            </a:xfrm>
            <a:custGeom>
              <a:avLst/>
              <a:gdLst>
                <a:gd name="T0" fmla="*/ 0 w 238"/>
                <a:gd name="T1" fmla="*/ 0 h 130"/>
                <a:gd name="T2" fmla="*/ 19 w 238"/>
                <a:gd name="T3" fmla="*/ 92 h 130"/>
                <a:gd name="T4" fmla="*/ 85 w 238"/>
                <a:gd name="T5" fmla="*/ 126 h 130"/>
                <a:gd name="T6" fmla="*/ 165 w 238"/>
                <a:gd name="T7" fmla="*/ 119 h 130"/>
                <a:gd name="T8" fmla="*/ 238 w 238"/>
                <a:gd name="T9" fmla="*/ 73 h 1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8"/>
                <a:gd name="T16" fmla="*/ 0 h 130"/>
                <a:gd name="T17" fmla="*/ 238 w 238"/>
                <a:gd name="T18" fmla="*/ 130 h 1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8" h="130">
                  <a:moveTo>
                    <a:pt x="0" y="0"/>
                  </a:moveTo>
                  <a:cubicBezTo>
                    <a:pt x="3" y="14"/>
                    <a:pt x="5" y="71"/>
                    <a:pt x="19" y="92"/>
                  </a:cubicBezTo>
                  <a:cubicBezTo>
                    <a:pt x="33" y="113"/>
                    <a:pt x="61" y="122"/>
                    <a:pt x="85" y="126"/>
                  </a:cubicBezTo>
                  <a:cubicBezTo>
                    <a:pt x="109" y="130"/>
                    <a:pt x="140" y="128"/>
                    <a:pt x="165" y="119"/>
                  </a:cubicBezTo>
                  <a:cubicBezTo>
                    <a:pt x="190" y="110"/>
                    <a:pt x="223" y="83"/>
                    <a:pt x="238" y="73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82" name="Freeform 40"/>
            <p:cNvSpPr>
              <a:spLocks/>
            </p:cNvSpPr>
            <p:nvPr/>
          </p:nvSpPr>
          <p:spPr bwMode="auto">
            <a:xfrm>
              <a:off x="4224" y="1385"/>
              <a:ext cx="907" cy="391"/>
            </a:xfrm>
            <a:custGeom>
              <a:avLst/>
              <a:gdLst>
                <a:gd name="T0" fmla="*/ 0 w 907"/>
                <a:gd name="T1" fmla="*/ 243 h 391"/>
                <a:gd name="T2" fmla="*/ 48 w 907"/>
                <a:gd name="T3" fmla="*/ 320 h 391"/>
                <a:gd name="T4" fmla="*/ 156 w 907"/>
                <a:gd name="T5" fmla="*/ 372 h 391"/>
                <a:gd name="T6" fmla="*/ 261 w 907"/>
                <a:gd name="T7" fmla="*/ 391 h 391"/>
                <a:gd name="T8" fmla="*/ 444 w 907"/>
                <a:gd name="T9" fmla="*/ 372 h 391"/>
                <a:gd name="T10" fmla="*/ 590 w 907"/>
                <a:gd name="T11" fmla="*/ 318 h 391"/>
                <a:gd name="T12" fmla="*/ 715 w 907"/>
                <a:gd name="T13" fmla="*/ 265 h 391"/>
                <a:gd name="T14" fmla="*/ 789 w 907"/>
                <a:gd name="T15" fmla="*/ 210 h 391"/>
                <a:gd name="T16" fmla="*/ 853 w 907"/>
                <a:gd name="T17" fmla="*/ 146 h 391"/>
                <a:gd name="T18" fmla="*/ 889 w 907"/>
                <a:gd name="T19" fmla="*/ 64 h 391"/>
                <a:gd name="T20" fmla="*/ 907 w 907"/>
                <a:gd name="T21" fmla="*/ 0 h 39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07"/>
                <a:gd name="T34" fmla="*/ 0 h 391"/>
                <a:gd name="T35" fmla="*/ 907 w 907"/>
                <a:gd name="T36" fmla="*/ 391 h 39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07" h="391">
                  <a:moveTo>
                    <a:pt x="0" y="243"/>
                  </a:moveTo>
                  <a:cubicBezTo>
                    <a:pt x="8" y="256"/>
                    <a:pt x="22" y="299"/>
                    <a:pt x="48" y="320"/>
                  </a:cubicBezTo>
                  <a:cubicBezTo>
                    <a:pt x="74" y="341"/>
                    <a:pt x="120" y="360"/>
                    <a:pt x="156" y="372"/>
                  </a:cubicBezTo>
                  <a:cubicBezTo>
                    <a:pt x="192" y="384"/>
                    <a:pt x="213" y="391"/>
                    <a:pt x="261" y="391"/>
                  </a:cubicBezTo>
                  <a:cubicBezTo>
                    <a:pt x="309" y="391"/>
                    <a:pt x="389" y="384"/>
                    <a:pt x="444" y="372"/>
                  </a:cubicBezTo>
                  <a:cubicBezTo>
                    <a:pt x="499" y="360"/>
                    <a:pt x="545" y="336"/>
                    <a:pt x="590" y="318"/>
                  </a:cubicBezTo>
                  <a:cubicBezTo>
                    <a:pt x="635" y="300"/>
                    <a:pt x="682" y="283"/>
                    <a:pt x="715" y="265"/>
                  </a:cubicBezTo>
                  <a:cubicBezTo>
                    <a:pt x="748" y="247"/>
                    <a:pt x="766" y="230"/>
                    <a:pt x="789" y="210"/>
                  </a:cubicBezTo>
                  <a:cubicBezTo>
                    <a:pt x="812" y="190"/>
                    <a:pt x="836" y="170"/>
                    <a:pt x="853" y="146"/>
                  </a:cubicBezTo>
                  <a:cubicBezTo>
                    <a:pt x="870" y="122"/>
                    <a:pt x="880" y="88"/>
                    <a:pt x="889" y="64"/>
                  </a:cubicBezTo>
                  <a:cubicBezTo>
                    <a:pt x="898" y="40"/>
                    <a:pt x="903" y="13"/>
                    <a:pt x="907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83" name="Freeform 41"/>
            <p:cNvSpPr>
              <a:spLocks/>
            </p:cNvSpPr>
            <p:nvPr/>
          </p:nvSpPr>
          <p:spPr bwMode="auto">
            <a:xfrm>
              <a:off x="4224" y="553"/>
              <a:ext cx="887" cy="315"/>
            </a:xfrm>
            <a:custGeom>
              <a:avLst/>
              <a:gdLst>
                <a:gd name="T0" fmla="*/ 887 w 887"/>
                <a:gd name="T1" fmla="*/ 315 h 315"/>
                <a:gd name="T2" fmla="*/ 843 w 887"/>
                <a:gd name="T3" fmla="*/ 247 h 315"/>
                <a:gd name="T4" fmla="*/ 798 w 887"/>
                <a:gd name="T5" fmla="*/ 190 h 315"/>
                <a:gd name="T6" fmla="*/ 725 w 887"/>
                <a:gd name="T7" fmla="*/ 137 h 315"/>
                <a:gd name="T8" fmla="*/ 642 w 887"/>
                <a:gd name="T9" fmla="*/ 82 h 315"/>
                <a:gd name="T10" fmla="*/ 587 w 887"/>
                <a:gd name="T11" fmla="*/ 64 h 315"/>
                <a:gd name="T12" fmla="*/ 533 w 887"/>
                <a:gd name="T13" fmla="*/ 37 h 315"/>
                <a:gd name="T14" fmla="*/ 450 w 887"/>
                <a:gd name="T15" fmla="*/ 18 h 315"/>
                <a:gd name="T16" fmla="*/ 386 w 887"/>
                <a:gd name="T17" fmla="*/ 9 h 315"/>
                <a:gd name="T18" fmla="*/ 313 w 887"/>
                <a:gd name="T19" fmla="*/ 0 h 315"/>
                <a:gd name="T20" fmla="*/ 258 w 887"/>
                <a:gd name="T21" fmla="*/ 0 h 315"/>
                <a:gd name="T22" fmla="*/ 176 w 887"/>
                <a:gd name="T23" fmla="*/ 9 h 315"/>
                <a:gd name="T24" fmla="*/ 103 w 887"/>
                <a:gd name="T25" fmla="*/ 37 h 315"/>
                <a:gd name="T26" fmla="*/ 39 w 887"/>
                <a:gd name="T27" fmla="*/ 82 h 315"/>
                <a:gd name="T28" fmla="*/ 0 w 887"/>
                <a:gd name="T29" fmla="*/ 141 h 31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7"/>
                <a:gd name="T46" fmla="*/ 0 h 315"/>
                <a:gd name="T47" fmla="*/ 887 w 887"/>
                <a:gd name="T48" fmla="*/ 315 h 31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7" h="315">
                  <a:moveTo>
                    <a:pt x="887" y="315"/>
                  </a:moveTo>
                  <a:lnTo>
                    <a:pt x="843" y="247"/>
                  </a:lnTo>
                  <a:lnTo>
                    <a:pt x="798" y="190"/>
                  </a:lnTo>
                  <a:lnTo>
                    <a:pt x="725" y="137"/>
                  </a:lnTo>
                  <a:lnTo>
                    <a:pt x="642" y="82"/>
                  </a:lnTo>
                  <a:lnTo>
                    <a:pt x="587" y="64"/>
                  </a:lnTo>
                  <a:lnTo>
                    <a:pt x="533" y="37"/>
                  </a:lnTo>
                  <a:lnTo>
                    <a:pt x="450" y="18"/>
                  </a:lnTo>
                  <a:lnTo>
                    <a:pt x="386" y="9"/>
                  </a:lnTo>
                  <a:lnTo>
                    <a:pt x="313" y="0"/>
                  </a:lnTo>
                  <a:lnTo>
                    <a:pt x="258" y="0"/>
                  </a:lnTo>
                  <a:lnTo>
                    <a:pt x="176" y="9"/>
                  </a:lnTo>
                  <a:lnTo>
                    <a:pt x="103" y="37"/>
                  </a:lnTo>
                  <a:lnTo>
                    <a:pt x="39" y="82"/>
                  </a:lnTo>
                  <a:lnTo>
                    <a:pt x="0" y="141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84" name="Freeform 42"/>
            <p:cNvSpPr>
              <a:spLocks/>
            </p:cNvSpPr>
            <p:nvPr/>
          </p:nvSpPr>
          <p:spPr bwMode="auto">
            <a:xfrm>
              <a:off x="4224" y="1056"/>
              <a:ext cx="887" cy="292"/>
            </a:xfrm>
            <a:custGeom>
              <a:avLst/>
              <a:gdLst>
                <a:gd name="T0" fmla="*/ 887 w 887"/>
                <a:gd name="T1" fmla="*/ 292 h 292"/>
                <a:gd name="T2" fmla="*/ 862 w 887"/>
                <a:gd name="T3" fmla="*/ 238 h 292"/>
                <a:gd name="T4" fmla="*/ 816 w 887"/>
                <a:gd name="T5" fmla="*/ 192 h 292"/>
                <a:gd name="T6" fmla="*/ 761 w 887"/>
                <a:gd name="T7" fmla="*/ 137 h 292"/>
                <a:gd name="T8" fmla="*/ 706 w 887"/>
                <a:gd name="T9" fmla="*/ 110 h 292"/>
                <a:gd name="T10" fmla="*/ 633 w 887"/>
                <a:gd name="T11" fmla="*/ 64 h 292"/>
                <a:gd name="T12" fmla="*/ 587 w 887"/>
                <a:gd name="T13" fmla="*/ 46 h 292"/>
                <a:gd name="T14" fmla="*/ 533 w 887"/>
                <a:gd name="T15" fmla="*/ 27 h 292"/>
                <a:gd name="T16" fmla="*/ 478 w 887"/>
                <a:gd name="T17" fmla="*/ 18 h 292"/>
                <a:gd name="T18" fmla="*/ 423 w 887"/>
                <a:gd name="T19" fmla="*/ 0 h 292"/>
                <a:gd name="T20" fmla="*/ 350 w 887"/>
                <a:gd name="T21" fmla="*/ 0 h 292"/>
                <a:gd name="T22" fmla="*/ 293 w 887"/>
                <a:gd name="T23" fmla="*/ 0 h 292"/>
                <a:gd name="T24" fmla="*/ 201 w 887"/>
                <a:gd name="T25" fmla="*/ 11 h 292"/>
                <a:gd name="T26" fmla="*/ 110 w 887"/>
                <a:gd name="T27" fmla="*/ 36 h 292"/>
                <a:gd name="T28" fmla="*/ 0 w 887"/>
                <a:gd name="T29" fmla="*/ 118 h 29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7"/>
                <a:gd name="T46" fmla="*/ 0 h 292"/>
                <a:gd name="T47" fmla="*/ 887 w 887"/>
                <a:gd name="T48" fmla="*/ 292 h 29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7" h="292">
                  <a:moveTo>
                    <a:pt x="887" y="292"/>
                  </a:moveTo>
                  <a:lnTo>
                    <a:pt x="862" y="238"/>
                  </a:lnTo>
                  <a:lnTo>
                    <a:pt x="816" y="192"/>
                  </a:lnTo>
                  <a:lnTo>
                    <a:pt x="761" y="137"/>
                  </a:lnTo>
                  <a:lnTo>
                    <a:pt x="706" y="110"/>
                  </a:lnTo>
                  <a:lnTo>
                    <a:pt x="633" y="64"/>
                  </a:lnTo>
                  <a:lnTo>
                    <a:pt x="587" y="46"/>
                  </a:lnTo>
                  <a:lnTo>
                    <a:pt x="533" y="27"/>
                  </a:lnTo>
                  <a:lnTo>
                    <a:pt x="478" y="18"/>
                  </a:lnTo>
                  <a:lnTo>
                    <a:pt x="423" y="0"/>
                  </a:lnTo>
                  <a:lnTo>
                    <a:pt x="350" y="0"/>
                  </a:lnTo>
                  <a:lnTo>
                    <a:pt x="293" y="0"/>
                  </a:lnTo>
                  <a:lnTo>
                    <a:pt x="201" y="11"/>
                  </a:lnTo>
                  <a:lnTo>
                    <a:pt x="110" y="36"/>
                  </a:lnTo>
                  <a:lnTo>
                    <a:pt x="0" y="118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6185" name="Group 43"/>
            <p:cNvGrpSpPr>
              <a:grpSpLocks/>
            </p:cNvGrpSpPr>
            <p:nvPr/>
          </p:nvGrpSpPr>
          <p:grpSpPr bwMode="auto">
            <a:xfrm>
              <a:off x="4896" y="1779"/>
              <a:ext cx="192" cy="237"/>
              <a:chOff x="2736" y="3219"/>
              <a:chExt cx="192" cy="237"/>
            </a:xfrm>
          </p:grpSpPr>
          <p:graphicFrame>
            <p:nvGraphicFramePr>
              <p:cNvPr id="6159" name="Object 1037"/>
              <p:cNvGraphicFramePr>
                <a:graphicFrameLocks noChangeAspect="1"/>
              </p:cNvGraphicFramePr>
              <p:nvPr/>
            </p:nvGraphicFramePr>
            <p:xfrm>
              <a:off x="2816" y="3392"/>
              <a:ext cx="64" cy="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75" name="公式" r:id="rId24" imgW="203040" imgH="203040" progId="Equation.3">
                      <p:embed/>
                    </p:oleObj>
                  </mc:Choice>
                  <mc:Fallback>
                    <p:oleObj name="公式" r:id="rId24" imgW="203040" imgH="203040" progId="Equation.3">
                      <p:embed/>
                      <p:pic>
                        <p:nvPicPr>
                          <p:cNvPr id="0" name="Object 103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16" y="3392"/>
                            <a:ext cx="64" cy="6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160" name="Object 1038"/>
              <p:cNvGraphicFramePr>
                <a:graphicFrameLocks noChangeAspect="1"/>
              </p:cNvGraphicFramePr>
              <p:nvPr/>
            </p:nvGraphicFramePr>
            <p:xfrm>
              <a:off x="2736" y="3219"/>
              <a:ext cx="192" cy="14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76" name="公式" r:id="rId26" imgW="431640" imgH="317160" progId="Equation.3">
                      <p:embed/>
                    </p:oleObj>
                  </mc:Choice>
                  <mc:Fallback>
                    <p:oleObj name="公式" r:id="rId26" imgW="431640" imgH="317160" progId="Equation.3">
                      <p:embed/>
                      <p:pic>
                        <p:nvPicPr>
                          <p:cNvPr id="0" name="Object 103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36" y="3219"/>
                            <a:ext cx="192" cy="141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6186" name="Line 46"/>
            <p:cNvSpPr>
              <a:spLocks noChangeShapeType="1"/>
            </p:cNvSpPr>
            <p:nvPr/>
          </p:nvSpPr>
          <p:spPr bwMode="auto">
            <a:xfrm>
              <a:off x="4992" y="2016"/>
              <a:ext cx="0" cy="192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87" name="Freeform 47"/>
            <p:cNvSpPr>
              <a:spLocks/>
            </p:cNvSpPr>
            <p:nvPr/>
          </p:nvSpPr>
          <p:spPr bwMode="auto">
            <a:xfrm>
              <a:off x="4527" y="2007"/>
              <a:ext cx="465" cy="249"/>
            </a:xfrm>
            <a:custGeom>
              <a:avLst/>
              <a:gdLst>
                <a:gd name="T0" fmla="*/ 0 w 465"/>
                <a:gd name="T1" fmla="*/ 249 h 249"/>
                <a:gd name="T2" fmla="*/ 227 w 465"/>
                <a:gd name="T3" fmla="*/ 146 h 249"/>
                <a:gd name="T4" fmla="*/ 382 w 465"/>
                <a:gd name="T5" fmla="*/ 62 h 249"/>
                <a:gd name="T6" fmla="*/ 465 w 465"/>
                <a:gd name="T7" fmla="*/ 0 h 2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5"/>
                <a:gd name="T13" fmla="*/ 0 h 249"/>
                <a:gd name="T14" fmla="*/ 465 w 465"/>
                <a:gd name="T15" fmla="*/ 249 h 2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5" h="249">
                  <a:moveTo>
                    <a:pt x="0" y="249"/>
                  </a:moveTo>
                  <a:cubicBezTo>
                    <a:pt x="38" y="232"/>
                    <a:pt x="163" y="177"/>
                    <a:pt x="227" y="146"/>
                  </a:cubicBezTo>
                  <a:cubicBezTo>
                    <a:pt x="291" y="115"/>
                    <a:pt x="342" y="86"/>
                    <a:pt x="382" y="62"/>
                  </a:cubicBezTo>
                  <a:cubicBezTo>
                    <a:pt x="422" y="38"/>
                    <a:pt x="451" y="10"/>
                    <a:pt x="465" y="0"/>
                  </a:cubicBezTo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6188" name="Group 48"/>
            <p:cNvGrpSpPr>
              <a:grpSpLocks/>
            </p:cNvGrpSpPr>
            <p:nvPr/>
          </p:nvGrpSpPr>
          <p:grpSpPr bwMode="auto">
            <a:xfrm>
              <a:off x="4638" y="2064"/>
              <a:ext cx="354" cy="144"/>
              <a:chOff x="1134" y="3696"/>
              <a:chExt cx="354" cy="144"/>
            </a:xfrm>
          </p:grpSpPr>
          <p:sp>
            <p:nvSpPr>
              <p:cNvPr id="6194" name="Line 49"/>
              <p:cNvSpPr>
                <a:spLocks noChangeShapeType="1"/>
              </p:cNvSpPr>
              <p:nvPr/>
            </p:nvSpPr>
            <p:spPr bwMode="auto">
              <a:xfrm>
                <a:off x="1200" y="3696"/>
                <a:ext cx="288" cy="144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195" name="Freeform 50"/>
              <p:cNvSpPr>
                <a:spLocks/>
              </p:cNvSpPr>
              <p:nvPr/>
            </p:nvSpPr>
            <p:spPr bwMode="auto">
              <a:xfrm>
                <a:off x="1134" y="3730"/>
                <a:ext cx="137" cy="31"/>
              </a:xfrm>
              <a:custGeom>
                <a:avLst/>
                <a:gdLst>
                  <a:gd name="T0" fmla="*/ 0 w 137"/>
                  <a:gd name="T1" fmla="*/ 19 h 31"/>
                  <a:gd name="T2" fmla="*/ 64 w 137"/>
                  <a:gd name="T3" fmla="*/ 28 h 31"/>
                  <a:gd name="T4" fmla="*/ 137 w 137"/>
                  <a:gd name="T5" fmla="*/ 0 h 31"/>
                  <a:gd name="T6" fmla="*/ 0 60000 65536"/>
                  <a:gd name="T7" fmla="*/ 0 60000 65536"/>
                  <a:gd name="T8" fmla="*/ 0 60000 65536"/>
                  <a:gd name="T9" fmla="*/ 0 w 137"/>
                  <a:gd name="T10" fmla="*/ 0 h 31"/>
                  <a:gd name="T11" fmla="*/ 137 w 137"/>
                  <a:gd name="T12" fmla="*/ 31 h 3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7" h="31">
                    <a:moveTo>
                      <a:pt x="0" y="19"/>
                    </a:moveTo>
                    <a:cubicBezTo>
                      <a:pt x="8" y="21"/>
                      <a:pt x="41" y="31"/>
                      <a:pt x="64" y="28"/>
                    </a:cubicBezTo>
                    <a:cubicBezTo>
                      <a:pt x="87" y="25"/>
                      <a:pt x="122" y="6"/>
                      <a:pt x="137" y="0"/>
                    </a:cubicBezTo>
                  </a:path>
                </a:pathLst>
              </a:cu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6189" name="Group 51"/>
            <p:cNvGrpSpPr>
              <a:grpSpLocks/>
            </p:cNvGrpSpPr>
            <p:nvPr/>
          </p:nvGrpSpPr>
          <p:grpSpPr bwMode="auto">
            <a:xfrm>
              <a:off x="4896" y="2192"/>
              <a:ext cx="240" cy="208"/>
              <a:chOff x="1392" y="3824"/>
              <a:chExt cx="240" cy="208"/>
            </a:xfrm>
          </p:grpSpPr>
          <p:graphicFrame>
            <p:nvGraphicFramePr>
              <p:cNvPr id="6157" name="Object 1035"/>
              <p:cNvGraphicFramePr>
                <a:graphicFrameLocks noChangeAspect="1"/>
              </p:cNvGraphicFramePr>
              <p:nvPr/>
            </p:nvGraphicFramePr>
            <p:xfrm>
              <a:off x="1392" y="3878"/>
              <a:ext cx="240" cy="15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77" name="公式" r:id="rId28" imgW="533160" imgH="342720" progId="Equation.3">
                      <p:embed/>
                    </p:oleObj>
                  </mc:Choice>
                  <mc:Fallback>
                    <p:oleObj name="公式" r:id="rId28" imgW="533160" imgH="342720" progId="Equation.3">
                      <p:embed/>
                      <p:pic>
                        <p:nvPicPr>
                          <p:cNvPr id="0" name="Object 103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92" y="3878"/>
                            <a:ext cx="240" cy="15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158" name="Object 1036"/>
              <p:cNvGraphicFramePr>
                <a:graphicFrameLocks noChangeAspect="1"/>
              </p:cNvGraphicFramePr>
              <p:nvPr/>
            </p:nvGraphicFramePr>
            <p:xfrm>
              <a:off x="1472" y="3824"/>
              <a:ext cx="64" cy="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78" name="公式" r:id="rId30" imgW="203040" imgH="203040" progId="Equation.3">
                      <p:embed/>
                    </p:oleObj>
                  </mc:Choice>
                  <mc:Fallback>
                    <p:oleObj name="公式" r:id="rId30" imgW="203040" imgH="203040" progId="Equation.3">
                      <p:embed/>
                      <p:pic>
                        <p:nvPicPr>
                          <p:cNvPr id="0" name="Object 103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72" y="3824"/>
                            <a:ext cx="64" cy="6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6190" name="Group 54"/>
            <p:cNvGrpSpPr>
              <a:grpSpLocks/>
            </p:cNvGrpSpPr>
            <p:nvPr/>
          </p:nvGrpSpPr>
          <p:grpSpPr bwMode="auto">
            <a:xfrm>
              <a:off x="4440" y="2208"/>
              <a:ext cx="168" cy="216"/>
              <a:chOff x="936" y="3840"/>
              <a:chExt cx="168" cy="216"/>
            </a:xfrm>
          </p:grpSpPr>
          <p:graphicFrame>
            <p:nvGraphicFramePr>
              <p:cNvPr id="6155" name="Object 1033"/>
              <p:cNvGraphicFramePr>
                <a:graphicFrameLocks noChangeAspect="1"/>
              </p:cNvGraphicFramePr>
              <p:nvPr/>
            </p:nvGraphicFramePr>
            <p:xfrm>
              <a:off x="936" y="3888"/>
              <a:ext cx="168" cy="16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79" name="公式" r:id="rId32" imgW="317160" imgH="317160" progId="Equation.3">
                      <p:embed/>
                    </p:oleObj>
                  </mc:Choice>
                  <mc:Fallback>
                    <p:oleObj name="公式" r:id="rId32" imgW="317160" imgH="317160" progId="Equation.3">
                      <p:embed/>
                      <p:pic>
                        <p:nvPicPr>
                          <p:cNvPr id="0" name="Object 103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36" y="3888"/>
                            <a:ext cx="168" cy="16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156" name="Object 1034"/>
              <p:cNvGraphicFramePr>
                <a:graphicFrameLocks noChangeAspect="1"/>
              </p:cNvGraphicFramePr>
              <p:nvPr/>
            </p:nvGraphicFramePr>
            <p:xfrm>
              <a:off x="992" y="3840"/>
              <a:ext cx="64" cy="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80" name="公式" r:id="rId34" imgW="203040" imgH="203040" progId="Equation.3">
                      <p:embed/>
                    </p:oleObj>
                  </mc:Choice>
                  <mc:Fallback>
                    <p:oleObj name="公式" r:id="rId34" imgW="203040" imgH="203040" progId="Equation.3">
                      <p:embed/>
                      <p:pic>
                        <p:nvPicPr>
                          <p:cNvPr id="0" name="Object 103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92" y="3840"/>
                            <a:ext cx="64" cy="6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6191" name="Group 57"/>
            <p:cNvGrpSpPr>
              <a:grpSpLocks/>
            </p:cNvGrpSpPr>
            <p:nvPr/>
          </p:nvGrpSpPr>
          <p:grpSpPr bwMode="auto">
            <a:xfrm>
              <a:off x="3849" y="2016"/>
              <a:ext cx="807" cy="232"/>
              <a:chOff x="345" y="3648"/>
              <a:chExt cx="807" cy="232"/>
            </a:xfrm>
          </p:grpSpPr>
          <p:graphicFrame>
            <p:nvGraphicFramePr>
              <p:cNvPr id="6154" name="Object 1032"/>
              <p:cNvGraphicFramePr>
                <a:graphicFrameLocks noChangeAspect="1"/>
              </p:cNvGraphicFramePr>
              <p:nvPr/>
            </p:nvGraphicFramePr>
            <p:xfrm>
              <a:off x="345" y="3648"/>
              <a:ext cx="279" cy="23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81" name="公式" r:id="rId36" imgW="444240" imgH="368280" progId="Equation.3">
                      <p:embed/>
                    </p:oleObj>
                  </mc:Choice>
                  <mc:Fallback>
                    <p:oleObj name="公式" r:id="rId36" imgW="444240" imgH="368280" progId="Equation.3">
                      <p:embed/>
                      <p:pic>
                        <p:nvPicPr>
                          <p:cNvPr id="0" name="Object 103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5" y="3648"/>
                            <a:ext cx="279" cy="23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193" name="Line 59"/>
              <p:cNvSpPr>
                <a:spLocks noChangeShapeType="1"/>
              </p:cNvSpPr>
              <p:nvPr/>
            </p:nvSpPr>
            <p:spPr bwMode="auto">
              <a:xfrm>
                <a:off x="633" y="3756"/>
                <a:ext cx="519" cy="0"/>
              </a:xfrm>
              <a:prstGeom prst="line">
                <a:avLst/>
              </a:prstGeom>
              <a:noFill/>
              <a:ln w="28575">
                <a:solidFill>
                  <a:srgbClr val="CC3399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6192" name="Group 62"/>
            <p:cNvGrpSpPr>
              <a:grpSpLocks/>
            </p:cNvGrpSpPr>
            <p:nvPr/>
          </p:nvGrpSpPr>
          <p:grpSpPr bwMode="auto">
            <a:xfrm>
              <a:off x="4439" y="1584"/>
              <a:ext cx="130" cy="231"/>
              <a:chOff x="240" y="3222"/>
              <a:chExt cx="130" cy="231"/>
            </a:xfrm>
          </p:grpSpPr>
          <p:graphicFrame>
            <p:nvGraphicFramePr>
              <p:cNvPr id="6152" name="Object 1030"/>
              <p:cNvGraphicFramePr>
                <a:graphicFrameLocks noChangeAspect="1"/>
              </p:cNvGraphicFramePr>
              <p:nvPr/>
            </p:nvGraphicFramePr>
            <p:xfrm>
              <a:off x="272" y="3389"/>
              <a:ext cx="64" cy="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82" name="公式" r:id="rId38" imgW="203040" imgH="203040" progId="Equation.3">
                      <p:embed/>
                    </p:oleObj>
                  </mc:Choice>
                  <mc:Fallback>
                    <p:oleObj name="公式" r:id="rId38" imgW="203040" imgH="203040" progId="Equation.3">
                      <p:embed/>
                      <p:pic>
                        <p:nvPicPr>
                          <p:cNvPr id="0" name="Object 103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2" y="3389"/>
                            <a:ext cx="64" cy="6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153" name="Object 1031"/>
              <p:cNvGraphicFramePr>
                <a:graphicFrameLocks noChangeAspect="1"/>
              </p:cNvGraphicFramePr>
              <p:nvPr/>
            </p:nvGraphicFramePr>
            <p:xfrm>
              <a:off x="240" y="3222"/>
              <a:ext cx="130" cy="12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83" name="Equation" r:id="rId40" imgW="291960" imgH="291960" progId="Equation.3">
                      <p:embed/>
                    </p:oleObj>
                  </mc:Choice>
                  <mc:Fallback>
                    <p:oleObj name="Equation" r:id="rId40" imgW="291960" imgH="291960" progId="Equation.3">
                      <p:embed/>
                      <p:pic>
                        <p:nvPicPr>
                          <p:cNvPr id="0" name="Object 103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0" y="3222"/>
                            <a:ext cx="130" cy="12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319548" name="Line 60"/>
          <p:cNvSpPr>
            <a:spLocks noChangeShapeType="1"/>
          </p:cNvSpPr>
          <p:nvPr/>
        </p:nvSpPr>
        <p:spPr bwMode="auto">
          <a:xfrm flipV="1">
            <a:off x="7162800" y="2819400"/>
            <a:ext cx="0" cy="7302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3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9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9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43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1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19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556" grpId="0" animBg="1" autoUpdateAnimBg="0"/>
      <p:bldP spid="319494" grpId="0" autoUpdateAnimBg="0"/>
      <p:bldP spid="319497" grpId="0" autoUpdateAnimBg="0"/>
      <p:bldP spid="319499" grpId="0" autoUpdateAnimBg="0"/>
      <p:bldP spid="319501" grpId="0" autoUpdateAnimBg="0"/>
      <p:bldP spid="3195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11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7772400" cy="1143000"/>
          </a:xfrm>
          <a:noFill/>
        </p:spPr>
        <p:txBody>
          <a:bodyPr anchor="t"/>
          <a:lstStyle/>
          <a:p>
            <a:pPr algn="l" eaLnBrk="1" hangingPunct="1"/>
            <a:r>
              <a:rPr lang="zh-CN" altLang="en-US" sz="4000"/>
              <a:t>三、空间曲线在坐标面上的投影</a:t>
            </a:r>
          </a:p>
        </p:txBody>
      </p:sp>
      <p:sp>
        <p:nvSpPr>
          <p:cNvPr id="24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24E18C-4226-4AFA-A939-1038D72CB4DF}" type="slidenum">
              <a:rPr lang="en-US" altLang="zh-CN"/>
              <a:pPr>
                <a:defRPr/>
              </a:pPr>
              <a:t>8</a:t>
            </a:fld>
            <a:endParaRPr lang="en-US" altLang="zh-CN"/>
          </a:p>
        </p:txBody>
      </p:sp>
      <p:sp>
        <p:nvSpPr>
          <p:cNvPr id="320536" name="AutoShape 24"/>
          <p:cNvSpPr>
            <a:spLocks noChangeArrowheads="1"/>
          </p:cNvSpPr>
          <p:nvPr/>
        </p:nvSpPr>
        <p:spPr bwMode="auto">
          <a:xfrm>
            <a:off x="990600" y="4724400"/>
            <a:ext cx="7162800" cy="1447800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rgbClr val="FFFFFF"/>
              </a:gs>
              <a:gs pos="100000">
                <a:srgbClr val="FF99FF"/>
              </a:gs>
            </a:gsLst>
            <a:lin ang="5400000" scaled="1"/>
          </a:gra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344064" name="Object 0"/>
          <p:cNvGraphicFramePr>
            <a:graphicFrameLocks noChangeAspect="1"/>
          </p:cNvGraphicFramePr>
          <p:nvPr/>
        </p:nvGraphicFramePr>
        <p:xfrm>
          <a:off x="5016500" y="1752600"/>
          <a:ext cx="22987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公式" r:id="rId3" imgW="2298600" imgH="1041120" progId="Equation.3">
                  <p:embed/>
                </p:oleObj>
              </mc:Choice>
              <mc:Fallback>
                <p:oleObj name="公式" r:id="rId3" imgW="2298600" imgH="104112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0" y="1752600"/>
                        <a:ext cx="229870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0515" name="Text Box 3"/>
          <p:cNvSpPr txBox="1">
            <a:spLocks noChangeArrowheads="1"/>
          </p:cNvSpPr>
          <p:nvPr/>
        </p:nvSpPr>
        <p:spPr bwMode="auto">
          <a:xfrm>
            <a:off x="914400" y="2909888"/>
            <a:ext cx="3048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chemeClr val="accent2"/>
                </a:solidFill>
              </a:rPr>
              <a:t>消去变量</a:t>
            </a:r>
            <a:r>
              <a:rPr lang="en-US" altLang="zh-CN" sz="2800" i="1">
                <a:solidFill>
                  <a:schemeClr val="accent2"/>
                </a:solidFill>
              </a:rPr>
              <a:t>z</a:t>
            </a:r>
            <a:r>
              <a:rPr lang="zh-CN" altLang="en-US" sz="2800"/>
              <a:t>后得：</a:t>
            </a:r>
          </a:p>
        </p:txBody>
      </p:sp>
      <p:graphicFrame>
        <p:nvGraphicFramePr>
          <p:cNvPr id="344065" name="Object 1"/>
          <p:cNvGraphicFramePr>
            <a:graphicFrameLocks noChangeAspect="1"/>
          </p:cNvGraphicFramePr>
          <p:nvPr/>
        </p:nvGraphicFramePr>
        <p:xfrm>
          <a:off x="3657600" y="2971800"/>
          <a:ext cx="18415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公式" r:id="rId5" imgW="1841400" imgH="406080" progId="Equation.3">
                  <p:embed/>
                </p:oleObj>
              </mc:Choice>
              <mc:Fallback>
                <p:oleObj name="公式" r:id="rId5" imgW="1841400" imgH="4060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971800"/>
                        <a:ext cx="18415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0517" name="Line 5"/>
          <p:cNvSpPr>
            <a:spLocks noChangeShapeType="1"/>
          </p:cNvSpPr>
          <p:nvPr/>
        </p:nvSpPr>
        <p:spPr bwMode="auto">
          <a:xfrm>
            <a:off x="3581400" y="3346450"/>
            <a:ext cx="1905000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0519" name="Text Box 7"/>
          <p:cNvSpPr txBox="1">
            <a:spLocks noChangeArrowheads="1"/>
          </p:cNvSpPr>
          <p:nvPr/>
        </p:nvSpPr>
        <p:spPr bwMode="auto">
          <a:xfrm>
            <a:off x="1752600" y="35814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曲线关于</a:t>
            </a:r>
            <a:r>
              <a:rPr lang="en-US" altLang="zh-CN" sz="2800" i="1"/>
              <a:t>xOy</a:t>
            </a:r>
            <a:r>
              <a:rPr lang="zh-CN" altLang="en-US" sz="2800"/>
              <a:t>的</a:t>
            </a:r>
          </a:p>
        </p:txBody>
      </p:sp>
      <p:sp>
        <p:nvSpPr>
          <p:cNvPr id="320521" name="Rectangle 9"/>
          <p:cNvSpPr>
            <a:spLocks noChangeArrowheads="1"/>
          </p:cNvSpPr>
          <p:nvPr/>
        </p:nvSpPr>
        <p:spPr bwMode="auto">
          <a:xfrm>
            <a:off x="890588" y="1981200"/>
            <a:ext cx="4367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800"/>
              <a:t>设空间曲线</a:t>
            </a:r>
            <a:r>
              <a:rPr lang="en-US" altLang="zh-CN" sz="2800" i="1"/>
              <a:t>C</a:t>
            </a:r>
            <a:r>
              <a:rPr lang="zh-CN" altLang="en-US" sz="2800"/>
              <a:t>的一般方程：</a:t>
            </a:r>
          </a:p>
        </p:txBody>
      </p:sp>
      <p:sp>
        <p:nvSpPr>
          <p:cNvPr id="320522" name="Rectangle 10"/>
          <p:cNvSpPr>
            <a:spLocks noChangeArrowheads="1"/>
          </p:cNvSpPr>
          <p:nvPr/>
        </p:nvSpPr>
        <p:spPr bwMode="auto">
          <a:xfrm>
            <a:off x="908050" y="4114800"/>
            <a:ext cx="3041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800"/>
              <a:t>投影柱面的</a:t>
            </a:r>
            <a:r>
              <a:rPr lang="zh-CN" altLang="en-US" sz="2800" i="1">
                <a:solidFill>
                  <a:srgbClr val="0000FF"/>
                </a:solidFill>
              </a:rPr>
              <a:t>特征：</a:t>
            </a:r>
          </a:p>
        </p:txBody>
      </p:sp>
      <p:sp>
        <p:nvSpPr>
          <p:cNvPr id="320524" name="Text Box 12"/>
          <p:cNvSpPr txBox="1">
            <a:spLocks noChangeArrowheads="1"/>
          </p:cNvSpPr>
          <p:nvPr/>
        </p:nvSpPr>
        <p:spPr bwMode="auto">
          <a:xfrm>
            <a:off x="1447800" y="4953000"/>
            <a:ext cx="6629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       </a:t>
            </a:r>
            <a:r>
              <a:rPr lang="zh-CN" altLang="en-US" sz="2800"/>
              <a:t>此柱面必包含曲线</a:t>
            </a:r>
            <a:r>
              <a:rPr lang="en-US" altLang="zh-CN" sz="2800" i="1"/>
              <a:t>C</a:t>
            </a:r>
            <a:r>
              <a:rPr lang="en-US" altLang="zh-CN" sz="2800"/>
              <a:t>,</a:t>
            </a:r>
            <a:r>
              <a:rPr lang="zh-CN" altLang="en-US" sz="2800"/>
              <a:t>以曲线</a:t>
            </a:r>
            <a:r>
              <a:rPr lang="en-US" altLang="zh-CN" sz="2800" i="1"/>
              <a:t>C</a:t>
            </a:r>
            <a:r>
              <a:rPr lang="zh-CN" altLang="en-US" sz="2800"/>
              <a:t>为准线、</a:t>
            </a:r>
          </a:p>
        </p:txBody>
      </p:sp>
      <p:sp>
        <p:nvSpPr>
          <p:cNvPr id="320525" name="AutoShape 13"/>
          <p:cNvSpPr>
            <a:spLocks noChangeArrowheads="1"/>
          </p:cNvSpPr>
          <p:nvPr/>
        </p:nvSpPr>
        <p:spPr bwMode="auto">
          <a:xfrm>
            <a:off x="6019800" y="4038600"/>
            <a:ext cx="2133600" cy="533400"/>
          </a:xfrm>
          <a:prstGeom prst="parallelogram">
            <a:avLst>
              <a:gd name="adj" fmla="val 100000"/>
            </a:avLst>
          </a:prstGeom>
          <a:gradFill rotWithShape="0">
            <a:gsLst>
              <a:gs pos="0">
                <a:srgbClr val="FF66CC"/>
              </a:gs>
              <a:gs pos="50000">
                <a:srgbClr val="FFFFFF"/>
              </a:gs>
              <a:gs pos="100000">
                <a:srgbClr val="FF66CC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0526" name="Text Box 14"/>
          <p:cNvSpPr txBox="1">
            <a:spLocks noChangeArrowheads="1"/>
          </p:cNvSpPr>
          <p:nvPr/>
        </p:nvSpPr>
        <p:spPr bwMode="auto">
          <a:xfrm>
            <a:off x="6172200" y="4114800"/>
            <a:ext cx="533400" cy="4572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400"/>
              <a:t> </a:t>
            </a:r>
            <a:r>
              <a:rPr lang="en-US" altLang="zh-CN" sz="2400" i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320527" name="Line 15"/>
          <p:cNvSpPr>
            <a:spLocks noChangeShapeType="1"/>
          </p:cNvSpPr>
          <p:nvPr/>
        </p:nvSpPr>
        <p:spPr bwMode="auto">
          <a:xfrm>
            <a:off x="1066800" y="38862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0528" name="AutoShape 16"/>
          <p:cNvSpPr>
            <a:spLocks noChangeArrowheads="1"/>
          </p:cNvSpPr>
          <p:nvPr/>
        </p:nvSpPr>
        <p:spPr bwMode="auto">
          <a:xfrm>
            <a:off x="6629400" y="3505200"/>
            <a:ext cx="1066800" cy="876300"/>
          </a:xfrm>
          <a:prstGeom prst="flowChartPunchedTape">
            <a:avLst/>
          </a:prstGeom>
          <a:gradFill rotWithShape="0">
            <a:gsLst>
              <a:gs pos="0">
                <a:srgbClr val="00CC00"/>
              </a:gs>
              <a:gs pos="50000">
                <a:srgbClr val="FFFFFF"/>
              </a:gs>
              <a:gs pos="100000">
                <a:srgbClr val="00CC00"/>
              </a:gs>
            </a:gsLst>
            <a:lin ang="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0529" name="Rectangle 17"/>
          <p:cNvSpPr>
            <a:spLocks noChangeArrowheads="1"/>
          </p:cNvSpPr>
          <p:nvPr/>
        </p:nvSpPr>
        <p:spPr bwMode="auto">
          <a:xfrm>
            <a:off x="4191000" y="3519488"/>
            <a:ext cx="2057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rgbClr val="3333FF"/>
                </a:solidFill>
                <a:latin typeface="黑体" pitchFamily="2" charset="-122"/>
                <a:ea typeface="黑体" pitchFamily="2" charset="-122"/>
              </a:rPr>
              <a:t>投影柱面</a:t>
            </a:r>
            <a:r>
              <a:rPr lang="en-US" altLang="zh-CN" sz="2800">
                <a:solidFill>
                  <a:srgbClr val="3333FF"/>
                </a:solidFill>
                <a:latin typeface="黑体" pitchFamily="2" charset="-122"/>
                <a:ea typeface="黑体" pitchFamily="2" charset="-122"/>
              </a:rPr>
              <a:t>.</a:t>
            </a:r>
          </a:p>
        </p:txBody>
      </p:sp>
      <p:grpSp>
        <p:nvGrpSpPr>
          <p:cNvPr id="7186" name="Group 18"/>
          <p:cNvGrpSpPr>
            <a:grpSpLocks/>
          </p:cNvGrpSpPr>
          <p:nvPr/>
        </p:nvGrpSpPr>
        <p:grpSpPr bwMode="auto">
          <a:xfrm>
            <a:off x="53975" y="0"/>
            <a:ext cx="2536825" cy="390525"/>
            <a:chOff x="0" y="0"/>
            <a:chExt cx="1598" cy="246"/>
          </a:xfrm>
        </p:grpSpPr>
        <p:grpSp>
          <p:nvGrpSpPr>
            <p:cNvPr id="7189" name="Group 19"/>
            <p:cNvGrpSpPr>
              <a:grpSpLocks/>
            </p:cNvGrpSpPr>
            <p:nvPr/>
          </p:nvGrpSpPr>
          <p:grpSpPr bwMode="auto">
            <a:xfrm>
              <a:off x="0" y="0"/>
              <a:ext cx="1446" cy="246"/>
              <a:chOff x="138" y="42"/>
              <a:chExt cx="1446" cy="246"/>
            </a:xfrm>
          </p:grpSpPr>
          <p:sp>
            <p:nvSpPr>
              <p:cNvPr id="7191" name="Line 20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7192" name="Picture 21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7190" name="Rectangle 22"/>
            <p:cNvSpPr>
              <a:spLocks noChangeArrowheads="1"/>
            </p:cNvSpPr>
            <p:nvPr/>
          </p:nvSpPr>
          <p:spPr bwMode="auto">
            <a:xfrm>
              <a:off x="96" y="0"/>
              <a:ext cx="1502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800">
                  <a:solidFill>
                    <a:srgbClr val="0000FF"/>
                  </a:solidFill>
                  <a:latin typeface="隶书" pitchFamily="49" charset="-122"/>
                  <a:ea typeface="隶书" pitchFamily="49" charset="-122"/>
                </a:rPr>
                <a:t>空间曲线及其方程</a:t>
              </a:r>
            </a:p>
          </p:txBody>
        </p:sp>
      </p:grpSp>
      <p:sp>
        <p:nvSpPr>
          <p:cNvPr id="320535" name="Text Box 23"/>
          <p:cNvSpPr txBox="1">
            <a:spLocks noChangeArrowheads="1"/>
          </p:cNvSpPr>
          <p:nvPr/>
        </p:nvSpPr>
        <p:spPr bwMode="auto">
          <a:xfrm>
            <a:off x="1295400" y="5410200"/>
            <a:ext cx="4724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母线垂直于所投影的坐标面</a:t>
            </a:r>
            <a:r>
              <a:rPr lang="en-US" altLang="zh-CN" sz="2800"/>
              <a:t>.</a:t>
            </a:r>
          </a:p>
        </p:txBody>
      </p:sp>
      <p:sp>
        <p:nvSpPr>
          <p:cNvPr id="320538" name="Freeform 26"/>
          <p:cNvSpPr>
            <a:spLocks/>
          </p:cNvSpPr>
          <p:nvPr/>
        </p:nvSpPr>
        <p:spPr bwMode="auto">
          <a:xfrm>
            <a:off x="6629400" y="4216400"/>
            <a:ext cx="1077913" cy="168275"/>
          </a:xfrm>
          <a:custGeom>
            <a:avLst/>
            <a:gdLst>
              <a:gd name="T0" fmla="*/ 0 w 679"/>
              <a:gd name="T1" fmla="*/ 109538 h 106"/>
              <a:gd name="T2" fmla="*/ 119063 w 679"/>
              <a:gd name="T3" fmla="*/ 152400 h 106"/>
              <a:gd name="T4" fmla="*/ 192088 w 679"/>
              <a:gd name="T5" fmla="*/ 166688 h 106"/>
              <a:gd name="T6" fmla="*/ 307975 w 679"/>
              <a:gd name="T7" fmla="*/ 158750 h 106"/>
              <a:gd name="T8" fmla="*/ 439738 w 679"/>
              <a:gd name="T9" fmla="*/ 144463 h 106"/>
              <a:gd name="T10" fmla="*/ 541338 w 679"/>
              <a:gd name="T11" fmla="*/ 79375 h 106"/>
              <a:gd name="T12" fmla="*/ 584200 w 679"/>
              <a:gd name="T13" fmla="*/ 50800 h 106"/>
              <a:gd name="T14" fmla="*/ 642938 w 679"/>
              <a:gd name="T15" fmla="*/ 7938 h 106"/>
              <a:gd name="T16" fmla="*/ 714375 w 679"/>
              <a:gd name="T17" fmla="*/ 7938 h 106"/>
              <a:gd name="T18" fmla="*/ 889000 w 679"/>
              <a:gd name="T19" fmla="*/ 7938 h 106"/>
              <a:gd name="T20" fmla="*/ 990600 w 679"/>
              <a:gd name="T21" fmla="*/ 22225 h 106"/>
              <a:gd name="T22" fmla="*/ 1077913 w 679"/>
              <a:gd name="T23" fmla="*/ 79375 h 10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79"/>
              <a:gd name="T37" fmla="*/ 0 h 106"/>
              <a:gd name="T38" fmla="*/ 679 w 679"/>
              <a:gd name="T39" fmla="*/ 106 h 10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79" h="106">
                <a:moveTo>
                  <a:pt x="0" y="69"/>
                </a:moveTo>
                <a:cubicBezTo>
                  <a:pt x="13" y="71"/>
                  <a:pt x="52" y="92"/>
                  <a:pt x="75" y="96"/>
                </a:cubicBezTo>
                <a:cubicBezTo>
                  <a:pt x="95" y="102"/>
                  <a:pt x="101" y="104"/>
                  <a:pt x="121" y="105"/>
                </a:cubicBezTo>
                <a:cubicBezTo>
                  <a:pt x="141" y="106"/>
                  <a:pt x="168" y="102"/>
                  <a:pt x="194" y="100"/>
                </a:cubicBezTo>
                <a:cubicBezTo>
                  <a:pt x="220" y="98"/>
                  <a:pt x="253" y="99"/>
                  <a:pt x="277" y="91"/>
                </a:cubicBezTo>
                <a:cubicBezTo>
                  <a:pt x="289" y="88"/>
                  <a:pt x="334" y="61"/>
                  <a:pt x="341" y="50"/>
                </a:cubicBezTo>
                <a:cubicBezTo>
                  <a:pt x="362" y="40"/>
                  <a:pt x="350" y="39"/>
                  <a:pt x="368" y="32"/>
                </a:cubicBezTo>
                <a:cubicBezTo>
                  <a:pt x="379" y="25"/>
                  <a:pt x="391" y="10"/>
                  <a:pt x="405" y="5"/>
                </a:cubicBezTo>
                <a:cubicBezTo>
                  <a:pt x="419" y="0"/>
                  <a:pt x="424" y="5"/>
                  <a:pt x="450" y="5"/>
                </a:cubicBezTo>
                <a:cubicBezTo>
                  <a:pt x="476" y="5"/>
                  <a:pt x="531" y="4"/>
                  <a:pt x="560" y="5"/>
                </a:cubicBezTo>
                <a:cubicBezTo>
                  <a:pt x="589" y="6"/>
                  <a:pt x="604" y="6"/>
                  <a:pt x="624" y="14"/>
                </a:cubicBezTo>
                <a:cubicBezTo>
                  <a:pt x="644" y="22"/>
                  <a:pt x="671" y="45"/>
                  <a:pt x="679" y="5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4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4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0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0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20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20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20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2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2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36" grpId="0" animBg="1"/>
      <p:bldP spid="320515" grpId="0" autoUpdateAnimBg="0"/>
      <p:bldP spid="320517" grpId="0" animBg="1"/>
      <p:bldP spid="320519" grpId="0" autoUpdateAnimBg="0"/>
      <p:bldP spid="320521" grpId="0" autoUpdateAnimBg="0"/>
      <p:bldP spid="320522" grpId="0" autoUpdateAnimBg="0"/>
      <p:bldP spid="320524" grpId="0" autoUpdateAnimBg="0"/>
      <p:bldP spid="320525" grpId="0" animBg="1"/>
      <p:bldP spid="320526" grpId="0" autoUpdateAnimBg="0"/>
      <p:bldP spid="320527" grpId="0" animBg="1"/>
      <p:bldP spid="320528" grpId="0" animBg="1"/>
      <p:bldP spid="320529" grpId="0" autoUpdateAnimBg="0"/>
      <p:bldP spid="320535" grpId="0" autoUpdateAnimBg="0"/>
      <p:bldP spid="3205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093C07-C300-497B-BC2A-A71E9C773562}" type="slidenum">
              <a:rPr lang="en-US" altLang="zh-CN"/>
              <a:pPr>
                <a:defRPr/>
              </a:pPr>
              <a:t>9</a:t>
            </a:fld>
            <a:endParaRPr lang="en-US" altLang="zh-CN"/>
          </a:p>
        </p:txBody>
      </p:sp>
      <p:sp>
        <p:nvSpPr>
          <p:cNvPr id="321538" name="Text Box 2"/>
          <p:cNvSpPr txBox="1">
            <a:spLocks noChangeArrowheads="1"/>
          </p:cNvSpPr>
          <p:nvPr/>
        </p:nvSpPr>
        <p:spPr bwMode="auto">
          <a:xfrm>
            <a:off x="914400" y="2971800"/>
            <a:ext cx="5943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/>
              <a:t>类似地</a:t>
            </a:r>
            <a:r>
              <a:rPr lang="en-US" altLang="zh-CN" sz="2800"/>
              <a:t>:</a:t>
            </a:r>
            <a:r>
              <a:rPr lang="zh-CN" altLang="en-US" sz="2800"/>
              <a:t>可定义空间曲线在其它坐标面上的投影</a:t>
            </a:r>
            <a:r>
              <a:rPr lang="en-US" altLang="zh-CN" sz="2800"/>
              <a:t>.</a:t>
            </a:r>
          </a:p>
        </p:txBody>
      </p:sp>
      <p:graphicFrame>
        <p:nvGraphicFramePr>
          <p:cNvPr id="321539" name="Object 3"/>
          <p:cNvGraphicFramePr>
            <a:graphicFrameLocks noChangeAspect="1"/>
          </p:cNvGraphicFramePr>
          <p:nvPr/>
        </p:nvGraphicFramePr>
        <p:xfrm>
          <a:off x="1371600" y="4648200"/>
          <a:ext cx="19050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公式" r:id="rId3" imgW="1904760" imgH="1041120" progId="Equation.3">
                  <p:embed/>
                </p:oleObj>
              </mc:Choice>
              <mc:Fallback>
                <p:oleObj name="公式" r:id="rId3" imgW="1904760" imgH="10411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648200"/>
                        <a:ext cx="190500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40" name="Object 4"/>
          <p:cNvGraphicFramePr>
            <a:graphicFrameLocks noChangeAspect="1"/>
          </p:cNvGraphicFramePr>
          <p:nvPr/>
        </p:nvGraphicFramePr>
        <p:xfrm>
          <a:off x="5105400" y="4724400"/>
          <a:ext cx="18796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公式" r:id="rId5" imgW="1879560" imgH="1041120" progId="Equation.3">
                  <p:embed/>
                </p:oleObj>
              </mc:Choice>
              <mc:Fallback>
                <p:oleObj name="公式" r:id="rId5" imgW="1879560" imgH="10411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724400"/>
                        <a:ext cx="187960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2" name="Rectangle 6"/>
          <p:cNvSpPr>
            <a:spLocks noChangeArrowheads="1"/>
          </p:cNvSpPr>
          <p:nvPr/>
        </p:nvSpPr>
        <p:spPr bwMode="auto">
          <a:xfrm>
            <a:off x="990600" y="3962400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i="1">
                <a:solidFill>
                  <a:srgbClr val="0000FF"/>
                </a:solidFill>
              </a:rPr>
              <a:t> yOz</a:t>
            </a:r>
            <a:r>
              <a:rPr lang="zh-CN" altLang="en-US" sz="2800">
                <a:solidFill>
                  <a:srgbClr val="0000FF"/>
                </a:solidFill>
              </a:rPr>
              <a:t>面</a:t>
            </a:r>
            <a:r>
              <a:rPr lang="zh-CN" altLang="en-US" sz="2800"/>
              <a:t>上的</a:t>
            </a:r>
            <a:r>
              <a:rPr lang="zh-CN" altLang="en-US" sz="2800">
                <a:solidFill>
                  <a:srgbClr val="3333FF"/>
                </a:solidFill>
              </a:rPr>
              <a:t>投影曲线</a:t>
            </a:r>
          </a:p>
        </p:txBody>
      </p:sp>
      <p:sp>
        <p:nvSpPr>
          <p:cNvPr id="321545" name="Rectangle 9"/>
          <p:cNvSpPr>
            <a:spLocks noChangeArrowheads="1"/>
          </p:cNvSpPr>
          <p:nvPr/>
        </p:nvSpPr>
        <p:spPr bwMode="auto">
          <a:xfrm>
            <a:off x="4800600" y="3962400"/>
            <a:ext cx="3698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i="1">
                <a:solidFill>
                  <a:srgbClr val="0000FF"/>
                </a:solidFill>
              </a:rPr>
              <a:t> xOz</a:t>
            </a:r>
            <a:r>
              <a:rPr lang="zh-CN" altLang="en-US" sz="2800"/>
              <a:t>面上的</a:t>
            </a:r>
            <a:r>
              <a:rPr lang="zh-CN" altLang="en-US" sz="2800">
                <a:solidFill>
                  <a:srgbClr val="3333FF"/>
                </a:solidFill>
              </a:rPr>
              <a:t>投影曲线</a:t>
            </a:r>
          </a:p>
        </p:txBody>
      </p:sp>
      <p:graphicFrame>
        <p:nvGraphicFramePr>
          <p:cNvPr id="321547" name="Object 11"/>
          <p:cNvGraphicFramePr>
            <a:graphicFrameLocks noChangeAspect="1"/>
          </p:cNvGraphicFramePr>
          <p:nvPr/>
        </p:nvGraphicFramePr>
        <p:xfrm>
          <a:off x="990600" y="1778000"/>
          <a:ext cx="20447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公式" r:id="rId7" imgW="2044440" imgH="1041120" progId="Equation.3">
                  <p:embed/>
                </p:oleObj>
              </mc:Choice>
              <mc:Fallback>
                <p:oleObj name="公式" r:id="rId7" imgW="2044440" imgH="104112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778000"/>
                        <a:ext cx="204470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 Box 13"/>
          <p:cNvSpPr txBox="1">
            <a:spLocks noChangeArrowheads="1"/>
          </p:cNvSpPr>
          <p:nvPr/>
        </p:nvSpPr>
        <p:spPr bwMode="auto">
          <a:xfrm>
            <a:off x="990600" y="381000"/>
            <a:ext cx="7467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  <a:spcBef>
                <a:spcPct val="50000"/>
              </a:spcBef>
            </a:pPr>
            <a:r>
              <a:rPr lang="zh-CN" altLang="en-US" sz="2800"/>
              <a:t>空间曲线在</a:t>
            </a:r>
            <a:r>
              <a:rPr lang="en-US" altLang="zh-CN" sz="2800" i="1"/>
              <a:t>xOy</a:t>
            </a:r>
            <a:r>
              <a:rPr lang="en-US" altLang="zh-CN" sz="2800"/>
              <a:t> </a:t>
            </a:r>
            <a:r>
              <a:rPr lang="zh-CN" altLang="en-US" sz="2800"/>
              <a:t>面上的</a:t>
            </a:r>
            <a:r>
              <a:rPr lang="zh-CN" altLang="en-US" sz="2800">
                <a:solidFill>
                  <a:srgbClr val="3333FF"/>
                </a:solidFill>
                <a:ea typeface="黑体" pitchFamily="2" charset="-122"/>
              </a:rPr>
              <a:t>投影曲线</a:t>
            </a:r>
            <a:r>
              <a:rPr lang="en-US" altLang="zh-CN" sz="2800">
                <a:solidFill>
                  <a:srgbClr val="3333FF"/>
                </a:solidFill>
              </a:rPr>
              <a:t>(</a:t>
            </a:r>
            <a:r>
              <a:rPr lang="zh-CN" altLang="en-US" sz="2800"/>
              <a:t>或称</a:t>
            </a:r>
            <a:r>
              <a:rPr lang="zh-CN" altLang="en-US" sz="2800">
                <a:solidFill>
                  <a:srgbClr val="3333FF"/>
                </a:solidFill>
              </a:rPr>
              <a:t>投影</a:t>
            </a:r>
            <a:r>
              <a:rPr lang="en-US" altLang="zh-CN" sz="2800">
                <a:solidFill>
                  <a:srgbClr val="3333FF"/>
                </a:solidFill>
              </a:rPr>
              <a:t>)</a:t>
            </a:r>
          </a:p>
        </p:txBody>
      </p:sp>
      <p:sp>
        <p:nvSpPr>
          <p:cNvPr id="321551" name="Text Box 15"/>
          <p:cNvSpPr txBox="1">
            <a:spLocks noChangeArrowheads="1"/>
          </p:cNvSpPr>
          <p:nvPr/>
        </p:nvSpPr>
        <p:spPr bwMode="auto">
          <a:xfrm>
            <a:off x="3048000" y="1752600"/>
            <a:ext cx="5791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(</a:t>
            </a:r>
            <a:r>
              <a:rPr lang="zh-CN" altLang="en-US" sz="2800"/>
              <a:t>即为曲线关于</a:t>
            </a:r>
            <a:r>
              <a:rPr lang="en-US" altLang="zh-CN" sz="2800" i="1">
                <a:solidFill>
                  <a:srgbClr val="0000FF"/>
                </a:solidFill>
              </a:rPr>
              <a:t>xOy</a:t>
            </a:r>
            <a:r>
              <a:rPr lang="zh-CN" altLang="zh-CN" sz="2800">
                <a:solidFill>
                  <a:schemeClr val="accent2"/>
                </a:solidFill>
              </a:rPr>
              <a:t>面</a:t>
            </a:r>
            <a:r>
              <a:rPr lang="zh-CN" altLang="en-US" sz="2800"/>
              <a:t>的</a:t>
            </a:r>
            <a:r>
              <a:rPr lang="zh-CN" altLang="en-US" sz="2800">
                <a:solidFill>
                  <a:srgbClr val="3333FF"/>
                </a:solidFill>
              </a:rPr>
              <a:t>投影柱面</a:t>
            </a:r>
            <a:r>
              <a:rPr lang="en-US" altLang="zh-CN" sz="2800"/>
              <a:t>)</a:t>
            </a:r>
          </a:p>
        </p:txBody>
      </p:sp>
      <p:sp>
        <p:nvSpPr>
          <p:cNvPr id="321552" name="Text Box 16"/>
          <p:cNvSpPr txBox="1">
            <a:spLocks noChangeArrowheads="1"/>
          </p:cNvSpPr>
          <p:nvPr/>
        </p:nvSpPr>
        <p:spPr bwMode="auto">
          <a:xfrm>
            <a:off x="3048000" y="2286000"/>
            <a:ext cx="3429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/>
              <a:t>(</a:t>
            </a:r>
            <a:r>
              <a:rPr lang="zh-CN" altLang="en-US" sz="2800"/>
              <a:t>即为</a:t>
            </a:r>
            <a:r>
              <a:rPr lang="en-US" altLang="zh-CN" sz="2800" i="1">
                <a:solidFill>
                  <a:srgbClr val="0000FF"/>
                </a:solidFill>
              </a:rPr>
              <a:t>xOy</a:t>
            </a:r>
            <a:r>
              <a:rPr lang="en-US" altLang="zh-CN" sz="2800"/>
              <a:t> </a:t>
            </a:r>
            <a:r>
              <a:rPr lang="zh-CN" altLang="zh-CN" sz="2800">
                <a:solidFill>
                  <a:schemeClr val="accent2"/>
                </a:solidFill>
              </a:rPr>
              <a:t>面</a:t>
            </a:r>
            <a:r>
              <a:rPr lang="zh-CN" altLang="zh-CN" sz="2800"/>
              <a:t>)</a:t>
            </a:r>
            <a:endParaRPr lang="en-US" altLang="zh-CN" sz="2800"/>
          </a:p>
        </p:txBody>
      </p:sp>
      <p:sp>
        <p:nvSpPr>
          <p:cNvPr id="321553" name="AutoShape 17"/>
          <p:cNvSpPr>
            <a:spLocks noChangeArrowheads="1"/>
          </p:cNvSpPr>
          <p:nvPr/>
        </p:nvSpPr>
        <p:spPr bwMode="auto">
          <a:xfrm>
            <a:off x="6553200" y="3048000"/>
            <a:ext cx="2133600" cy="533400"/>
          </a:xfrm>
          <a:prstGeom prst="parallelogram">
            <a:avLst>
              <a:gd name="adj" fmla="val 100000"/>
            </a:avLst>
          </a:prstGeom>
          <a:gradFill rotWithShape="0">
            <a:gsLst>
              <a:gs pos="0">
                <a:srgbClr val="00CC00"/>
              </a:gs>
              <a:gs pos="50000">
                <a:srgbClr val="FFFFFF"/>
              </a:gs>
              <a:gs pos="100000">
                <a:srgbClr val="00CC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1554" name="Text Box 18"/>
          <p:cNvSpPr txBox="1">
            <a:spLocks noChangeArrowheads="1"/>
          </p:cNvSpPr>
          <p:nvPr/>
        </p:nvSpPr>
        <p:spPr bwMode="auto">
          <a:xfrm>
            <a:off x="6705600" y="3124200"/>
            <a:ext cx="533400" cy="4572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</a:rPr>
              <a:t> </a:t>
            </a:r>
            <a:r>
              <a:rPr lang="en-US" altLang="zh-CN" sz="2400" i="1">
                <a:solidFill>
                  <a:srgbClr val="FF0000"/>
                </a:solidFill>
              </a:rPr>
              <a:t>C</a:t>
            </a:r>
            <a:endParaRPr lang="en-US" altLang="zh-CN" sz="2400" i="1"/>
          </a:p>
        </p:txBody>
      </p:sp>
      <p:sp>
        <p:nvSpPr>
          <p:cNvPr id="321555" name="AutoShape 19"/>
          <p:cNvSpPr>
            <a:spLocks noChangeArrowheads="1"/>
          </p:cNvSpPr>
          <p:nvPr/>
        </p:nvSpPr>
        <p:spPr bwMode="auto">
          <a:xfrm>
            <a:off x="7162800" y="2438400"/>
            <a:ext cx="1066800" cy="876300"/>
          </a:xfrm>
          <a:prstGeom prst="flowChartPunchedTape">
            <a:avLst/>
          </a:prstGeom>
          <a:gradFill rotWithShape="0">
            <a:gsLst>
              <a:gs pos="0">
                <a:schemeClr val="hlink"/>
              </a:gs>
              <a:gs pos="5000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zh-CN"/>
          </a:p>
        </p:txBody>
      </p:sp>
      <p:sp>
        <p:nvSpPr>
          <p:cNvPr id="321556" name="Freeform 20"/>
          <p:cNvSpPr>
            <a:spLocks/>
          </p:cNvSpPr>
          <p:nvPr/>
        </p:nvSpPr>
        <p:spPr bwMode="auto">
          <a:xfrm>
            <a:off x="7181850" y="3124200"/>
            <a:ext cx="1047750" cy="198438"/>
          </a:xfrm>
          <a:custGeom>
            <a:avLst/>
            <a:gdLst>
              <a:gd name="T0" fmla="*/ 0 w 660"/>
              <a:gd name="T1" fmla="*/ 142875 h 125"/>
              <a:gd name="T2" fmla="*/ 161925 w 660"/>
              <a:gd name="T3" fmla="*/ 185738 h 125"/>
              <a:gd name="T4" fmla="*/ 423863 w 660"/>
              <a:gd name="T5" fmla="*/ 169863 h 125"/>
              <a:gd name="T6" fmla="*/ 514350 w 660"/>
              <a:gd name="T7" fmla="*/ 123825 h 125"/>
              <a:gd name="T8" fmla="*/ 571500 w 660"/>
              <a:gd name="T9" fmla="*/ 66675 h 125"/>
              <a:gd name="T10" fmla="*/ 723900 w 660"/>
              <a:gd name="T11" fmla="*/ 9525 h 125"/>
              <a:gd name="T12" fmla="*/ 1047750 w 660"/>
              <a:gd name="T13" fmla="*/ 123825 h 1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60"/>
              <a:gd name="T22" fmla="*/ 0 h 125"/>
              <a:gd name="T23" fmla="*/ 660 w 660"/>
              <a:gd name="T24" fmla="*/ 125 h 1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60" h="125">
                <a:moveTo>
                  <a:pt x="0" y="90"/>
                </a:moveTo>
                <a:cubicBezTo>
                  <a:pt x="39" y="103"/>
                  <a:pt x="63" y="104"/>
                  <a:pt x="102" y="117"/>
                </a:cubicBezTo>
                <a:cubicBezTo>
                  <a:pt x="170" y="109"/>
                  <a:pt x="201" y="125"/>
                  <a:pt x="267" y="107"/>
                </a:cubicBezTo>
                <a:cubicBezTo>
                  <a:pt x="279" y="104"/>
                  <a:pt x="317" y="89"/>
                  <a:pt x="324" y="78"/>
                </a:cubicBezTo>
                <a:cubicBezTo>
                  <a:pt x="333" y="64"/>
                  <a:pt x="347" y="53"/>
                  <a:pt x="360" y="42"/>
                </a:cubicBezTo>
                <a:cubicBezTo>
                  <a:pt x="399" y="9"/>
                  <a:pt x="402" y="17"/>
                  <a:pt x="456" y="6"/>
                </a:cubicBezTo>
                <a:cubicBezTo>
                  <a:pt x="481" y="8"/>
                  <a:pt x="660" y="0"/>
                  <a:pt x="660" y="7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8208" name="Group 21"/>
          <p:cNvGrpSpPr>
            <a:grpSpLocks/>
          </p:cNvGrpSpPr>
          <p:nvPr/>
        </p:nvGrpSpPr>
        <p:grpSpPr bwMode="auto">
          <a:xfrm>
            <a:off x="53975" y="0"/>
            <a:ext cx="2536825" cy="390525"/>
            <a:chOff x="0" y="0"/>
            <a:chExt cx="1598" cy="246"/>
          </a:xfrm>
        </p:grpSpPr>
        <p:grpSp>
          <p:nvGrpSpPr>
            <p:cNvPr id="8210" name="Group 22"/>
            <p:cNvGrpSpPr>
              <a:grpSpLocks/>
            </p:cNvGrpSpPr>
            <p:nvPr/>
          </p:nvGrpSpPr>
          <p:grpSpPr bwMode="auto">
            <a:xfrm>
              <a:off x="0" y="0"/>
              <a:ext cx="1446" cy="246"/>
              <a:chOff x="138" y="42"/>
              <a:chExt cx="1446" cy="246"/>
            </a:xfrm>
          </p:grpSpPr>
          <p:sp>
            <p:nvSpPr>
              <p:cNvPr id="8212" name="Line 23"/>
              <p:cNvSpPr>
                <a:spLocks noChangeShapeType="1"/>
              </p:cNvSpPr>
              <p:nvPr/>
            </p:nvSpPr>
            <p:spPr bwMode="auto">
              <a:xfrm>
                <a:off x="240" y="240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8213" name="Picture 24" descr="C:\Program Files\Common Files\Microsoft Shared\Clipart\themes1\Bullets\BD10263_.GIF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138" y="42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8211" name="Rectangle 25"/>
            <p:cNvSpPr>
              <a:spLocks noChangeArrowheads="1"/>
            </p:cNvSpPr>
            <p:nvPr/>
          </p:nvSpPr>
          <p:spPr bwMode="auto">
            <a:xfrm>
              <a:off x="96" y="0"/>
              <a:ext cx="1502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800">
                  <a:solidFill>
                    <a:srgbClr val="0000FF"/>
                  </a:solidFill>
                  <a:latin typeface="隶书" pitchFamily="49" charset="-122"/>
                  <a:ea typeface="隶书" pitchFamily="49" charset="-122"/>
                </a:rPr>
                <a:t>空间曲线及其方程</a:t>
              </a:r>
            </a:p>
          </p:txBody>
        </p:sp>
      </p:grpSp>
      <p:sp>
        <p:nvSpPr>
          <p:cNvPr id="321562" name="Rectangle 26"/>
          <p:cNvSpPr>
            <a:spLocks noChangeArrowheads="1"/>
          </p:cNvSpPr>
          <p:nvPr/>
        </p:nvSpPr>
        <p:spPr bwMode="auto">
          <a:xfrm>
            <a:off x="990600" y="1012825"/>
            <a:ext cx="5791200" cy="5619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en-US" altLang="zh-CN" sz="2800"/>
              <a:t>(</a:t>
            </a:r>
            <a:r>
              <a:rPr lang="zh-CN" altLang="en-US" sz="2800"/>
              <a:t>即为投影柱面与</a:t>
            </a:r>
            <a:r>
              <a:rPr lang="en-US" altLang="zh-CN" sz="2800" i="1"/>
              <a:t>xOy</a:t>
            </a:r>
            <a:r>
              <a:rPr lang="en-US" altLang="zh-CN" sz="2800"/>
              <a:t> </a:t>
            </a:r>
            <a:r>
              <a:rPr lang="zh-CN" altLang="en-US" sz="2800"/>
              <a:t>面的交线</a:t>
            </a:r>
            <a:r>
              <a:rPr lang="en-US" altLang="zh-CN" sz="2800"/>
              <a:t>)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2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2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2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8" grpId="0" autoUpdateAnimBg="0"/>
      <p:bldP spid="321542" grpId="0" autoUpdateAnimBg="0"/>
      <p:bldP spid="321545" grpId="0" autoUpdateAnimBg="0"/>
      <p:bldP spid="321551" grpId="0" autoUpdateAnimBg="0"/>
      <p:bldP spid="321552" grpId="0" autoUpdateAnimBg="0"/>
      <p:bldP spid="321553" grpId="0" animBg="1"/>
      <p:bldP spid="321554" grpId="0" autoUpdateAnimBg="0"/>
      <p:bldP spid="321555" grpId="0" animBg="1" autoUpdateAnimBg="0"/>
      <p:bldP spid="321556" grpId="0" animBg="1"/>
      <p:bldP spid="321562" grpId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786</Words>
  <Application>Microsoft Office PowerPoint</Application>
  <PresentationFormat>全屏显示(4:3)</PresentationFormat>
  <Paragraphs>167</Paragraphs>
  <Slides>19</Slides>
  <Notes>0</Notes>
  <HiddenSlides>0</HiddenSlides>
  <MMClips>0</MMClips>
  <ScaleCrop>false</ScaleCrop>
  <HeadingPairs>
    <vt:vector size="10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19</vt:i4>
      </vt:variant>
      <vt:variant>
        <vt:lpstr>自定义放映</vt:lpstr>
      </vt:variant>
      <vt:variant>
        <vt:i4>3</vt:i4>
      </vt:variant>
    </vt:vector>
  </HeadingPairs>
  <TitlesOfParts>
    <vt:vector size="31" baseType="lpstr">
      <vt:lpstr>黑体</vt:lpstr>
      <vt:lpstr>隶书</vt:lpstr>
      <vt:lpstr>宋体</vt:lpstr>
      <vt:lpstr>Arial</vt:lpstr>
      <vt:lpstr>Calibri</vt:lpstr>
      <vt:lpstr>Times New Roman</vt:lpstr>
      <vt:lpstr>Office 主题</vt:lpstr>
      <vt:lpstr>Equation</vt:lpstr>
      <vt:lpstr>公式</vt:lpstr>
      <vt:lpstr>PowerPoint 演示文稿</vt:lpstr>
      <vt:lpstr>一、空间曲线的一般方程</vt:lpstr>
      <vt:lpstr>PowerPoint 演示文稿</vt:lpstr>
      <vt:lpstr>PowerPoint 演示文稿</vt:lpstr>
      <vt:lpstr>二、空间曲线的参数方程</vt:lpstr>
      <vt:lpstr>PowerPoint 演示文稿</vt:lpstr>
      <vt:lpstr>PowerPoint 演示文稿</vt:lpstr>
      <vt:lpstr>三、空间曲线在坐标面上的投影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自定义放映 1</vt:lpstr>
      <vt:lpstr>自定义放映 2</vt:lpstr>
      <vt:lpstr>自定义放映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没有幻灯片标题</dc:title>
  <dc:creator>hou</dc:creator>
  <cp:lastModifiedBy>71958853@qq.com</cp:lastModifiedBy>
  <cp:revision>576</cp:revision>
  <cp:lastPrinted>1999-09-15T08:06:35Z</cp:lastPrinted>
  <dcterms:created xsi:type="dcterms:W3CDTF">1997-01-23T06:06:41Z</dcterms:created>
  <dcterms:modified xsi:type="dcterms:W3CDTF">2019-03-05T11:59:59Z</dcterms:modified>
</cp:coreProperties>
</file>