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7"/>
  </p:notesMasterIdLst>
  <p:handoutMasterIdLst>
    <p:handoutMasterId r:id="rId48"/>
  </p:handoutMasterIdLst>
  <p:sldIdLst>
    <p:sldId id="300" r:id="rId2"/>
    <p:sldId id="301" r:id="rId3"/>
    <p:sldId id="303" r:id="rId4"/>
    <p:sldId id="35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56" r:id="rId14"/>
    <p:sldId id="357" r:id="rId15"/>
    <p:sldId id="313" r:id="rId16"/>
    <p:sldId id="358" r:id="rId17"/>
    <p:sldId id="359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53" r:id="rId28"/>
    <p:sldId id="323" r:id="rId29"/>
    <p:sldId id="324" r:id="rId30"/>
    <p:sldId id="325" r:id="rId31"/>
    <p:sldId id="326" r:id="rId32"/>
    <p:sldId id="327" r:id="rId33"/>
    <p:sldId id="328" r:id="rId34"/>
    <p:sldId id="330" r:id="rId35"/>
    <p:sldId id="331" r:id="rId36"/>
    <p:sldId id="355" r:id="rId37"/>
    <p:sldId id="333" r:id="rId38"/>
    <p:sldId id="338" r:id="rId39"/>
    <p:sldId id="339" r:id="rId40"/>
    <p:sldId id="340" r:id="rId41"/>
    <p:sldId id="342" r:id="rId42"/>
    <p:sldId id="343" r:id="rId43"/>
    <p:sldId id="344" r:id="rId44"/>
    <p:sldId id="345" r:id="rId45"/>
    <p:sldId id="350" r:id="rId46"/>
  </p:sldIdLst>
  <p:sldSz cx="9144000" cy="6858000" type="screen4x3"/>
  <p:notesSz cx="6796088" cy="9928225"/>
  <p:custShowLst>
    <p:custShow name="自定义放映 1" id="0">
      <p:sldLst/>
    </p:custShow>
    <p:custShow name="自定义放映 2" id="1">
      <p:sldLst/>
    </p:custShow>
    <p:custShow name="自定义放映 3" id="2">
      <p:sldLst/>
    </p:custShow>
  </p:custShow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1818"/>
    <a:srgbClr val="0033CC"/>
    <a:srgbClr val="00FF99"/>
    <a:srgbClr val="0000FF"/>
    <a:srgbClr val="99CCFF"/>
    <a:srgbClr val="33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3" y="69"/>
      </p:cViewPr>
      <p:guideLst>
        <p:guide orient="horz" pos="48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95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6.xml"/><Relationship Id="rId2" Type="http://schemas.openxmlformats.org/officeDocument/2006/relationships/slide" Target="slides/slide20.xml"/><Relationship Id="rId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emf"/><Relationship Id="rId1" Type="http://schemas.openxmlformats.org/officeDocument/2006/relationships/image" Target="../media/image103.e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113.emf"/><Relationship Id="rId18" Type="http://schemas.openxmlformats.org/officeDocument/2006/relationships/image" Target="../media/image118.wmf"/><Relationship Id="rId3" Type="http://schemas.openxmlformats.org/officeDocument/2006/relationships/image" Target="../media/image107.emf"/><Relationship Id="rId7" Type="http://schemas.openxmlformats.org/officeDocument/2006/relationships/image" Target="../media/image33.wmf"/><Relationship Id="rId12" Type="http://schemas.openxmlformats.org/officeDocument/2006/relationships/image" Target="../media/image112.emf"/><Relationship Id="rId17" Type="http://schemas.openxmlformats.org/officeDocument/2006/relationships/image" Target="../media/image117.emf"/><Relationship Id="rId2" Type="http://schemas.openxmlformats.org/officeDocument/2006/relationships/image" Target="../media/image106.wmf"/><Relationship Id="rId16" Type="http://schemas.openxmlformats.org/officeDocument/2006/relationships/image" Target="../media/image116.emf"/><Relationship Id="rId20" Type="http://schemas.openxmlformats.org/officeDocument/2006/relationships/image" Target="../media/image120.wmf"/><Relationship Id="rId1" Type="http://schemas.openxmlformats.org/officeDocument/2006/relationships/image" Target="../media/image105.wmf"/><Relationship Id="rId6" Type="http://schemas.openxmlformats.org/officeDocument/2006/relationships/image" Target="../media/image32.wmf"/><Relationship Id="rId11" Type="http://schemas.openxmlformats.org/officeDocument/2006/relationships/image" Target="../media/image111.emf"/><Relationship Id="rId5" Type="http://schemas.openxmlformats.org/officeDocument/2006/relationships/image" Target="../media/image109.emf"/><Relationship Id="rId15" Type="http://schemas.openxmlformats.org/officeDocument/2006/relationships/image" Target="../media/image115.emf"/><Relationship Id="rId10" Type="http://schemas.openxmlformats.org/officeDocument/2006/relationships/image" Target="../media/image110.emf"/><Relationship Id="rId19" Type="http://schemas.openxmlformats.org/officeDocument/2006/relationships/image" Target="../media/image119.wmf"/><Relationship Id="rId4" Type="http://schemas.openxmlformats.org/officeDocument/2006/relationships/image" Target="../media/image108.emf"/><Relationship Id="rId9" Type="http://schemas.openxmlformats.org/officeDocument/2006/relationships/image" Target="../media/image59.wmf"/><Relationship Id="rId14" Type="http://schemas.openxmlformats.org/officeDocument/2006/relationships/image" Target="../media/image114.e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emf"/><Relationship Id="rId3" Type="http://schemas.openxmlformats.org/officeDocument/2006/relationships/image" Target="../media/image58.wmf"/><Relationship Id="rId7" Type="http://schemas.openxmlformats.org/officeDocument/2006/relationships/image" Target="../media/image123.emf"/><Relationship Id="rId2" Type="http://schemas.openxmlformats.org/officeDocument/2006/relationships/image" Target="../media/image56.wmf"/><Relationship Id="rId1" Type="http://schemas.openxmlformats.org/officeDocument/2006/relationships/image" Target="../media/image57.wmf"/><Relationship Id="rId6" Type="http://schemas.openxmlformats.org/officeDocument/2006/relationships/image" Target="../media/image122.emf"/><Relationship Id="rId5" Type="http://schemas.openxmlformats.org/officeDocument/2006/relationships/image" Target="../media/image121.emf"/><Relationship Id="rId10" Type="http://schemas.openxmlformats.org/officeDocument/2006/relationships/image" Target="../media/image126.emf"/><Relationship Id="rId4" Type="http://schemas.openxmlformats.org/officeDocument/2006/relationships/image" Target="../media/image60.wmf"/><Relationship Id="rId9" Type="http://schemas.openxmlformats.org/officeDocument/2006/relationships/image" Target="../media/image125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wmf"/><Relationship Id="rId2" Type="http://schemas.openxmlformats.org/officeDocument/2006/relationships/image" Target="../media/image128.wmf"/><Relationship Id="rId1" Type="http://schemas.openxmlformats.org/officeDocument/2006/relationships/image" Target="../media/image127.wmf"/><Relationship Id="rId4" Type="http://schemas.openxmlformats.org/officeDocument/2006/relationships/image" Target="../media/image1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5" Type="http://schemas.openxmlformats.org/officeDocument/2006/relationships/image" Target="../media/image139.wmf"/><Relationship Id="rId4" Type="http://schemas.openxmlformats.org/officeDocument/2006/relationships/image" Target="../media/image13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emf"/><Relationship Id="rId2" Type="http://schemas.openxmlformats.org/officeDocument/2006/relationships/image" Target="../media/image143.emf"/><Relationship Id="rId1" Type="http://schemas.openxmlformats.org/officeDocument/2006/relationships/image" Target="../media/image142.emf"/><Relationship Id="rId5" Type="http://schemas.openxmlformats.org/officeDocument/2006/relationships/image" Target="../media/image146.wmf"/><Relationship Id="rId4" Type="http://schemas.openxmlformats.org/officeDocument/2006/relationships/image" Target="../media/image145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emf"/><Relationship Id="rId3" Type="http://schemas.openxmlformats.org/officeDocument/2006/relationships/image" Target="../media/image149.wmf"/><Relationship Id="rId7" Type="http://schemas.openxmlformats.org/officeDocument/2006/relationships/image" Target="../media/image153.emf"/><Relationship Id="rId2" Type="http://schemas.openxmlformats.org/officeDocument/2006/relationships/image" Target="../media/image148.emf"/><Relationship Id="rId1" Type="http://schemas.openxmlformats.org/officeDocument/2006/relationships/image" Target="../media/image147.emf"/><Relationship Id="rId6" Type="http://schemas.openxmlformats.org/officeDocument/2006/relationships/image" Target="../media/image152.emf"/><Relationship Id="rId5" Type="http://schemas.openxmlformats.org/officeDocument/2006/relationships/image" Target="../media/image151.emf"/><Relationship Id="rId10" Type="http://schemas.openxmlformats.org/officeDocument/2006/relationships/image" Target="../media/image156.wmf"/><Relationship Id="rId4" Type="http://schemas.openxmlformats.org/officeDocument/2006/relationships/image" Target="../media/image150.emf"/><Relationship Id="rId9" Type="http://schemas.openxmlformats.org/officeDocument/2006/relationships/image" Target="../media/image155.e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60.wmf"/><Relationship Id="rId3" Type="http://schemas.openxmlformats.org/officeDocument/2006/relationships/image" Target="../media/image159.emf"/><Relationship Id="rId7" Type="http://schemas.openxmlformats.org/officeDocument/2006/relationships/image" Target="../media/image32.wmf"/><Relationship Id="rId12" Type="http://schemas.openxmlformats.org/officeDocument/2006/relationships/image" Target="../media/image58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34.wmf"/><Relationship Id="rId11" Type="http://schemas.openxmlformats.org/officeDocument/2006/relationships/image" Target="../media/image56.wmf"/><Relationship Id="rId5" Type="http://schemas.openxmlformats.org/officeDocument/2006/relationships/image" Target="../media/image161.emf"/><Relationship Id="rId10" Type="http://schemas.openxmlformats.org/officeDocument/2006/relationships/image" Target="../media/image57.wmf"/><Relationship Id="rId4" Type="http://schemas.openxmlformats.org/officeDocument/2006/relationships/image" Target="../media/image160.emf"/><Relationship Id="rId9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e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emf"/><Relationship Id="rId3" Type="http://schemas.openxmlformats.org/officeDocument/2006/relationships/image" Target="../media/image165.wmf"/><Relationship Id="rId7" Type="http://schemas.openxmlformats.org/officeDocument/2006/relationships/image" Target="../media/image168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6" Type="http://schemas.openxmlformats.org/officeDocument/2006/relationships/image" Target="../media/image167.emf"/><Relationship Id="rId5" Type="http://schemas.openxmlformats.org/officeDocument/2006/relationships/image" Target="../media/image166.wmf"/><Relationship Id="rId4" Type="http://schemas.openxmlformats.org/officeDocument/2006/relationships/image" Target="../media/image92.wmf"/><Relationship Id="rId9" Type="http://schemas.openxmlformats.org/officeDocument/2006/relationships/image" Target="../media/image170.e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173.wmf"/><Relationship Id="rId7" Type="http://schemas.openxmlformats.org/officeDocument/2006/relationships/image" Target="../media/image34.wmf"/><Relationship Id="rId2" Type="http://schemas.openxmlformats.org/officeDocument/2006/relationships/image" Target="../media/image172.wmf"/><Relationship Id="rId1" Type="http://schemas.openxmlformats.org/officeDocument/2006/relationships/image" Target="../media/image171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174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6.wmf"/><Relationship Id="rId13" Type="http://schemas.openxmlformats.org/officeDocument/2006/relationships/image" Target="../media/image187.emf"/><Relationship Id="rId3" Type="http://schemas.openxmlformats.org/officeDocument/2006/relationships/image" Target="../media/image178.wmf"/><Relationship Id="rId7" Type="http://schemas.openxmlformats.org/officeDocument/2006/relationships/image" Target="../media/image182.emf"/><Relationship Id="rId12" Type="http://schemas.openxmlformats.org/officeDocument/2006/relationships/image" Target="../media/image186.wmf"/><Relationship Id="rId2" Type="http://schemas.openxmlformats.org/officeDocument/2006/relationships/image" Target="../media/image177.wmf"/><Relationship Id="rId1" Type="http://schemas.openxmlformats.org/officeDocument/2006/relationships/image" Target="../media/image176.emf"/><Relationship Id="rId6" Type="http://schemas.openxmlformats.org/officeDocument/2006/relationships/image" Target="../media/image181.wmf"/><Relationship Id="rId11" Type="http://schemas.openxmlformats.org/officeDocument/2006/relationships/image" Target="../media/image185.wmf"/><Relationship Id="rId5" Type="http://schemas.openxmlformats.org/officeDocument/2006/relationships/image" Target="../media/image180.wmf"/><Relationship Id="rId10" Type="http://schemas.openxmlformats.org/officeDocument/2006/relationships/image" Target="../media/image184.emf"/><Relationship Id="rId4" Type="http://schemas.openxmlformats.org/officeDocument/2006/relationships/image" Target="../media/image179.wmf"/><Relationship Id="rId9" Type="http://schemas.openxmlformats.org/officeDocument/2006/relationships/image" Target="../media/image183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wmf"/><Relationship Id="rId3" Type="http://schemas.openxmlformats.org/officeDocument/2006/relationships/image" Target="../media/image190.emf"/><Relationship Id="rId7" Type="http://schemas.openxmlformats.org/officeDocument/2006/relationships/image" Target="../media/image194.wmf"/><Relationship Id="rId2" Type="http://schemas.openxmlformats.org/officeDocument/2006/relationships/image" Target="../media/image189.wmf"/><Relationship Id="rId1" Type="http://schemas.openxmlformats.org/officeDocument/2006/relationships/image" Target="../media/image188.wmf"/><Relationship Id="rId6" Type="http://schemas.openxmlformats.org/officeDocument/2006/relationships/image" Target="../media/image193.wmf"/><Relationship Id="rId5" Type="http://schemas.openxmlformats.org/officeDocument/2006/relationships/image" Target="../media/image192.wmf"/><Relationship Id="rId4" Type="http://schemas.openxmlformats.org/officeDocument/2006/relationships/image" Target="../media/image191.emf"/><Relationship Id="rId9" Type="http://schemas.openxmlformats.org/officeDocument/2006/relationships/image" Target="../media/image196.e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4.wmf"/><Relationship Id="rId13" Type="http://schemas.openxmlformats.org/officeDocument/2006/relationships/image" Target="../media/image60.wmf"/><Relationship Id="rId3" Type="http://schemas.openxmlformats.org/officeDocument/2006/relationships/image" Target="../media/image199.wmf"/><Relationship Id="rId7" Type="http://schemas.openxmlformats.org/officeDocument/2006/relationships/image" Target="../media/image203.wmf"/><Relationship Id="rId12" Type="http://schemas.openxmlformats.org/officeDocument/2006/relationships/image" Target="../media/image59.wmf"/><Relationship Id="rId2" Type="http://schemas.openxmlformats.org/officeDocument/2006/relationships/image" Target="../media/image198.wmf"/><Relationship Id="rId16" Type="http://schemas.openxmlformats.org/officeDocument/2006/relationships/image" Target="../media/image56.wmf"/><Relationship Id="rId1" Type="http://schemas.openxmlformats.org/officeDocument/2006/relationships/image" Target="../media/image197.wmf"/><Relationship Id="rId6" Type="http://schemas.openxmlformats.org/officeDocument/2006/relationships/image" Target="../media/image202.emf"/><Relationship Id="rId11" Type="http://schemas.openxmlformats.org/officeDocument/2006/relationships/image" Target="../media/image33.wmf"/><Relationship Id="rId5" Type="http://schemas.openxmlformats.org/officeDocument/2006/relationships/image" Target="../media/image201.emf"/><Relationship Id="rId15" Type="http://schemas.openxmlformats.org/officeDocument/2006/relationships/image" Target="../media/image57.wmf"/><Relationship Id="rId10" Type="http://schemas.openxmlformats.org/officeDocument/2006/relationships/image" Target="../media/image32.wmf"/><Relationship Id="rId4" Type="http://schemas.openxmlformats.org/officeDocument/2006/relationships/image" Target="../media/image200.emf"/><Relationship Id="rId9" Type="http://schemas.openxmlformats.org/officeDocument/2006/relationships/image" Target="../media/image34.wmf"/><Relationship Id="rId14" Type="http://schemas.openxmlformats.org/officeDocument/2006/relationships/image" Target="../media/image58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emf"/><Relationship Id="rId13" Type="http://schemas.openxmlformats.org/officeDocument/2006/relationships/image" Target="../media/image216.emf"/><Relationship Id="rId3" Type="http://schemas.openxmlformats.org/officeDocument/2006/relationships/image" Target="../media/image208.wmf"/><Relationship Id="rId7" Type="http://schemas.openxmlformats.org/officeDocument/2006/relationships/image" Target="../media/image166.wmf"/><Relationship Id="rId12" Type="http://schemas.openxmlformats.org/officeDocument/2006/relationships/image" Target="../media/image215.emf"/><Relationship Id="rId2" Type="http://schemas.openxmlformats.org/officeDocument/2006/relationships/image" Target="../media/image207.wmf"/><Relationship Id="rId1" Type="http://schemas.openxmlformats.org/officeDocument/2006/relationships/image" Target="../media/image206.wmf"/><Relationship Id="rId6" Type="http://schemas.openxmlformats.org/officeDocument/2006/relationships/image" Target="../media/image211.wmf"/><Relationship Id="rId11" Type="http://schemas.openxmlformats.org/officeDocument/2006/relationships/image" Target="../media/image214.emf"/><Relationship Id="rId5" Type="http://schemas.openxmlformats.org/officeDocument/2006/relationships/image" Target="../media/image210.emf"/><Relationship Id="rId10" Type="http://schemas.openxmlformats.org/officeDocument/2006/relationships/image" Target="../media/image194.wmf"/><Relationship Id="rId4" Type="http://schemas.openxmlformats.org/officeDocument/2006/relationships/image" Target="../media/image209.wmf"/><Relationship Id="rId9" Type="http://schemas.openxmlformats.org/officeDocument/2006/relationships/image" Target="../media/image213.wmf"/><Relationship Id="rId14" Type="http://schemas.openxmlformats.org/officeDocument/2006/relationships/image" Target="../media/image217.e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178.wmf"/><Relationship Id="rId7" Type="http://schemas.openxmlformats.org/officeDocument/2006/relationships/image" Target="../media/image34.wmf"/><Relationship Id="rId2" Type="http://schemas.openxmlformats.org/officeDocument/2006/relationships/image" Target="../media/image177.wmf"/><Relationship Id="rId1" Type="http://schemas.openxmlformats.org/officeDocument/2006/relationships/image" Target="../media/image13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18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220.emf"/><Relationship Id="rId1" Type="http://schemas.openxmlformats.org/officeDocument/2006/relationships/image" Target="../media/image137.wmf"/><Relationship Id="rId6" Type="http://schemas.openxmlformats.org/officeDocument/2006/relationships/image" Target="../media/image58.wmf"/><Relationship Id="rId5" Type="http://schemas.openxmlformats.org/officeDocument/2006/relationships/image" Target="../media/image56.wmf"/><Relationship Id="rId4" Type="http://schemas.openxmlformats.org/officeDocument/2006/relationships/image" Target="../media/image57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7" Type="http://schemas.openxmlformats.org/officeDocument/2006/relationships/image" Target="../media/image34.wmf"/><Relationship Id="rId2" Type="http://schemas.openxmlformats.org/officeDocument/2006/relationships/image" Target="../media/image223.wmf"/><Relationship Id="rId1" Type="http://schemas.openxmlformats.org/officeDocument/2006/relationships/image" Target="../media/image222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59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225.emf"/><Relationship Id="rId1" Type="http://schemas.openxmlformats.org/officeDocument/2006/relationships/image" Target="../media/image224.emf"/><Relationship Id="rId6" Type="http://schemas.openxmlformats.org/officeDocument/2006/relationships/image" Target="../media/image60.wmf"/><Relationship Id="rId5" Type="http://schemas.openxmlformats.org/officeDocument/2006/relationships/image" Target="../media/image58.wmf"/><Relationship Id="rId4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228.wmf"/><Relationship Id="rId7" Type="http://schemas.openxmlformats.org/officeDocument/2006/relationships/image" Target="../media/image34.wmf"/><Relationship Id="rId2" Type="http://schemas.openxmlformats.org/officeDocument/2006/relationships/image" Target="../media/image227.wmf"/><Relationship Id="rId1" Type="http://schemas.openxmlformats.org/officeDocument/2006/relationships/image" Target="../media/image226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229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2.wmf"/><Relationship Id="rId2" Type="http://schemas.openxmlformats.org/officeDocument/2006/relationships/image" Target="../media/image231.wmf"/><Relationship Id="rId1" Type="http://schemas.openxmlformats.org/officeDocument/2006/relationships/image" Target="../media/image230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4.wmf"/><Relationship Id="rId1" Type="http://schemas.openxmlformats.org/officeDocument/2006/relationships/image" Target="../media/image233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5.e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8.wmf"/><Relationship Id="rId2" Type="http://schemas.openxmlformats.org/officeDocument/2006/relationships/image" Target="../media/image237.wmf"/><Relationship Id="rId1" Type="http://schemas.openxmlformats.org/officeDocument/2006/relationships/image" Target="../media/image236.wmf"/><Relationship Id="rId5" Type="http://schemas.openxmlformats.org/officeDocument/2006/relationships/image" Target="../media/image240.wmf"/><Relationship Id="rId4" Type="http://schemas.openxmlformats.org/officeDocument/2006/relationships/image" Target="../media/image23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13" Type="http://schemas.openxmlformats.org/officeDocument/2006/relationships/image" Target="../media/image32.wmf"/><Relationship Id="rId18" Type="http://schemas.openxmlformats.org/officeDocument/2006/relationships/image" Target="../media/image37.emf"/><Relationship Id="rId3" Type="http://schemas.openxmlformats.org/officeDocument/2006/relationships/image" Target="../media/image22.wmf"/><Relationship Id="rId21" Type="http://schemas.openxmlformats.org/officeDocument/2006/relationships/image" Target="../media/image40.e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17" Type="http://schemas.openxmlformats.org/officeDocument/2006/relationships/image" Target="../media/image36.wmf"/><Relationship Id="rId2" Type="http://schemas.openxmlformats.org/officeDocument/2006/relationships/image" Target="../media/image21.wmf"/><Relationship Id="rId16" Type="http://schemas.openxmlformats.org/officeDocument/2006/relationships/image" Target="../media/image35.wmf"/><Relationship Id="rId20" Type="http://schemas.openxmlformats.org/officeDocument/2006/relationships/image" Target="../media/image39.wmf"/><Relationship Id="rId1" Type="http://schemas.openxmlformats.org/officeDocument/2006/relationships/image" Target="../media/image20.wmf"/><Relationship Id="rId6" Type="http://schemas.openxmlformats.org/officeDocument/2006/relationships/image" Target="../media/image25.e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10" Type="http://schemas.openxmlformats.org/officeDocument/2006/relationships/image" Target="../media/image29.wmf"/><Relationship Id="rId19" Type="http://schemas.openxmlformats.org/officeDocument/2006/relationships/image" Target="../media/image38.emf"/><Relationship Id="rId4" Type="http://schemas.openxmlformats.org/officeDocument/2006/relationships/image" Target="../media/image23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e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emf"/><Relationship Id="rId13" Type="http://schemas.openxmlformats.org/officeDocument/2006/relationships/image" Target="../media/image58.wmf"/><Relationship Id="rId3" Type="http://schemas.openxmlformats.org/officeDocument/2006/relationships/image" Target="../media/image48.wmf"/><Relationship Id="rId7" Type="http://schemas.openxmlformats.org/officeDocument/2006/relationships/image" Target="../media/image52.emf"/><Relationship Id="rId12" Type="http://schemas.openxmlformats.org/officeDocument/2006/relationships/image" Target="../media/image57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5" Type="http://schemas.openxmlformats.org/officeDocument/2006/relationships/image" Target="../media/image60.wmf"/><Relationship Id="rId10" Type="http://schemas.openxmlformats.org/officeDocument/2006/relationships/image" Target="../media/image55.emf"/><Relationship Id="rId4" Type="http://schemas.openxmlformats.org/officeDocument/2006/relationships/image" Target="../media/image49.wmf"/><Relationship Id="rId9" Type="http://schemas.openxmlformats.org/officeDocument/2006/relationships/image" Target="../media/image54.emf"/><Relationship Id="rId14" Type="http://schemas.openxmlformats.org/officeDocument/2006/relationships/image" Target="../media/image5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emf"/><Relationship Id="rId13" Type="http://schemas.openxmlformats.org/officeDocument/2006/relationships/image" Target="../media/image73.emf"/><Relationship Id="rId18" Type="http://schemas.openxmlformats.org/officeDocument/2006/relationships/image" Target="../media/image7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2.wmf"/><Relationship Id="rId17" Type="http://schemas.openxmlformats.org/officeDocument/2006/relationships/image" Target="../media/image77.wmf"/><Relationship Id="rId2" Type="http://schemas.openxmlformats.org/officeDocument/2006/relationships/image" Target="../media/image62.wmf"/><Relationship Id="rId16" Type="http://schemas.openxmlformats.org/officeDocument/2006/relationships/image" Target="../media/image76.wmf"/><Relationship Id="rId1" Type="http://schemas.openxmlformats.org/officeDocument/2006/relationships/image" Target="../media/image61.wmf"/><Relationship Id="rId6" Type="http://schemas.openxmlformats.org/officeDocument/2006/relationships/image" Target="../media/image66.emf"/><Relationship Id="rId11" Type="http://schemas.openxmlformats.org/officeDocument/2006/relationships/image" Target="../media/image71.wmf"/><Relationship Id="rId5" Type="http://schemas.openxmlformats.org/officeDocument/2006/relationships/image" Target="../media/image65.wmf"/><Relationship Id="rId15" Type="http://schemas.openxmlformats.org/officeDocument/2006/relationships/image" Target="../media/image75.wmf"/><Relationship Id="rId10" Type="http://schemas.openxmlformats.org/officeDocument/2006/relationships/image" Target="../media/image70.emf"/><Relationship Id="rId4" Type="http://schemas.openxmlformats.org/officeDocument/2006/relationships/image" Target="../media/image64.wmf"/><Relationship Id="rId9" Type="http://schemas.openxmlformats.org/officeDocument/2006/relationships/image" Target="../media/image69.emf"/><Relationship Id="rId14" Type="http://schemas.openxmlformats.org/officeDocument/2006/relationships/image" Target="../media/image7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e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t" anchorCtr="0" compatLnSpc="1">
            <a:prstTxWarp prst="textNoShape">
              <a:avLst/>
            </a:prstTxWarp>
          </a:bodyPr>
          <a:lstStyle>
            <a:lvl1pPr>
              <a:defRPr kumimoji="1" sz="13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733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t" anchorCtr="0" compatLnSpc="1">
            <a:prstTxWarp prst="textNoShape">
              <a:avLst/>
            </a:prstTxWarp>
          </a:bodyPr>
          <a:lstStyle>
            <a:lvl1pPr algn="r">
              <a:defRPr kumimoji="1" sz="13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4675"/>
            <a:ext cx="2973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b" anchorCtr="0" compatLnSpc="1">
            <a:prstTxWarp prst="textNoShape">
              <a:avLst/>
            </a:prstTxWarp>
          </a:bodyPr>
          <a:lstStyle>
            <a:lvl1pPr>
              <a:defRPr kumimoji="1" sz="13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464675"/>
            <a:ext cx="2973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b" anchorCtr="0" compatLnSpc="1">
            <a:prstTxWarp prst="textNoShape">
              <a:avLst/>
            </a:prstTxWarp>
          </a:bodyPr>
          <a:lstStyle>
            <a:lvl1pPr algn="r">
              <a:defRPr kumimoji="1" sz="13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559D59A0-8DD8-487F-AE83-8AA98675BA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>
            <a:lvl1pPr defTabSz="95573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>
            <a:lvl1pPr algn="r" defTabSz="95573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316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defTabSz="95573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algn="r" defTabSz="95573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BDF02B92-1278-46DD-A42E-7E6012054C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A220B-B461-4679-A34F-5513D5BC22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2252D-8713-42DB-BB89-303067C5B9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17E74-EE0B-446E-B6EB-97AFE79323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8B5DA-6278-4FF3-8F27-153895DFF0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F8E33-C5DE-47F1-9ABC-80FD74073E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44728-077F-4C18-B491-505FAC0BF38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7E427-CA8D-42A4-BFAC-22E613D409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A7367-BACC-4460-8F7E-AD497945D5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E4131-3E8D-461F-A2A4-A76FC42939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E99A0-F464-4104-AD95-1952CABC7A6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B2CFE-9347-4EF1-93F6-44049F1260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46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6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6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9848F9D6-8AB2-4FA1-93F9-A2E132D749C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46471" name="AutoShape 7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8382000" y="6477000"/>
            <a:ext cx="457200" cy="228600"/>
          </a:xfrm>
          <a:prstGeom prst="actionButtonForwardNext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46472" name="AutoShape 8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848600" y="6477000"/>
            <a:ext cx="457200" cy="228600"/>
          </a:xfrm>
          <a:prstGeom prst="actionButtonBackPrevious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49.bin"/><Relationship Id="rId18" Type="http://schemas.openxmlformats.org/officeDocument/2006/relationships/oleObject" Target="../embeddings/oleObject51.bin"/><Relationship Id="rId26" Type="http://schemas.openxmlformats.org/officeDocument/2006/relationships/oleObject" Target="../embeddings/oleObject55.bin"/><Relationship Id="rId3" Type="http://schemas.openxmlformats.org/officeDocument/2006/relationships/oleObject" Target="../embeddings/oleObject44.bin"/><Relationship Id="rId21" Type="http://schemas.openxmlformats.org/officeDocument/2006/relationships/image" Target="../media/image54.emf"/><Relationship Id="rId34" Type="http://schemas.openxmlformats.org/officeDocument/2006/relationships/oleObject" Target="../embeddings/oleObject60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0.wmf"/><Relationship Id="rId17" Type="http://schemas.openxmlformats.org/officeDocument/2006/relationships/image" Target="../media/image52.emf"/><Relationship Id="rId25" Type="http://schemas.openxmlformats.org/officeDocument/2006/relationships/image" Target="../media/image56.wmf"/><Relationship Id="rId33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29" Type="http://schemas.openxmlformats.org/officeDocument/2006/relationships/image" Target="../media/image5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8.bin"/><Relationship Id="rId24" Type="http://schemas.openxmlformats.org/officeDocument/2006/relationships/oleObject" Target="../embeddings/oleObject54.bin"/><Relationship Id="rId32" Type="http://schemas.openxmlformats.org/officeDocument/2006/relationships/oleObject" Target="../embeddings/oleObject58.bin"/><Relationship Id="rId5" Type="http://schemas.openxmlformats.org/officeDocument/2006/relationships/oleObject" Target="../embeddings/oleObject45.bin"/><Relationship Id="rId15" Type="http://schemas.openxmlformats.org/officeDocument/2006/relationships/image" Target="../media/image5.png"/><Relationship Id="rId23" Type="http://schemas.openxmlformats.org/officeDocument/2006/relationships/image" Target="../media/image55.emf"/><Relationship Id="rId28" Type="http://schemas.openxmlformats.org/officeDocument/2006/relationships/oleObject" Target="../embeddings/oleObject56.bin"/><Relationship Id="rId36" Type="http://schemas.openxmlformats.org/officeDocument/2006/relationships/image" Target="../media/image60.wmf"/><Relationship Id="rId10" Type="http://schemas.openxmlformats.org/officeDocument/2006/relationships/image" Target="../media/image49.wmf"/><Relationship Id="rId19" Type="http://schemas.openxmlformats.org/officeDocument/2006/relationships/image" Target="../media/image53.emf"/><Relationship Id="rId31" Type="http://schemas.openxmlformats.org/officeDocument/2006/relationships/image" Target="../media/image5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1.wmf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57.wmf"/><Relationship Id="rId30" Type="http://schemas.openxmlformats.org/officeDocument/2006/relationships/oleObject" Target="../embeddings/oleObject57.bin"/><Relationship Id="rId35" Type="http://schemas.openxmlformats.org/officeDocument/2006/relationships/oleObject" Target="../embeddings/oleObject6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67.bin"/><Relationship Id="rId18" Type="http://schemas.openxmlformats.org/officeDocument/2006/relationships/image" Target="../media/image68.emf"/><Relationship Id="rId26" Type="http://schemas.openxmlformats.org/officeDocument/2006/relationships/oleObject" Target="../embeddings/oleObject73.bin"/><Relationship Id="rId39" Type="http://schemas.openxmlformats.org/officeDocument/2006/relationships/image" Target="../media/image78.wmf"/><Relationship Id="rId3" Type="http://schemas.openxmlformats.org/officeDocument/2006/relationships/oleObject" Target="../embeddings/oleObject62.bin"/><Relationship Id="rId21" Type="http://schemas.openxmlformats.org/officeDocument/2006/relationships/oleObject" Target="../embeddings/oleObject71.bin"/><Relationship Id="rId34" Type="http://schemas.openxmlformats.org/officeDocument/2006/relationships/oleObject" Target="../embeddings/oleObject77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69.bin"/><Relationship Id="rId25" Type="http://schemas.openxmlformats.org/officeDocument/2006/relationships/image" Target="../media/image5.png"/><Relationship Id="rId33" Type="http://schemas.openxmlformats.org/officeDocument/2006/relationships/image" Target="../media/image75.wmf"/><Relationship Id="rId38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7.wmf"/><Relationship Id="rId20" Type="http://schemas.openxmlformats.org/officeDocument/2006/relationships/image" Target="../media/image69.emf"/><Relationship Id="rId29" Type="http://schemas.openxmlformats.org/officeDocument/2006/relationships/image" Target="../media/image73.e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6.bin"/><Relationship Id="rId24" Type="http://schemas.openxmlformats.org/officeDocument/2006/relationships/image" Target="../media/image71.wmf"/><Relationship Id="rId32" Type="http://schemas.openxmlformats.org/officeDocument/2006/relationships/oleObject" Target="../embeddings/oleObject76.bin"/><Relationship Id="rId37" Type="http://schemas.openxmlformats.org/officeDocument/2006/relationships/image" Target="../media/image77.wmf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68.bin"/><Relationship Id="rId23" Type="http://schemas.openxmlformats.org/officeDocument/2006/relationships/oleObject" Target="../embeddings/oleObject72.bin"/><Relationship Id="rId28" Type="http://schemas.openxmlformats.org/officeDocument/2006/relationships/oleObject" Target="../embeddings/oleObject74.bin"/><Relationship Id="rId36" Type="http://schemas.openxmlformats.org/officeDocument/2006/relationships/oleObject" Target="../embeddings/oleObject78.bin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70.bin"/><Relationship Id="rId31" Type="http://schemas.openxmlformats.org/officeDocument/2006/relationships/image" Target="../media/image7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6.emf"/><Relationship Id="rId22" Type="http://schemas.openxmlformats.org/officeDocument/2006/relationships/image" Target="../media/image70.emf"/><Relationship Id="rId27" Type="http://schemas.openxmlformats.org/officeDocument/2006/relationships/image" Target="../media/image72.wmf"/><Relationship Id="rId30" Type="http://schemas.openxmlformats.org/officeDocument/2006/relationships/oleObject" Target="../embeddings/oleObject75.bin"/><Relationship Id="rId35" Type="http://schemas.openxmlformats.org/officeDocument/2006/relationships/image" Target="../media/image7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86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8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5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10" Type="http://schemas.openxmlformats.org/officeDocument/2006/relationships/image" Target="../media/image82.emf"/><Relationship Id="rId19" Type="http://schemas.openxmlformats.org/officeDocument/2006/relationships/image" Target="../media/image5.png"/><Relationship Id="rId4" Type="http://schemas.openxmlformats.org/officeDocument/2006/relationships/image" Target="../media/image79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8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93.wmf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5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4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9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image" Target="../media/image5.png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10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6.bin"/><Relationship Id="rId10" Type="http://schemas.openxmlformats.org/officeDocument/2006/relationships/image" Target="../media/image101.wmf"/><Relationship Id="rId4" Type="http://schemas.openxmlformats.org/officeDocument/2006/relationships/image" Target="../media/image98.wmf"/><Relationship Id="rId9" Type="http://schemas.openxmlformats.org/officeDocument/2006/relationships/oleObject" Target="../embeddings/oleObject9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01.bin"/><Relationship Id="rId5" Type="http://schemas.openxmlformats.org/officeDocument/2006/relationships/image" Target="../media/image103.emf"/><Relationship Id="rId4" Type="http://schemas.openxmlformats.org/officeDocument/2006/relationships/oleObject" Target="../embeddings/oleObject10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109.emf"/><Relationship Id="rId18" Type="http://schemas.openxmlformats.org/officeDocument/2006/relationships/oleObject" Target="../embeddings/oleObject109.bin"/><Relationship Id="rId26" Type="http://schemas.openxmlformats.org/officeDocument/2006/relationships/oleObject" Target="../embeddings/oleObject113.bin"/><Relationship Id="rId39" Type="http://schemas.openxmlformats.org/officeDocument/2006/relationships/image" Target="../media/image118.wmf"/><Relationship Id="rId3" Type="http://schemas.openxmlformats.org/officeDocument/2006/relationships/oleObject" Target="../embeddings/oleObject102.bin"/><Relationship Id="rId21" Type="http://schemas.openxmlformats.org/officeDocument/2006/relationships/image" Target="../media/image59.wmf"/><Relationship Id="rId34" Type="http://schemas.openxmlformats.org/officeDocument/2006/relationships/oleObject" Target="../embeddings/oleObject117.bin"/><Relationship Id="rId42" Type="http://schemas.openxmlformats.org/officeDocument/2006/relationships/oleObject" Target="../embeddings/oleObject121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106.bin"/><Relationship Id="rId17" Type="http://schemas.openxmlformats.org/officeDocument/2006/relationships/image" Target="../media/image33.wmf"/><Relationship Id="rId25" Type="http://schemas.openxmlformats.org/officeDocument/2006/relationships/image" Target="../media/image111.emf"/><Relationship Id="rId33" Type="http://schemas.openxmlformats.org/officeDocument/2006/relationships/image" Target="../media/image115.emf"/><Relationship Id="rId38" Type="http://schemas.openxmlformats.org/officeDocument/2006/relationships/oleObject" Target="../embeddings/oleObject11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8.bin"/><Relationship Id="rId20" Type="http://schemas.openxmlformats.org/officeDocument/2006/relationships/oleObject" Target="../embeddings/oleObject110.bin"/><Relationship Id="rId29" Type="http://schemas.openxmlformats.org/officeDocument/2006/relationships/image" Target="../media/image113.emf"/><Relationship Id="rId41" Type="http://schemas.openxmlformats.org/officeDocument/2006/relationships/image" Target="../media/image11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06.wmf"/><Relationship Id="rId11" Type="http://schemas.openxmlformats.org/officeDocument/2006/relationships/image" Target="../media/image108.emf"/><Relationship Id="rId24" Type="http://schemas.openxmlformats.org/officeDocument/2006/relationships/oleObject" Target="../embeddings/oleObject112.bin"/><Relationship Id="rId32" Type="http://schemas.openxmlformats.org/officeDocument/2006/relationships/oleObject" Target="../embeddings/oleObject116.bin"/><Relationship Id="rId37" Type="http://schemas.openxmlformats.org/officeDocument/2006/relationships/image" Target="../media/image117.emf"/><Relationship Id="rId40" Type="http://schemas.openxmlformats.org/officeDocument/2006/relationships/oleObject" Target="../embeddings/oleObject120.bin"/><Relationship Id="rId5" Type="http://schemas.openxmlformats.org/officeDocument/2006/relationships/oleObject" Target="../embeddings/oleObject103.bin"/><Relationship Id="rId15" Type="http://schemas.openxmlformats.org/officeDocument/2006/relationships/image" Target="../media/image32.wmf"/><Relationship Id="rId23" Type="http://schemas.openxmlformats.org/officeDocument/2006/relationships/image" Target="../media/image110.emf"/><Relationship Id="rId28" Type="http://schemas.openxmlformats.org/officeDocument/2006/relationships/oleObject" Target="../embeddings/oleObject114.bin"/><Relationship Id="rId36" Type="http://schemas.openxmlformats.org/officeDocument/2006/relationships/oleObject" Target="../embeddings/oleObject118.bin"/><Relationship Id="rId10" Type="http://schemas.openxmlformats.org/officeDocument/2006/relationships/oleObject" Target="../embeddings/oleObject105.bin"/><Relationship Id="rId19" Type="http://schemas.openxmlformats.org/officeDocument/2006/relationships/image" Target="../media/image34.wmf"/><Relationship Id="rId31" Type="http://schemas.openxmlformats.org/officeDocument/2006/relationships/image" Target="../media/image114.emf"/><Relationship Id="rId4" Type="http://schemas.openxmlformats.org/officeDocument/2006/relationships/image" Target="../media/image105.wmf"/><Relationship Id="rId9" Type="http://schemas.openxmlformats.org/officeDocument/2006/relationships/image" Target="../media/image107.emf"/><Relationship Id="rId14" Type="http://schemas.openxmlformats.org/officeDocument/2006/relationships/oleObject" Target="../embeddings/oleObject107.bin"/><Relationship Id="rId22" Type="http://schemas.openxmlformats.org/officeDocument/2006/relationships/oleObject" Target="../embeddings/oleObject111.bin"/><Relationship Id="rId27" Type="http://schemas.openxmlformats.org/officeDocument/2006/relationships/image" Target="../media/image112.emf"/><Relationship Id="rId30" Type="http://schemas.openxmlformats.org/officeDocument/2006/relationships/oleObject" Target="../embeddings/oleObject115.bin"/><Relationship Id="rId35" Type="http://schemas.openxmlformats.org/officeDocument/2006/relationships/image" Target="../media/image116.emf"/><Relationship Id="rId43" Type="http://schemas.openxmlformats.org/officeDocument/2006/relationships/image" Target="../media/image12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128.bin"/><Relationship Id="rId18" Type="http://schemas.openxmlformats.org/officeDocument/2006/relationships/image" Target="../media/image122.emf"/><Relationship Id="rId26" Type="http://schemas.openxmlformats.org/officeDocument/2006/relationships/oleObject" Target="../embeddings/oleObject135.bin"/><Relationship Id="rId3" Type="http://schemas.openxmlformats.org/officeDocument/2006/relationships/oleObject" Target="../embeddings/oleObject122.bin"/><Relationship Id="rId21" Type="http://schemas.openxmlformats.org/officeDocument/2006/relationships/oleObject" Target="../embeddings/oleObject133.bin"/><Relationship Id="rId7" Type="http://schemas.openxmlformats.org/officeDocument/2006/relationships/oleObject" Target="../embeddings/oleObject124.bin"/><Relationship Id="rId12" Type="http://schemas.openxmlformats.org/officeDocument/2006/relationships/oleObject" Target="../embeddings/oleObject127.bin"/><Relationship Id="rId17" Type="http://schemas.openxmlformats.org/officeDocument/2006/relationships/oleObject" Target="../embeddings/oleObject131.bin"/><Relationship Id="rId25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1.emf"/><Relationship Id="rId20" Type="http://schemas.openxmlformats.org/officeDocument/2006/relationships/image" Target="../media/image123.e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126.bin"/><Relationship Id="rId24" Type="http://schemas.openxmlformats.org/officeDocument/2006/relationships/image" Target="../media/image125.emf"/><Relationship Id="rId5" Type="http://schemas.openxmlformats.org/officeDocument/2006/relationships/oleObject" Target="../embeddings/oleObject123.bin"/><Relationship Id="rId15" Type="http://schemas.openxmlformats.org/officeDocument/2006/relationships/oleObject" Target="../embeddings/oleObject130.bin"/><Relationship Id="rId23" Type="http://schemas.openxmlformats.org/officeDocument/2006/relationships/oleObject" Target="../embeddings/oleObject134.bin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132.bin"/><Relationship Id="rId4" Type="http://schemas.openxmlformats.org/officeDocument/2006/relationships/image" Target="../media/image57.wmf"/><Relationship Id="rId9" Type="http://schemas.openxmlformats.org/officeDocument/2006/relationships/oleObject" Target="../embeddings/oleObject125.bin"/><Relationship Id="rId14" Type="http://schemas.openxmlformats.org/officeDocument/2006/relationships/oleObject" Target="../embeddings/oleObject129.bin"/><Relationship Id="rId22" Type="http://schemas.openxmlformats.org/officeDocument/2006/relationships/image" Target="../media/image124.emf"/><Relationship Id="rId27" Type="http://schemas.openxmlformats.org/officeDocument/2006/relationships/image" Target="../media/image126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8.bin"/><Relationship Id="rId3" Type="http://schemas.openxmlformats.org/officeDocument/2006/relationships/image" Target="../media/image131.jpeg"/><Relationship Id="rId7" Type="http://schemas.openxmlformats.org/officeDocument/2006/relationships/image" Target="../media/image128.wmf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37.bin"/><Relationship Id="rId11" Type="http://schemas.openxmlformats.org/officeDocument/2006/relationships/image" Target="../media/image130.wmf"/><Relationship Id="rId5" Type="http://schemas.openxmlformats.org/officeDocument/2006/relationships/image" Target="../media/image127.wmf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6.bin"/><Relationship Id="rId9" Type="http://schemas.openxmlformats.org/officeDocument/2006/relationships/image" Target="../media/image12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33.wmf"/><Relationship Id="rId5" Type="http://schemas.openxmlformats.org/officeDocument/2006/relationships/oleObject" Target="../embeddings/oleObject141.bin"/><Relationship Id="rId4" Type="http://schemas.openxmlformats.org/officeDocument/2006/relationships/image" Target="../media/image132.wmf"/><Relationship Id="rId9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13" Type="http://schemas.openxmlformats.org/officeDocument/2006/relationships/image" Target="../media/image5.png"/><Relationship Id="rId3" Type="http://schemas.openxmlformats.org/officeDocument/2006/relationships/oleObject" Target="../embeddings/oleObject143.bin"/><Relationship Id="rId7" Type="http://schemas.openxmlformats.org/officeDocument/2006/relationships/oleObject" Target="../embeddings/oleObject145.bin"/><Relationship Id="rId12" Type="http://schemas.openxmlformats.org/officeDocument/2006/relationships/image" Target="../media/image1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36.wmf"/><Relationship Id="rId11" Type="http://schemas.openxmlformats.org/officeDocument/2006/relationships/oleObject" Target="../embeddings/oleObject147.bin"/><Relationship Id="rId5" Type="http://schemas.openxmlformats.org/officeDocument/2006/relationships/oleObject" Target="../embeddings/oleObject144.bin"/><Relationship Id="rId15" Type="http://schemas.openxmlformats.org/officeDocument/2006/relationships/image" Target="../media/image140.wmf"/><Relationship Id="rId10" Type="http://schemas.openxmlformats.org/officeDocument/2006/relationships/image" Target="../media/image138.wmf"/><Relationship Id="rId4" Type="http://schemas.openxmlformats.org/officeDocument/2006/relationships/image" Target="../media/image135.wmf"/><Relationship Id="rId9" Type="http://schemas.openxmlformats.org/officeDocument/2006/relationships/oleObject" Target="../embeddings/oleObject146.bin"/><Relationship Id="rId14" Type="http://schemas.openxmlformats.org/officeDocument/2006/relationships/oleObject" Target="../embeddings/oleObject14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1.bin"/><Relationship Id="rId13" Type="http://schemas.openxmlformats.org/officeDocument/2006/relationships/image" Target="../media/image146.wmf"/><Relationship Id="rId3" Type="http://schemas.openxmlformats.org/officeDocument/2006/relationships/oleObject" Target="../embeddings/oleObject149.bin"/><Relationship Id="rId7" Type="http://schemas.openxmlformats.org/officeDocument/2006/relationships/image" Target="../media/image143.emf"/><Relationship Id="rId12" Type="http://schemas.openxmlformats.org/officeDocument/2006/relationships/oleObject" Target="../embeddings/oleObject1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50.bin"/><Relationship Id="rId11" Type="http://schemas.openxmlformats.org/officeDocument/2006/relationships/image" Target="../media/image145.wmf"/><Relationship Id="rId5" Type="http://schemas.openxmlformats.org/officeDocument/2006/relationships/image" Target="../media/image5.png"/><Relationship Id="rId10" Type="http://schemas.openxmlformats.org/officeDocument/2006/relationships/oleObject" Target="../embeddings/oleObject152.bin"/><Relationship Id="rId4" Type="http://schemas.openxmlformats.org/officeDocument/2006/relationships/image" Target="../media/image142.emf"/><Relationship Id="rId9" Type="http://schemas.openxmlformats.org/officeDocument/2006/relationships/image" Target="../media/image144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13" Type="http://schemas.openxmlformats.org/officeDocument/2006/relationships/image" Target="../media/image151.emf"/><Relationship Id="rId18" Type="http://schemas.openxmlformats.org/officeDocument/2006/relationships/oleObject" Target="../embeddings/oleObject161.bin"/><Relationship Id="rId3" Type="http://schemas.openxmlformats.org/officeDocument/2006/relationships/image" Target="../media/image5.png"/><Relationship Id="rId21" Type="http://schemas.openxmlformats.org/officeDocument/2006/relationships/image" Target="../media/image155.emf"/><Relationship Id="rId7" Type="http://schemas.openxmlformats.org/officeDocument/2006/relationships/image" Target="../media/image148.emf"/><Relationship Id="rId12" Type="http://schemas.openxmlformats.org/officeDocument/2006/relationships/oleObject" Target="../embeddings/oleObject158.bin"/><Relationship Id="rId17" Type="http://schemas.openxmlformats.org/officeDocument/2006/relationships/image" Target="../media/image153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0.bin"/><Relationship Id="rId20" Type="http://schemas.openxmlformats.org/officeDocument/2006/relationships/oleObject" Target="../embeddings/oleObject162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55.bin"/><Relationship Id="rId11" Type="http://schemas.openxmlformats.org/officeDocument/2006/relationships/image" Target="../media/image150.emf"/><Relationship Id="rId5" Type="http://schemas.openxmlformats.org/officeDocument/2006/relationships/image" Target="../media/image147.emf"/><Relationship Id="rId15" Type="http://schemas.openxmlformats.org/officeDocument/2006/relationships/image" Target="../media/image152.emf"/><Relationship Id="rId23" Type="http://schemas.openxmlformats.org/officeDocument/2006/relationships/image" Target="../media/image156.wmf"/><Relationship Id="rId10" Type="http://schemas.openxmlformats.org/officeDocument/2006/relationships/oleObject" Target="../embeddings/oleObject157.bin"/><Relationship Id="rId19" Type="http://schemas.openxmlformats.org/officeDocument/2006/relationships/image" Target="../media/image154.emf"/><Relationship Id="rId4" Type="http://schemas.openxmlformats.org/officeDocument/2006/relationships/oleObject" Target="../embeddings/oleObject154.bin"/><Relationship Id="rId9" Type="http://schemas.openxmlformats.org/officeDocument/2006/relationships/image" Target="../media/image149.wmf"/><Relationship Id="rId14" Type="http://schemas.openxmlformats.org/officeDocument/2006/relationships/oleObject" Target="../embeddings/oleObject159.bin"/><Relationship Id="rId22" Type="http://schemas.openxmlformats.org/officeDocument/2006/relationships/oleObject" Target="../embeddings/oleObject16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6.bin"/><Relationship Id="rId13" Type="http://schemas.openxmlformats.org/officeDocument/2006/relationships/image" Target="../media/image161.emf"/><Relationship Id="rId18" Type="http://schemas.openxmlformats.org/officeDocument/2006/relationships/oleObject" Target="../embeddings/oleObject171.bin"/><Relationship Id="rId26" Type="http://schemas.openxmlformats.org/officeDocument/2006/relationships/image" Target="../media/image56.wmf"/><Relationship Id="rId3" Type="http://schemas.openxmlformats.org/officeDocument/2006/relationships/image" Target="../media/image5.png"/><Relationship Id="rId21" Type="http://schemas.openxmlformats.org/officeDocument/2006/relationships/image" Target="../media/image59.wmf"/><Relationship Id="rId7" Type="http://schemas.openxmlformats.org/officeDocument/2006/relationships/image" Target="../media/image158.wmf"/><Relationship Id="rId12" Type="http://schemas.openxmlformats.org/officeDocument/2006/relationships/oleObject" Target="../embeddings/oleObject168.bin"/><Relationship Id="rId17" Type="http://schemas.openxmlformats.org/officeDocument/2006/relationships/image" Target="../media/image32.wmf"/><Relationship Id="rId25" Type="http://schemas.openxmlformats.org/officeDocument/2006/relationships/oleObject" Target="../embeddings/oleObject17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0.bin"/><Relationship Id="rId20" Type="http://schemas.openxmlformats.org/officeDocument/2006/relationships/oleObject" Target="../embeddings/oleObject172.bin"/><Relationship Id="rId29" Type="http://schemas.openxmlformats.org/officeDocument/2006/relationships/oleObject" Target="../embeddings/oleObject176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65.bin"/><Relationship Id="rId11" Type="http://schemas.openxmlformats.org/officeDocument/2006/relationships/image" Target="../media/image160.emf"/><Relationship Id="rId24" Type="http://schemas.openxmlformats.org/officeDocument/2006/relationships/image" Target="../media/image57.wmf"/><Relationship Id="rId5" Type="http://schemas.openxmlformats.org/officeDocument/2006/relationships/image" Target="../media/image157.wmf"/><Relationship Id="rId15" Type="http://schemas.openxmlformats.org/officeDocument/2006/relationships/image" Target="../media/image34.wmf"/><Relationship Id="rId23" Type="http://schemas.openxmlformats.org/officeDocument/2006/relationships/oleObject" Target="../embeddings/oleObject173.bin"/><Relationship Id="rId28" Type="http://schemas.openxmlformats.org/officeDocument/2006/relationships/image" Target="../media/image58.wmf"/><Relationship Id="rId10" Type="http://schemas.openxmlformats.org/officeDocument/2006/relationships/oleObject" Target="../embeddings/oleObject167.bin"/><Relationship Id="rId19" Type="http://schemas.openxmlformats.org/officeDocument/2006/relationships/image" Target="../media/image33.wmf"/><Relationship Id="rId4" Type="http://schemas.openxmlformats.org/officeDocument/2006/relationships/oleObject" Target="../embeddings/oleObject164.bin"/><Relationship Id="rId9" Type="http://schemas.openxmlformats.org/officeDocument/2006/relationships/image" Target="../media/image159.emf"/><Relationship Id="rId14" Type="http://schemas.openxmlformats.org/officeDocument/2006/relationships/oleObject" Target="../embeddings/oleObject169.bin"/><Relationship Id="rId22" Type="http://schemas.openxmlformats.org/officeDocument/2006/relationships/image" Target="../media/image162.png"/><Relationship Id="rId27" Type="http://schemas.openxmlformats.org/officeDocument/2006/relationships/oleObject" Target="../embeddings/oleObject175.bin"/><Relationship Id="rId30" Type="http://schemas.openxmlformats.org/officeDocument/2006/relationships/image" Target="../media/image60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wmf"/><Relationship Id="rId13" Type="http://schemas.openxmlformats.org/officeDocument/2006/relationships/oleObject" Target="../embeddings/oleObject182.bin"/><Relationship Id="rId18" Type="http://schemas.openxmlformats.org/officeDocument/2006/relationships/image" Target="../media/image169.emf"/><Relationship Id="rId3" Type="http://schemas.openxmlformats.org/officeDocument/2006/relationships/oleObject" Target="../embeddings/oleObject177.bin"/><Relationship Id="rId21" Type="http://schemas.openxmlformats.org/officeDocument/2006/relationships/image" Target="../media/image5.png"/><Relationship Id="rId7" Type="http://schemas.openxmlformats.org/officeDocument/2006/relationships/oleObject" Target="../embeddings/oleObject179.bin"/><Relationship Id="rId12" Type="http://schemas.openxmlformats.org/officeDocument/2006/relationships/image" Target="../media/image166.wmf"/><Relationship Id="rId17" Type="http://schemas.openxmlformats.org/officeDocument/2006/relationships/oleObject" Target="../embeddings/oleObject18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8.wmf"/><Relationship Id="rId20" Type="http://schemas.openxmlformats.org/officeDocument/2006/relationships/image" Target="../media/image170.e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64.wmf"/><Relationship Id="rId11" Type="http://schemas.openxmlformats.org/officeDocument/2006/relationships/oleObject" Target="../embeddings/oleObject181.bin"/><Relationship Id="rId5" Type="http://schemas.openxmlformats.org/officeDocument/2006/relationships/oleObject" Target="../embeddings/oleObject178.bin"/><Relationship Id="rId15" Type="http://schemas.openxmlformats.org/officeDocument/2006/relationships/oleObject" Target="../embeddings/oleObject183.bin"/><Relationship Id="rId10" Type="http://schemas.openxmlformats.org/officeDocument/2006/relationships/image" Target="../media/image92.wmf"/><Relationship Id="rId19" Type="http://schemas.openxmlformats.org/officeDocument/2006/relationships/oleObject" Target="../embeddings/oleObject185.bin"/><Relationship Id="rId4" Type="http://schemas.openxmlformats.org/officeDocument/2006/relationships/image" Target="../media/image163.wmf"/><Relationship Id="rId9" Type="http://schemas.openxmlformats.org/officeDocument/2006/relationships/oleObject" Target="../embeddings/oleObject180.bin"/><Relationship Id="rId14" Type="http://schemas.openxmlformats.org/officeDocument/2006/relationships/image" Target="../media/image16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4.bin"/><Relationship Id="rId21" Type="http://schemas.openxmlformats.org/officeDocument/2006/relationships/image" Target="../media/image5.png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6.e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wmf"/><Relationship Id="rId13" Type="http://schemas.openxmlformats.org/officeDocument/2006/relationships/oleObject" Target="../embeddings/oleObject190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186.bin"/><Relationship Id="rId7" Type="http://schemas.openxmlformats.org/officeDocument/2006/relationships/oleObject" Target="../embeddings/oleObject188.bin"/><Relationship Id="rId12" Type="http://schemas.openxmlformats.org/officeDocument/2006/relationships/image" Target="../media/image175.png"/><Relationship Id="rId17" Type="http://schemas.openxmlformats.org/officeDocument/2006/relationships/oleObject" Target="../embeddings/oleObject19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20" Type="http://schemas.openxmlformats.org/officeDocument/2006/relationships/image" Target="../media/image59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72.w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187.bin"/><Relationship Id="rId15" Type="http://schemas.openxmlformats.org/officeDocument/2006/relationships/oleObject" Target="../embeddings/oleObject191.bin"/><Relationship Id="rId10" Type="http://schemas.openxmlformats.org/officeDocument/2006/relationships/image" Target="../media/image174.wmf"/><Relationship Id="rId19" Type="http://schemas.openxmlformats.org/officeDocument/2006/relationships/oleObject" Target="../embeddings/oleObject193.bin"/><Relationship Id="rId4" Type="http://schemas.openxmlformats.org/officeDocument/2006/relationships/image" Target="../media/image171.wmf"/><Relationship Id="rId9" Type="http://schemas.openxmlformats.org/officeDocument/2006/relationships/oleObject" Target="../embeddings/oleObject189.bin"/><Relationship Id="rId14" Type="http://schemas.openxmlformats.org/officeDocument/2006/relationships/image" Target="../media/image32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wmf"/><Relationship Id="rId13" Type="http://schemas.openxmlformats.org/officeDocument/2006/relationships/oleObject" Target="../embeddings/oleObject199.bin"/><Relationship Id="rId18" Type="http://schemas.openxmlformats.org/officeDocument/2006/relationships/oleObject" Target="../embeddings/oleObject201.bin"/><Relationship Id="rId26" Type="http://schemas.openxmlformats.org/officeDocument/2006/relationships/oleObject" Target="../embeddings/oleObject205.bin"/><Relationship Id="rId3" Type="http://schemas.openxmlformats.org/officeDocument/2006/relationships/oleObject" Target="../embeddings/oleObject194.bin"/><Relationship Id="rId21" Type="http://schemas.openxmlformats.org/officeDocument/2006/relationships/image" Target="../media/image183.wmf"/><Relationship Id="rId7" Type="http://schemas.openxmlformats.org/officeDocument/2006/relationships/oleObject" Target="../embeddings/oleObject196.bin"/><Relationship Id="rId12" Type="http://schemas.openxmlformats.org/officeDocument/2006/relationships/image" Target="../media/image180.wmf"/><Relationship Id="rId17" Type="http://schemas.openxmlformats.org/officeDocument/2006/relationships/image" Target="../media/image5.png"/><Relationship Id="rId25" Type="http://schemas.openxmlformats.org/officeDocument/2006/relationships/image" Target="../media/image18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2.emf"/><Relationship Id="rId20" Type="http://schemas.openxmlformats.org/officeDocument/2006/relationships/oleObject" Target="../embeddings/oleObject202.bin"/><Relationship Id="rId29" Type="http://schemas.openxmlformats.org/officeDocument/2006/relationships/image" Target="../media/image187.e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77.wmf"/><Relationship Id="rId11" Type="http://schemas.openxmlformats.org/officeDocument/2006/relationships/oleObject" Target="../embeddings/oleObject198.bin"/><Relationship Id="rId24" Type="http://schemas.openxmlformats.org/officeDocument/2006/relationships/oleObject" Target="../embeddings/oleObject204.bin"/><Relationship Id="rId5" Type="http://schemas.openxmlformats.org/officeDocument/2006/relationships/oleObject" Target="../embeddings/oleObject195.bin"/><Relationship Id="rId15" Type="http://schemas.openxmlformats.org/officeDocument/2006/relationships/oleObject" Target="../embeddings/oleObject200.bin"/><Relationship Id="rId23" Type="http://schemas.openxmlformats.org/officeDocument/2006/relationships/image" Target="../media/image184.emf"/><Relationship Id="rId28" Type="http://schemas.openxmlformats.org/officeDocument/2006/relationships/oleObject" Target="../embeddings/oleObject206.bin"/><Relationship Id="rId10" Type="http://schemas.openxmlformats.org/officeDocument/2006/relationships/image" Target="../media/image179.wmf"/><Relationship Id="rId19" Type="http://schemas.openxmlformats.org/officeDocument/2006/relationships/image" Target="../media/image166.wmf"/><Relationship Id="rId4" Type="http://schemas.openxmlformats.org/officeDocument/2006/relationships/image" Target="../media/image176.emf"/><Relationship Id="rId9" Type="http://schemas.openxmlformats.org/officeDocument/2006/relationships/oleObject" Target="../embeddings/oleObject197.bin"/><Relationship Id="rId14" Type="http://schemas.openxmlformats.org/officeDocument/2006/relationships/image" Target="../media/image181.wmf"/><Relationship Id="rId22" Type="http://schemas.openxmlformats.org/officeDocument/2006/relationships/oleObject" Target="../embeddings/oleObject203.bin"/><Relationship Id="rId27" Type="http://schemas.openxmlformats.org/officeDocument/2006/relationships/image" Target="../media/image186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emf"/><Relationship Id="rId13" Type="http://schemas.openxmlformats.org/officeDocument/2006/relationships/image" Target="../media/image192.wmf"/><Relationship Id="rId18" Type="http://schemas.openxmlformats.org/officeDocument/2006/relationships/oleObject" Target="../embeddings/oleObject214.bin"/><Relationship Id="rId3" Type="http://schemas.openxmlformats.org/officeDocument/2006/relationships/oleObject" Target="../embeddings/oleObject207.bin"/><Relationship Id="rId21" Type="http://schemas.openxmlformats.org/officeDocument/2006/relationships/image" Target="../media/image196.emf"/><Relationship Id="rId7" Type="http://schemas.openxmlformats.org/officeDocument/2006/relationships/oleObject" Target="../embeddings/oleObject209.bin"/><Relationship Id="rId12" Type="http://schemas.openxmlformats.org/officeDocument/2006/relationships/oleObject" Target="../embeddings/oleObject211.bin"/><Relationship Id="rId17" Type="http://schemas.openxmlformats.org/officeDocument/2006/relationships/image" Target="../media/image19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13.bin"/><Relationship Id="rId20" Type="http://schemas.openxmlformats.org/officeDocument/2006/relationships/oleObject" Target="../embeddings/oleObject215.bin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89.w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08.bin"/><Relationship Id="rId15" Type="http://schemas.openxmlformats.org/officeDocument/2006/relationships/image" Target="../media/image193.wmf"/><Relationship Id="rId10" Type="http://schemas.openxmlformats.org/officeDocument/2006/relationships/image" Target="../media/image191.emf"/><Relationship Id="rId19" Type="http://schemas.openxmlformats.org/officeDocument/2006/relationships/image" Target="../media/image195.wmf"/><Relationship Id="rId4" Type="http://schemas.openxmlformats.org/officeDocument/2006/relationships/image" Target="../media/image188.wmf"/><Relationship Id="rId9" Type="http://schemas.openxmlformats.org/officeDocument/2006/relationships/oleObject" Target="../embeddings/oleObject210.bin"/><Relationship Id="rId14" Type="http://schemas.openxmlformats.org/officeDocument/2006/relationships/oleObject" Target="../embeddings/oleObject212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wmf"/><Relationship Id="rId13" Type="http://schemas.openxmlformats.org/officeDocument/2006/relationships/oleObject" Target="../embeddings/oleObject221.bin"/><Relationship Id="rId18" Type="http://schemas.openxmlformats.org/officeDocument/2006/relationships/oleObject" Target="../embeddings/oleObject223.bin"/><Relationship Id="rId26" Type="http://schemas.openxmlformats.org/officeDocument/2006/relationships/oleObject" Target="../embeddings/oleObject227.bin"/><Relationship Id="rId39" Type="http://schemas.openxmlformats.org/officeDocument/2006/relationships/oleObject" Target="../embeddings/oleObject234.bin"/><Relationship Id="rId3" Type="http://schemas.openxmlformats.org/officeDocument/2006/relationships/oleObject" Target="../embeddings/oleObject216.bin"/><Relationship Id="rId21" Type="http://schemas.openxmlformats.org/officeDocument/2006/relationships/image" Target="../media/image34.wmf"/><Relationship Id="rId34" Type="http://schemas.openxmlformats.org/officeDocument/2006/relationships/oleObject" Target="../embeddings/oleObject231.bin"/><Relationship Id="rId7" Type="http://schemas.openxmlformats.org/officeDocument/2006/relationships/oleObject" Target="../embeddings/oleObject218.bin"/><Relationship Id="rId12" Type="http://schemas.openxmlformats.org/officeDocument/2006/relationships/image" Target="../media/image201.emf"/><Relationship Id="rId17" Type="http://schemas.openxmlformats.org/officeDocument/2006/relationships/image" Target="../media/image203.wmf"/><Relationship Id="rId25" Type="http://schemas.openxmlformats.org/officeDocument/2006/relationships/image" Target="../media/image33.wmf"/><Relationship Id="rId33" Type="http://schemas.openxmlformats.org/officeDocument/2006/relationships/image" Target="../media/image57.wmf"/><Relationship Id="rId38" Type="http://schemas.openxmlformats.org/officeDocument/2006/relationships/oleObject" Target="../embeddings/oleObject23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22.bin"/><Relationship Id="rId20" Type="http://schemas.openxmlformats.org/officeDocument/2006/relationships/oleObject" Target="../embeddings/oleObject224.bin"/><Relationship Id="rId29" Type="http://schemas.openxmlformats.org/officeDocument/2006/relationships/image" Target="../media/image60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98.wmf"/><Relationship Id="rId11" Type="http://schemas.openxmlformats.org/officeDocument/2006/relationships/oleObject" Target="../embeddings/oleObject220.bin"/><Relationship Id="rId24" Type="http://schemas.openxmlformats.org/officeDocument/2006/relationships/oleObject" Target="../embeddings/oleObject226.bin"/><Relationship Id="rId32" Type="http://schemas.openxmlformats.org/officeDocument/2006/relationships/oleObject" Target="../embeddings/oleObject230.bin"/><Relationship Id="rId37" Type="http://schemas.openxmlformats.org/officeDocument/2006/relationships/oleObject" Target="../embeddings/oleObject232.bin"/><Relationship Id="rId40" Type="http://schemas.openxmlformats.org/officeDocument/2006/relationships/oleObject" Target="../embeddings/oleObject235.bin"/><Relationship Id="rId5" Type="http://schemas.openxmlformats.org/officeDocument/2006/relationships/oleObject" Target="../embeddings/oleObject217.bin"/><Relationship Id="rId15" Type="http://schemas.openxmlformats.org/officeDocument/2006/relationships/image" Target="../media/image5.png"/><Relationship Id="rId23" Type="http://schemas.openxmlformats.org/officeDocument/2006/relationships/image" Target="../media/image32.wmf"/><Relationship Id="rId28" Type="http://schemas.openxmlformats.org/officeDocument/2006/relationships/oleObject" Target="../embeddings/oleObject228.bin"/><Relationship Id="rId36" Type="http://schemas.openxmlformats.org/officeDocument/2006/relationships/image" Target="../media/image205.png"/><Relationship Id="rId10" Type="http://schemas.openxmlformats.org/officeDocument/2006/relationships/image" Target="../media/image200.emf"/><Relationship Id="rId19" Type="http://schemas.openxmlformats.org/officeDocument/2006/relationships/image" Target="../media/image204.wmf"/><Relationship Id="rId31" Type="http://schemas.openxmlformats.org/officeDocument/2006/relationships/image" Target="../media/image58.wmf"/><Relationship Id="rId4" Type="http://schemas.openxmlformats.org/officeDocument/2006/relationships/image" Target="../media/image197.wmf"/><Relationship Id="rId9" Type="http://schemas.openxmlformats.org/officeDocument/2006/relationships/oleObject" Target="../embeddings/oleObject219.bin"/><Relationship Id="rId14" Type="http://schemas.openxmlformats.org/officeDocument/2006/relationships/image" Target="../media/image202.emf"/><Relationship Id="rId22" Type="http://schemas.openxmlformats.org/officeDocument/2006/relationships/oleObject" Target="../embeddings/oleObject225.bin"/><Relationship Id="rId27" Type="http://schemas.openxmlformats.org/officeDocument/2006/relationships/image" Target="../media/image59.wmf"/><Relationship Id="rId30" Type="http://schemas.openxmlformats.org/officeDocument/2006/relationships/oleObject" Target="../embeddings/oleObject229.bin"/><Relationship Id="rId35" Type="http://schemas.openxmlformats.org/officeDocument/2006/relationships/image" Target="../media/image56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wmf"/><Relationship Id="rId13" Type="http://schemas.openxmlformats.org/officeDocument/2006/relationships/oleObject" Target="../embeddings/oleObject241.bin"/><Relationship Id="rId18" Type="http://schemas.openxmlformats.org/officeDocument/2006/relationships/image" Target="../media/image212.emf"/><Relationship Id="rId26" Type="http://schemas.openxmlformats.org/officeDocument/2006/relationships/image" Target="../media/image215.emf"/><Relationship Id="rId3" Type="http://schemas.openxmlformats.org/officeDocument/2006/relationships/oleObject" Target="../embeddings/oleObject236.bin"/><Relationship Id="rId21" Type="http://schemas.openxmlformats.org/officeDocument/2006/relationships/oleObject" Target="../embeddings/oleObject245.bin"/><Relationship Id="rId7" Type="http://schemas.openxmlformats.org/officeDocument/2006/relationships/oleObject" Target="../embeddings/oleObject238.bin"/><Relationship Id="rId12" Type="http://schemas.openxmlformats.org/officeDocument/2006/relationships/image" Target="../media/image210.emf"/><Relationship Id="rId17" Type="http://schemas.openxmlformats.org/officeDocument/2006/relationships/oleObject" Target="../embeddings/oleObject243.bin"/><Relationship Id="rId25" Type="http://schemas.openxmlformats.org/officeDocument/2006/relationships/oleObject" Target="../embeddings/oleObject24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6.wmf"/><Relationship Id="rId20" Type="http://schemas.openxmlformats.org/officeDocument/2006/relationships/image" Target="../media/image213.wmf"/><Relationship Id="rId29" Type="http://schemas.openxmlformats.org/officeDocument/2006/relationships/oleObject" Target="../embeddings/oleObject249.bin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07.wmf"/><Relationship Id="rId11" Type="http://schemas.openxmlformats.org/officeDocument/2006/relationships/oleObject" Target="../embeddings/oleObject240.bin"/><Relationship Id="rId24" Type="http://schemas.openxmlformats.org/officeDocument/2006/relationships/image" Target="../media/image214.emf"/><Relationship Id="rId5" Type="http://schemas.openxmlformats.org/officeDocument/2006/relationships/oleObject" Target="../embeddings/oleObject237.bin"/><Relationship Id="rId15" Type="http://schemas.openxmlformats.org/officeDocument/2006/relationships/oleObject" Target="../embeddings/oleObject242.bin"/><Relationship Id="rId23" Type="http://schemas.openxmlformats.org/officeDocument/2006/relationships/oleObject" Target="../embeddings/oleObject246.bin"/><Relationship Id="rId28" Type="http://schemas.openxmlformats.org/officeDocument/2006/relationships/image" Target="../media/image216.emf"/><Relationship Id="rId10" Type="http://schemas.openxmlformats.org/officeDocument/2006/relationships/image" Target="../media/image209.wmf"/><Relationship Id="rId19" Type="http://schemas.openxmlformats.org/officeDocument/2006/relationships/oleObject" Target="../embeddings/oleObject244.bin"/><Relationship Id="rId31" Type="http://schemas.openxmlformats.org/officeDocument/2006/relationships/image" Target="../media/image5.png"/><Relationship Id="rId4" Type="http://schemas.openxmlformats.org/officeDocument/2006/relationships/image" Target="../media/image206.wmf"/><Relationship Id="rId9" Type="http://schemas.openxmlformats.org/officeDocument/2006/relationships/oleObject" Target="../embeddings/oleObject239.bin"/><Relationship Id="rId14" Type="http://schemas.openxmlformats.org/officeDocument/2006/relationships/image" Target="../media/image211.wmf"/><Relationship Id="rId22" Type="http://schemas.openxmlformats.org/officeDocument/2006/relationships/image" Target="../media/image194.wmf"/><Relationship Id="rId27" Type="http://schemas.openxmlformats.org/officeDocument/2006/relationships/oleObject" Target="../embeddings/oleObject248.bin"/><Relationship Id="rId30" Type="http://schemas.openxmlformats.org/officeDocument/2006/relationships/image" Target="../media/image217.e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wmf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257.bin"/><Relationship Id="rId3" Type="http://schemas.openxmlformats.org/officeDocument/2006/relationships/oleObject" Target="../embeddings/oleObject250.bin"/><Relationship Id="rId7" Type="http://schemas.openxmlformats.org/officeDocument/2006/relationships/oleObject" Target="../embeddings/oleObject252.bin"/><Relationship Id="rId12" Type="http://schemas.openxmlformats.org/officeDocument/2006/relationships/oleObject" Target="../embeddings/oleObject254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56.bin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77.w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51.bin"/><Relationship Id="rId15" Type="http://schemas.openxmlformats.org/officeDocument/2006/relationships/image" Target="../media/image33.wmf"/><Relationship Id="rId10" Type="http://schemas.openxmlformats.org/officeDocument/2006/relationships/image" Target="../media/image180.wmf"/><Relationship Id="rId19" Type="http://schemas.openxmlformats.org/officeDocument/2006/relationships/image" Target="../media/image59.wmf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253.bin"/><Relationship Id="rId14" Type="http://schemas.openxmlformats.org/officeDocument/2006/relationships/oleObject" Target="../embeddings/oleObject25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jpg"/><Relationship Id="rId2" Type="http://schemas.openxmlformats.org/officeDocument/2006/relationships/image" Target="../media/image218.jp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0.bin"/><Relationship Id="rId13" Type="http://schemas.openxmlformats.org/officeDocument/2006/relationships/image" Target="../media/image56.wmf"/><Relationship Id="rId18" Type="http://schemas.openxmlformats.org/officeDocument/2006/relationships/oleObject" Target="../embeddings/oleObject265.bin"/><Relationship Id="rId3" Type="http://schemas.openxmlformats.org/officeDocument/2006/relationships/oleObject" Target="../embeddings/oleObject258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262.bin"/><Relationship Id="rId17" Type="http://schemas.openxmlformats.org/officeDocument/2006/relationships/oleObject" Target="../embeddings/oleObject26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1.png"/><Relationship Id="rId20" Type="http://schemas.openxmlformats.org/officeDocument/2006/relationships/oleObject" Target="../embeddings/oleObject267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20.emf"/><Relationship Id="rId11" Type="http://schemas.openxmlformats.org/officeDocument/2006/relationships/image" Target="../media/image57.wmf"/><Relationship Id="rId5" Type="http://schemas.openxmlformats.org/officeDocument/2006/relationships/oleObject" Target="../embeddings/oleObject259.bin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261.bin"/><Relationship Id="rId19" Type="http://schemas.openxmlformats.org/officeDocument/2006/relationships/oleObject" Target="../embeddings/oleObject266.bin"/><Relationship Id="rId4" Type="http://schemas.openxmlformats.org/officeDocument/2006/relationships/image" Target="../media/image137.wmf"/><Relationship Id="rId9" Type="http://schemas.openxmlformats.org/officeDocument/2006/relationships/image" Target="../media/image60.wmf"/><Relationship Id="rId14" Type="http://schemas.openxmlformats.org/officeDocument/2006/relationships/oleObject" Target="../embeddings/oleObject263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13" Type="http://schemas.openxmlformats.org/officeDocument/2006/relationships/image" Target="../media/image32.wmf"/><Relationship Id="rId3" Type="http://schemas.openxmlformats.org/officeDocument/2006/relationships/oleObject" Target="../embeddings/oleObject268.bin"/><Relationship Id="rId7" Type="http://schemas.openxmlformats.org/officeDocument/2006/relationships/oleObject" Target="../embeddings/oleObject270.bin"/><Relationship Id="rId12" Type="http://schemas.openxmlformats.org/officeDocument/2006/relationships/oleObject" Target="../embeddings/oleObject272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4.bin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23.wmf"/><Relationship Id="rId11" Type="http://schemas.openxmlformats.org/officeDocument/2006/relationships/image" Target="../media/image59.wmf"/><Relationship Id="rId5" Type="http://schemas.openxmlformats.org/officeDocument/2006/relationships/oleObject" Target="../embeddings/oleObject269.bin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271.bin"/><Relationship Id="rId4" Type="http://schemas.openxmlformats.org/officeDocument/2006/relationships/image" Target="../media/image222.wmf"/><Relationship Id="rId9" Type="http://schemas.openxmlformats.org/officeDocument/2006/relationships/image" Target="../media/image5.png"/><Relationship Id="rId14" Type="http://schemas.openxmlformats.org/officeDocument/2006/relationships/oleObject" Target="../embeddings/oleObject273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oleObject" Target="../embeddings/oleObject279.bin"/><Relationship Id="rId3" Type="http://schemas.openxmlformats.org/officeDocument/2006/relationships/oleObject" Target="../embeddings/oleObject275.bin"/><Relationship Id="rId7" Type="http://schemas.openxmlformats.org/officeDocument/2006/relationships/image" Target="../media/image141.jpeg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29.vml"/><Relationship Id="rId6" Type="http://schemas.openxmlformats.org/officeDocument/2006/relationships/image" Target="../media/image225.emf"/><Relationship Id="rId11" Type="http://schemas.openxmlformats.org/officeDocument/2006/relationships/oleObject" Target="../embeddings/oleObject278.bin"/><Relationship Id="rId5" Type="http://schemas.openxmlformats.org/officeDocument/2006/relationships/oleObject" Target="../embeddings/oleObject276.bin"/><Relationship Id="rId15" Type="http://schemas.openxmlformats.org/officeDocument/2006/relationships/oleObject" Target="../embeddings/oleObject280.bin"/><Relationship Id="rId10" Type="http://schemas.openxmlformats.org/officeDocument/2006/relationships/image" Target="../media/image57.wmf"/><Relationship Id="rId4" Type="http://schemas.openxmlformats.org/officeDocument/2006/relationships/image" Target="../media/image224.emf"/><Relationship Id="rId9" Type="http://schemas.openxmlformats.org/officeDocument/2006/relationships/oleObject" Target="../embeddings/oleObject277.bin"/><Relationship Id="rId14" Type="http://schemas.openxmlformats.org/officeDocument/2006/relationships/image" Target="../media/image5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wmf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288.bin"/><Relationship Id="rId3" Type="http://schemas.openxmlformats.org/officeDocument/2006/relationships/oleObject" Target="../embeddings/oleObject281.bin"/><Relationship Id="rId7" Type="http://schemas.openxmlformats.org/officeDocument/2006/relationships/oleObject" Target="../embeddings/oleObject283.bin"/><Relationship Id="rId12" Type="http://schemas.openxmlformats.org/officeDocument/2006/relationships/oleObject" Target="../embeddings/oleObject285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7.bin"/><Relationship Id="rId1" Type="http://schemas.openxmlformats.org/officeDocument/2006/relationships/vmlDrawing" Target="../drawings/vmlDrawing30.vml"/><Relationship Id="rId6" Type="http://schemas.openxmlformats.org/officeDocument/2006/relationships/image" Target="../media/image227.w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82.bin"/><Relationship Id="rId15" Type="http://schemas.openxmlformats.org/officeDocument/2006/relationships/image" Target="../media/image33.wmf"/><Relationship Id="rId10" Type="http://schemas.openxmlformats.org/officeDocument/2006/relationships/image" Target="../media/image229.wmf"/><Relationship Id="rId19" Type="http://schemas.openxmlformats.org/officeDocument/2006/relationships/image" Target="../media/image59.wmf"/><Relationship Id="rId4" Type="http://schemas.openxmlformats.org/officeDocument/2006/relationships/image" Target="../media/image226.wmf"/><Relationship Id="rId9" Type="http://schemas.openxmlformats.org/officeDocument/2006/relationships/oleObject" Target="../embeddings/oleObject284.bin"/><Relationship Id="rId14" Type="http://schemas.openxmlformats.org/officeDocument/2006/relationships/oleObject" Target="../embeddings/oleObject286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2.wmf"/><Relationship Id="rId3" Type="http://schemas.openxmlformats.org/officeDocument/2006/relationships/oleObject" Target="../embeddings/oleObject289.bin"/><Relationship Id="rId7" Type="http://schemas.openxmlformats.org/officeDocument/2006/relationships/oleObject" Target="../embeddings/oleObject29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231.wmf"/><Relationship Id="rId5" Type="http://schemas.openxmlformats.org/officeDocument/2006/relationships/oleObject" Target="../embeddings/oleObject290.bin"/><Relationship Id="rId4" Type="http://schemas.openxmlformats.org/officeDocument/2006/relationships/image" Target="../media/image230.wmf"/><Relationship Id="rId9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2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234.wmf"/><Relationship Id="rId5" Type="http://schemas.openxmlformats.org/officeDocument/2006/relationships/oleObject" Target="../embeddings/oleObject293.bin"/><Relationship Id="rId4" Type="http://schemas.openxmlformats.org/officeDocument/2006/relationships/image" Target="../media/image233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5.png"/><Relationship Id="rId4" Type="http://schemas.openxmlformats.org/officeDocument/2006/relationships/image" Target="../media/image235.e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7.bin"/><Relationship Id="rId13" Type="http://schemas.openxmlformats.org/officeDocument/2006/relationships/image" Target="../media/image240.wmf"/><Relationship Id="rId3" Type="http://schemas.openxmlformats.org/officeDocument/2006/relationships/oleObject" Target="../embeddings/oleObject295.bin"/><Relationship Id="rId7" Type="http://schemas.openxmlformats.org/officeDocument/2006/relationships/image" Target="../media/image237.wmf"/><Relationship Id="rId12" Type="http://schemas.openxmlformats.org/officeDocument/2006/relationships/oleObject" Target="../embeddings/oleObject29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96.bin"/><Relationship Id="rId11" Type="http://schemas.openxmlformats.org/officeDocument/2006/relationships/image" Target="../media/image239.wmf"/><Relationship Id="rId5" Type="http://schemas.openxmlformats.org/officeDocument/2006/relationships/image" Target="../media/image5.png"/><Relationship Id="rId10" Type="http://schemas.openxmlformats.org/officeDocument/2006/relationships/oleObject" Target="../embeddings/oleObject298.bin"/><Relationship Id="rId4" Type="http://schemas.openxmlformats.org/officeDocument/2006/relationships/image" Target="../media/image236.wmf"/><Relationship Id="rId9" Type="http://schemas.openxmlformats.org/officeDocument/2006/relationships/image" Target="../media/image238.wmf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7.emf"/><Relationship Id="rId26" Type="http://schemas.openxmlformats.org/officeDocument/2006/relationships/oleObject" Target="../embeddings/oleObject29.bin"/><Relationship Id="rId39" Type="http://schemas.openxmlformats.org/officeDocument/2006/relationships/image" Target="../media/image37.emf"/><Relationship Id="rId3" Type="http://schemas.openxmlformats.org/officeDocument/2006/relationships/oleObject" Target="../embeddings/oleObject18.bin"/><Relationship Id="rId21" Type="http://schemas.openxmlformats.org/officeDocument/2006/relationships/oleObject" Target="../embeddings/oleObject27.bin"/><Relationship Id="rId34" Type="http://schemas.openxmlformats.org/officeDocument/2006/relationships/oleObject" Target="../embeddings/oleObject33.bin"/><Relationship Id="rId42" Type="http://schemas.openxmlformats.org/officeDocument/2006/relationships/oleObject" Target="../embeddings/oleObject37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5.bin"/><Relationship Id="rId25" Type="http://schemas.openxmlformats.org/officeDocument/2006/relationships/image" Target="../media/image5.png"/><Relationship Id="rId33" Type="http://schemas.openxmlformats.org/officeDocument/2006/relationships/image" Target="../media/image34.wmf"/><Relationship Id="rId38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29" Type="http://schemas.openxmlformats.org/officeDocument/2006/relationships/image" Target="../media/image32.wmf"/><Relationship Id="rId41" Type="http://schemas.openxmlformats.org/officeDocument/2006/relationships/image" Target="../media/image38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30.wmf"/><Relationship Id="rId32" Type="http://schemas.openxmlformats.org/officeDocument/2006/relationships/oleObject" Target="../embeddings/oleObject32.bin"/><Relationship Id="rId37" Type="http://schemas.openxmlformats.org/officeDocument/2006/relationships/image" Target="../media/image36.wmf"/><Relationship Id="rId40" Type="http://schemas.openxmlformats.org/officeDocument/2006/relationships/oleObject" Target="../embeddings/oleObject36.bin"/><Relationship Id="rId45" Type="http://schemas.openxmlformats.org/officeDocument/2006/relationships/image" Target="../media/image40.e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oleObject" Target="../embeddings/oleObject30.bin"/><Relationship Id="rId36" Type="http://schemas.openxmlformats.org/officeDocument/2006/relationships/oleObject" Target="../embeddings/oleObject34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6.bin"/><Relationship Id="rId31" Type="http://schemas.openxmlformats.org/officeDocument/2006/relationships/image" Target="../media/image33.wmf"/><Relationship Id="rId44" Type="http://schemas.openxmlformats.org/officeDocument/2006/relationships/oleObject" Target="../embeddings/oleObject38.bin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5.emf"/><Relationship Id="rId22" Type="http://schemas.openxmlformats.org/officeDocument/2006/relationships/image" Target="../media/image29.wmf"/><Relationship Id="rId27" Type="http://schemas.openxmlformats.org/officeDocument/2006/relationships/image" Target="../media/image31.wmf"/><Relationship Id="rId30" Type="http://schemas.openxmlformats.org/officeDocument/2006/relationships/oleObject" Target="../embeddings/oleObject31.bin"/><Relationship Id="rId35" Type="http://schemas.openxmlformats.org/officeDocument/2006/relationships/image" Target="../media/image35.wmf"/><Relationship Id="rId43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5.png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e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2BD572-DD9C-4790-9C88-8B6BE25509C7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1676400" y="8382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b="1" dirty="0">
                <a:latin typeface="宋体" pitchFamily="2" charset="-122"/>
              </a:rPr>
              <a:t>第五节  曲面及其方程</a:t>
            </a:r>
          </a:p>
        </p:txBody>
      </p:sp>
      <p:sp>
        <p:nvSpPr>
          <p:cNvPr id="355331" name="Text Box 3"/>
          <p:cNvSpPr txBox="1">
            <a:spLocks noChangeArrowheads="1"/>
          </p:cNvSpPr>
          <p:nvPr/>
        </p:nvSpPr>
        <p:spPr bwMode="auto">
          <a:xfrm>
            <a:off x="1905000" y="2193925"/>
            <a:ext cx="6667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 dirty="0">
                <a:latin typeface="Times New Roman" pitchFamily="18" charset="0"/>
                <a:ea typeface="黑体" pitchFamily="49" charset="-122"/>
              </a:rPr>
              <a:t>曲面方程研究的基本问题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1828800" y="5013325"/>
            <a:ext cx="518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小结   思考题   作业</a:t>
            </a:r>
          </a:p>
        </p:txBody>
      </p:sp>
      <p:pic>
        <p:nvPicPr>
          <p:cNvPr id="355333" name="Picture 5" descr="BD1486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3463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5334" name="Picture 6" descr="BD1486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0321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5335" name="Picture 7" descr="BD1486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7179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3810000" y="1416050"/>
            <a:ext cx="2514600" cy="6413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3600" b="1">
                <a:solidFill>
                  <a:schemeClr val="tx2"/>
                </a:solidFill>
                <a:latin typeface="Times New Roman" pitchFamily="18" charset="0"/>
              </a:rPr>
              <a:t>(surface)</a:t>
            </a:r>
          </a:p>
        </p:txBody>
      </p:sp>
      <p:sp>
        <p:nvSpPr>
          <p:cNvPr id="355340" name="Text Box 12"/>
          <p:cNvSpPr txBox="1">
            <a:spLocks noChangeArrowheads="1"/>
          </p:cNvSpPr>
          <p:nvPr/>
        </p:nvSpPr>
        <p:spPr bwMode="auto">
          <a:xfrm>
            <a:off x="1905000" y="2879725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旋转曲面</a:t>
            </a:r>
          </a:p>
        </p:txBody>
      </p:sp>
      <p:sp>
        <p:nvSpPr>
          <p:cNvPr id="355341" name="Text Box 13"/>
          <p:cNvSpPr txBox="1">
            <a:spLocks noChangeArrowheads="1"/>
          </p:cNvSpPr>
          <p:nvPr/>
        </p:nvSpPr>
        <p:spPr bwMode="auto">
          <a:xfrm>
            <a:off x="1905000" y="3565525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柱面</a:t>
            </a:r>
          </a:p>
        </p:txBody>
      </p:sp>
      <p:pic>
        <p:nvPicPr>
          <p:cNvPr id="355342" name="Picture 14" descr="BD1486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5343" name="Picture 15" descr="BD1486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5344" name="Text Box 16"/>
          <p:cNvSpPr txBox="1">
            <a:spLocks noChangeArrowheads="1"/>
          </p:cNvSpPr>
          <p:nvPr/>
        </p:nvSpPr>
        <p:spPr bwMode="auto">
          <a:xfrm>
            <a:off x="1905000" y="4267200"/>
            <a:ext cx="320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二次曲面</a:t>
            </a:r>
          </a:p>
        </p:txBody>
      </p:sp>
      <p:sp>
        <p:nvSpPr>
          <p:cNvPr id="355345" name="Rectangle 17"/>
          <p:cNvSpPr>
            <a:spLocks noChangeArrowheads="1"/>
          </p:cNvSpPr>
          <p:nvPr/>
        </p:nvSpPr>
        <p:spPr bwMode="auto">
          <a:xfrm>
            <a:off x="3962400" y="2971800"/>
            <a:ext cx="4419600" cy="5794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</a:rPr>
              <a:t>(surface  of  revolution)</a:t>
            </a:r>
          </a:p>
        </p:txBody>
      </p:sp>
      <p:sp>
        <p:nvSpPr>
          <p:cNvPr id="355346" name="Rectangle 18"/>
          <p:cNvSpPr>
            <a:spLocks noChangeArrowheads="1"/>
          </p:cNvSpPr>
          <p:nvPr/>
        </p:nvSpPr>
        <p:spPr bwMode="auto">
          <a:xfrm>
            <a:off x="2971800" y="3657600"/>
            <a:ext cx="4114800" cy="5794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</a:rPr>
              <a:t>(cylindrical  surface )</a:t>
            </a:r>
          </a:p>
        </p:txBody>
      </p:sp>
      <p:sp>
        <p:nvSpPr>
          <p:cNvPr id="355347" name="Text Box 19"/>
          <p:cNvSpPr txBox="1">
            <a:spLocks noChangeArrowheads="1"/>
          </p:cNvSpPr>
          <p:nvPr/>
        </p:nvSpPr>
        <p:spPr bwMode="auto">
          <a:xfrm>
            <a:off x="3962400" y="4343400"/>
            <a:ext cx="4038600" cy="5794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</a:rPr>
              <a:t>(quadratic  surface)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autoUpdateAnimBg="0"/>
      <p:bldP spid="355332" grpId="0" autoUpdateAnimBg="0"/>
      <p:bldP spid="355340" grpId="0" autoUpdateAnimBg="0"/>
      <p:bldP spid="355341" grpId="0" autoUpdateAnimBg="0"/>
      <p:bldP spid="355344" grpId="0" autoUpdateAnimBg="0"/>
      <p:bldP spid="355345" grpId="0" autoUpdateAnimBg="0"/>
      <p:bldP spid="355346" grpId="0" autoUpdateAnimBg="0"/>
      <p:bldP spid="35534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9679AB-3DE2-457A-8B7A-A52834010A8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365715" name="Line 147"/>
          <p:cNvSpPr>
            <a:spLocks noChangeShapeType="1"/>
          </p:cNvSpPr>
          <p:nvPr/>
        </p:nvSpPr>
        <p:spPr bwMode="auto">
          <a:xfrm flipH="1">
            <a:off x="4724400" y="4114800"/>
            <a:ext cx="1676400" cy="2057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142"/>
          <p:cNvGrpSpPr>
            <a:grpSpLocks/>
          </p:cNvGrpSpPr>
          <p:nvPr/>
        </p:nvGrpSpPr>
        <p:grpSpPr bwMode="auto">
          <a:xfrm>
            <a:off x="5486400" y="4724400"/>
            <a:ext cx="457200" cy="533400"/>
            <a:chOff x="2400" y="2976"/>
            <a:chExt cx="288" cy="336"/>
          </a:xfrm>
        </p:grpSpPr>
        <p:grpSp>
          <p:nvGrpSpPr>
            <p:cNvPr id="7244" name="Group 135"/>
            <p:cNvGrpSpPr>
              <a:grpSpLocks/>
            </p:cNvGrpSpPr>
            <p:nvPr/>
          </p:nvGrpSpPr>
          <p:grpSpPr bwMode="auto">
            <a:xfrm>
              <a:off x="2400" y="2976"/>
              <a:ext cx="288" cy="336"/>
              <a:chOff x="2496" y="2832"/>
              <a:chExt cx="288" cy="336"/>
            </a:xfrm>
          </p:grpSpPr>
          <p:sp>
            <p:nvSpPr>
              <p:cNvPr id="7246" name="Line 126"/>
              <p:cNvSpPr>
                <a:spLocks noChangeShapeType="1"/>
              </p:cNvSpPr>
              <p:nvPr/>
            </p:nvSpPr>
            <p:spPr bwMode="auto">
              <a:xfrm>
                <a:off x="2496" y="2832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47" name="Line 127"/>
              <p:cNvSpPr>
                <a:spLocks noChangeShapeType="1"/>
              </p:cNvSpPr>
              <p:nvPr/>
            </p:nvSpPr>
            <p:spPr bwMode="auto">
              <a:xfrm flipH="1">
                <a:off x="2496" y="2832"/>
                <a:ext cx="288" cy="33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7187" name="Object 17"/>
              <p:cNvGraphicFramePr>
                <a:graphicFrameLocks noChangeAspect="1"/>
              </p:cNvGraphicFramePr>
              <p:nvPr/>
            </p:nvGraphicFramePr>
            <p:xfrm>
              <a:off x="2496" y="2928"/>
              <a:ext cx="144" cy="1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296" name="Equation" r:id="rId3" imgW="152280" imgH="139680" progId="Equation.3">
                      <p:embed/>
                    </p:oleObj>
                  </mc:Choice>
                  <mc:Fallback>
                    <p:oleObj name="Equation" r:id="rId3" imgW="152280" imgH="139680" progId="Equation.3">
                      <p:embed/>
                      <p:pic>
                        <p:nvPicPr>
                          <p:cNvPr id="0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96" y="2928"/>
                            <a:ext cx="144" cy="13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48" name="Freeform 134"/>
              <p:cNvSpPr>
                <a:spLocks/>
              </p:cNvSpPr>
              <p:nvPr/>
            </p:nvSpPr>
            <p:spPr bwMode="auto">
              <a:xfrm>
                <a:off x="2496" y="3024"/>
                <a:ext cx="96" cy="48"/>
              </a:xfrm>
              <a:custGeom>
                <a:avLst/>
                <a:gdLst>
                  <a:gd name="T0" fmla="*/ 0 w 96"/>
                  <a:gd name="T1" fmla="*/ 0 h 48"/>
                  <a:gd name="T2" fmla="*/ 96 w 96"/>
                  <a:gd name="T3" fmla="*/ 48 h 48"/>
                  <a:gd name="T4" fmla="*/ 0 60000 65536"/>
                  <a:gd name="T5" fmla="*/ 0 60000 65536"/>
                  <a:gd name="T6" fmla="*/ 0 w 96"/>
                  <a:gd name="T7" fmla="*/ 0 h 48"/>
                  <a:gd name="T8" fmla="*/ 96 w 96"/>
                  <a:gd name="T9" fmla="*/ 48 h 4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48">
                    <a:moveTo>
                      <a:pt x="0" y="0"/>
                    </a:moveTo>
                    <a:cubicBezTo>
                      <a:pt x="0" y="0"/>
                      <a:pt x="48" y="24"/>
                      <a:pt x="96" y="48"/>
                    </a:cubicBezTo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245" name="Line 141"/>
            <p:cNvSpPr>
              <a:spLocks noChangeShapeType="1"/>
            </p:cNvSpPr>
            <p:nvPr/>
          </p:nvSpPr>
          <p:spPr bwMode="auto">
            <a:xfrm flipH="1">
              <a:off x="2400" y="2976"/>
              <a:ext cx="288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65572" name="Text Box 4"/>
          <p:cNvSpPr txBox="1">
            <a:spLocks noChangeArrowheads="1"/>
          </p:cNvSpPr>
          <p:nvPr/>
        </p:nvSpPr>
        <p:spPr bwMode="auto">
          <a:xfrm>
            <a:off x="990600" y="34432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  <a:r>
              <a:rPr kumimoji="1" lang="zh-CN" altLang="en-US" sz="2800" b="1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449536" name="Object 0"/>
          <p:cNvGraphicFramePr>
            <a:graphicFrameLocks noChangeAspect="1"/>
          </p:cNvGraphicFramePr>
          <p:nvPr/>
        </p:nvGraphicFramePr>
        <p:xfrm>
          <a:off x="1981200" y="4114800"/>
          <a:ext cx="170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公式" r:id="rId5" imgW="1701720" imgH="380880" progId="Equation.3">
                  <p:embed/>
                </p:oleObj>
              </mc:Choice>
              <mc:Fallback>
                <p:oleObj name="公式" r:id="rId5" imgW="1701720" imgH="3808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14800"/>
                        <a:ext cx="1701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581" name="Text Box 13"/>
          <p:cNvSpPr txBox="1">
            <a:spLocks noChangeArrowheads="1"/>
          </p:cNvSpPr>
          <p:nvPr/>
        </p:nvSpPr>
        <p:spPr bwMode="auto">
          <a:xfrm>
            <a:off x="1447800" y="4572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圆锥面方程</a:t>
            </a:r>
          </a:p>
        </p:txBody>
      </p:sp>
      <p:graphicFrame>
        <p:nvGraphicFramePr>
          <p:cNvPr id="449537" name="Object 1"/>
          <p:cNvGraphicFramePr>
            <a:graphicFrameLocks noChangeAspect="1"/>
          </p:cNvGraphicFramePr>
          <p:nvPr/>
        </p:nvGraphicFramePr>
        <p:xfrm>
          <a:off x="1511300" y="5181600"/>
          <a:ext cx="3060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" name="公式" r:id="rId7" imgW="3136680" imgH="507960" progId="Equation.3">
                  <p:embed/>
                </p:oleObj>
              </mc:Choice>
              <mc:Fallback>
                <p:oleObj name="公式" r:id="rId7" imgW="3136680" imgH="507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5181600"/>
                        <a:ext cx="3060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599" name="Text Box 31"/>
          <p:cNvSpPr txBox="1">
            <a:spLocks noChangeArrowheads="1"/>
          </p:cNvSpPr>
          <p:nvPr/>
        </p:nvSpPr>
        <p:spPr bwMode="auto">
          <a:xfrm>
            <a:off x="990600" y="1143000"/>
            <a:ext cx="4343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所得旋转曲面称为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圆锥面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65600" name="Text Box 32"/>
          <p:cNvSpPr txBox="1">
            <a:spLocks noChangeArrowheads="1"/>
          </p:cNvSpPr>
          <p:nvPr/>
        </p:nvSpPr>
        <p:spPr bwMode="auto">
          <a:xfrm>
            <a:off x="5029200" y="1123938"/>
            <a:ext cx="3276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</a:rPr>
              <a:t>两直线的交点称为</a:t>
            </a:r>
            <a:endParaRPr kumimoji="1" lang="zh-CN" alt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65601" name="Rectangle 33"/>
          <p:cNvSpPr>
            <a:spLocks noChangeArrowheads="1"/>
          </p:cNvSpPr>
          <p:nvPr/>
        </p:nvSpPr>
        <p:spPr bwMode="auto">
          <a:xfrm>
            <a:off x="990600" y="1676400"/>
            <a:ext cx="2590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圆锥面的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顶点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7196" name="Text Box 34"/>
          <p:cNvSpPr txBox="1">
            <a:spLocks noChangeArrowheads="1"/>
          </p:cNvSpPr>
          <p:nvPr/>
        </p:nvSpPr>
        <p:spPr bwMode="auto">
          <a:xfrm>
            <a:off x="990600" y="533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  <a:r>
              <a:rPr kumimoji="1" lang="zh-CN" altLang="en-US" sz="2800" b="1">
                <a:latin typeface="Times New Roman" pitchFamily="18" charset="0"/>
              </a:rPr>
              <a:t> </a:t>
            </a:r>
          </a:p>
        </p:txBody>
      </p:sp>
      <p:sp>
        <p:nvSpPr>
          <p:cNvPr id="365603" name="Text Box 35"/>
          <p:cNvSpPr txBox="1">
            <a:spLocks noChangeArrowheads="1"/>
          </p:cNvSpPr>
          <p:nvPr/>
        </p:nvSpPr>
        <p:spPr bwMode="auto">
          <a:xfrm>
            <a:off x="3276600" y="1676400"/>
            <a:ext cx="3276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两直线的夹角</a:t>
            </a:r>
            <a:endParaRPr kumimoji="1" lang="zh-CN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65604" name="Rectangle 36"/>
          <p:cNvSpPr>
            <a:spLocks noChangeArrowheads="1"/>
          </p:cNvSpPr>
          <p:nvPr/>
        </p:nvSpPr>
        <p:spPr bwMode="auto">
          <a:xfrm>
            <a:off x="990600" y="2286000"/>
            <a:ext cx="27844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圆锥面的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半顶角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49538" name="Object 2"/>
          <p:cNvGraphicFramePr>
            <a:graphicFrameLocks noChangeAspect="1"/>
          </p:cNvGraphicFramePr>
          <p:nvPr/>
        </p:nvGraphicFramePr>
        <p:xfrm>
          <a:off x="5549900" y="1524000"/>
          <a:ext cx="1917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" name="Equation" r:id="rId9" imgW="1917360" imgH="825480" progId="Equation.3">
                  <p:embed/>
                </p:oleObj>
              </mc:Choice>
              <mc:Fallback>
                <p:oleObj name="Equation" r:id="rId9" imgW="1917360" imgH="825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1524000"/>
                        <a:ext cx="19177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606" name="Rectangle 38"/>
          <p:cNvSpPr>
            <a:spLocks noChangeArrowheads="1"/>
          </p:cNvSpPr>
          <p:nvPr/>
        </p:nvSpPr>
        <p:spPr bwMode="auto">
          <a:xfrm>
            <a:off x="7391400" y="1676400"/>
            <a:ext cx="9017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称为</a:t>
            </a:r>
          </a:p>
        </p:txBody>
      </p:sp>
      <p:sp>
        <p:nvSpPr>
          <p:cNvPr id="365607" name="Text Box 39"/>
          <p:cNvSpPr txBox="1">
            <a:spLocks noChangeArrowheads="1"/>
          </p:cNvSpPr>
          <p:nvPr/>
        </p:nvSpPr>
        <p:spPr bwMode="auto">
          <a:xfrm>
            <a:off x="3657600" y="2286000"/>
            <a:ext cx="4724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试建立顶点在坐标原点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O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65608" name="Rectangle 40"/>
          <p:cNvSpPr>
            <a:spLocks noChangeArrowheads="1"/>
          </p:cNvSpPr>
          <p:nvPr/>
        </p:nvSpPr>
        <p:spPr bwMode="auto">
          <a:xfrm>
            <a:off x="7620000" y="2286000"/>
            <a:ext cx="54292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旋</a:t>
            </a: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2667000" y="2833688"/>
            <a:ext cx="2362200" cy="519112"/>
            <a:chOff x="1680" y="1785"/>
            <a:chExt cx="1488" cy="327"/>
          </a:xfrm>
        </p:grpSpPr>
        <p:sp>
          <p:nvSpPr>
            <p:cNvPr id="7243" name="Text Box 42"/>
            <p:cNvSpPr txBox="1">
              <a:spLocks noChangeArrowheads="1"/>
            </p:cNvSpPr>
            <p:nvPr/>
          </p:nvSpPr>
          <p:spPr bwMode="auto">
            <a:xfrm>
              <a:off x="1680" y="1785"/>
              <a:ext cx="1488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</a:rPr>
                <a:t>半顶角为    的</a:t>
              </a:r>
            </a:p>
          </p:txBody>
        </p:sp>
        <p:graphicFrame>
          <p:nvGraphicFramePr>
            <p:cNvPr id="7186" name="Object 16"/>
            <p:cNvGraphicFramePr>
              <a:graphicFrameLocks noChangeAspect="1"/>
            </p:cNvGraphicFramePr>
            <p:nvPr/>
          </p:nvGraphicFramePr>
          <p:xfrm>
            <a:off x="2656" y="1872"/>
            <a:ext cx="176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0" name="Equation" r:id="rId11" imgW="279360" imgH="241200" progId="Equation.3">
                    <p:embed/>
                  </p:oleObj>
                </mc:Choice>
                <mc:Fallback>
                  <p:oleObj name="Equation" r:id="rId11" imgW="279360" imgH="2412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6" y="1872"/>
                          <a:ext cx="176" cy="1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5612" name="Rectangle 44"/>
          <p:cNvSpPr>
            <a:spLocks noChangeArrowheads="1"/>
          </p:cNvSpPr>
          <p:nvPr/>
        </p:nvSpPr>
        <p:spPr bwMode="auto">
          <a:xfrm>
            <a:off x="4800600" y="2819400"/>
            <a:ext cx="3048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圆锥面的方程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65613" name="Rectangle 45"/>
          <p:cNvSpPr>
            <a:spLocks noChangeArrowheads="1"/>
          </p:cNvSpPr>
          <p:nvPr/>
        </p:nvSpPr>
        <p:spPr bwMode="auto">
          <a:xfrm>
            <a:off x="990600" y="2833688"/>
            <a:ext cx="1981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转轴为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轴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graphicFrame>
        <p:nvGraphicFramePr>
          <p:cNvPr id="449539" name="Object 3"/>
          <p:cNvGraphicFramePr>
            <a:graphicFrameLocks noChangeAspect="1"/>
          </p:cNvGraphicFramePr>
          <p:nvPr/>
        </p:nvGraphicFramePr>
        <p:xfrm>
          <a:off x="1562100" y="3543300"/>
          <a:ext cx="647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Equation" r:id="rId13" imgW="647640" imgH="393480" progId="Equation.3">
                  <p:embed/>
                </p:oleObj>
              </mc:Choice>
              <mc:Fallback>
                <p:oleObj name="Equation" r:id="rId13" imgW="6476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543300"/>
                        <a:ext cx="647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615" name="Text Box 47"/>
          <p:cNvSpPr txBox="1">
            <a:spLocks noChangeArrowheads="1"/>
          </p:cNvSpPr>
          <p:nvPr/>
        </p:nvSpPr>
        <p:spPr bwMode="auto">
          <a:xfrm>
            <a:off x="2057400" y="3429000"/>
            <a:ext cx="2895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面上直线方程为</a:t>
            </a:r>
          </a:p>
        </p:txBody>
      </p:sp>
      <p:grpSp>
        <p:nvGrpSpPr>
          <p:cNvPr id="7206" name="Group 57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7239" name="Group 58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7241" name="Line 59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7242" name="Picture 60" descr="BD10263_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240" name="Rectangle 61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65692" name="Oval 124"/>
          <p:cNvSpPr>
            <a:spLocks noChangeArrowheads="1"/>
          </p:cNvSpPr>
          <p:nvPr/>
        </p:nvSpPr>
        <p:spPr bwMode="auto">
          <a:xfrm>
            <a:off x="5105400" y="4572000"/>
            <a:ext cx="838200" cy="228600"/>
          </a:xfrm>
          <a:prstGeom prst="ellipse">
            <a:avLst/>
          </a:prstGeom>
          <a:solidFill>
            <a:srgbClr val="FF00FF">
              <a:alpha val="50195"/>
            </a:srgb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" name="Group 185"/>
          <p:cNvGrpSpPr>
            <a:grpSpLocks/>
          </p:cNvGrpSpPr>
          <p:nvPr/>
        </p:nvGrpSpPr>
        <p:grpSpPr bwMode="auto">
          <a:xfrm>
            <a:off x="5562600" y="4724400"/>
            <a:ext cx="1981200" cy="1371600"/>
            <a:chOff x="3504" y="2976"/>
            <a:chExt cx="1248" cy="864"/>
          </a:xfrm>
        </p:grpSpPr>
        <p:graphicFrame>
          <p:nvGraphicFramePr>
            <p:cNvPr id="7184" name="Object 14"/>
            <p:cNvGraphicFramePr>
              <a:graphicFrameLocks noChangeAspect="1"/>
            </p:cNvGraphicFramePr>
            <p:nvPr/>
          </p:nvGraphicFramePr>
          <p:xfrm>
            <a:off x="4032" y="3661"/>
            <a:ext cx="720" cy="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2" name="公式" r:id="rId16" imgW="1625400" imgH="406080" progId="Equation.3">
                    <p:embed/>
                  </p:oleObj>
                </mc:Choice>
                <mc:Fallback>
                  <p:oleObj name="公式" r:id="rId16" imgW="1625400" imgH="40608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" y="3661"/>
                          <a:ext cx="720" cy="1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38" name="Line 137"/>
            <p:cNvSpPr>
              <a:spLocks noChangeShapeType="1"/>
            </p:cNvSpPr>
            <p:nvPr/>
          </p:nvSpPr>
          <p:spPr bwMode="auto">
            <a:xfrm flipH="1" flipV="1">
              <a:off x="3552" y="3024"/>
              <a:ext cx="485" cy="65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7185" name="Object 15"/>
            <p:cNvGraphicFramePr>
              <a:graphicFrameLocks noChangeAspect="1"/>
            </p:cNvGraphicFramePr>
            <p:nvPr/>
          </p:nvGraphicFramePr>
          <p:xfrm>
            <a:off x="3504" y="2976"/>
            <a:ext cx="84" cy="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3" name="Equation" r:id="rId18" imgW="114120" imgH="114120" progId="Equation.3">
                    <p:embed/>
                  </p:oleObj>
                </mc:Choice>
                <mc:Fallback>
                  <p:oleObj name="Equation" r:id="rId18" imgW="114120" imgH="11412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2976"/>
                          <a:ext cx="84" cy="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184"/>
          <p:cNvGrpSpPr>
            <a:grpSpLocks/>
          </p:cNvGrpSpPr>
          <p:nvPr/>
        </p:nvGrpSpPr>
        <p:grpSpPr bwMode="auto">
          <a:xfrm>
            <a:off x="5867400" y="4598988"/>
            <a:ext cx="1651000" cy="354012"/>
            <a:chOff x="3696" y="2897"/>
            <a:chExt cx="1040" cy="223"/>
          </a:xfrm>
        </p:grpSpPr>
        <p:graphicFrame>
          <p:nvGraphicFramePr>
            <p:cNvPr id="7182" name="Object 12"/>
            <p:cNvGraphicFramePr>
              <a:graphicFrameLocks noChangeAspect="1"/>
            </p:cNvGraphicFramePr>
            <p:nvPr/>
          </p:nvGraphicFramePr>
          <p:xfrm>
            <a:off x="3792" y="2897"/>
            <a:ext cx="944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4" name="公式" r:id="rId20" imgW="1930320" imgH="457200" progId="Equation.3">
                    <p:embed/>
                  </p:oleObj>
                </mc:Choice>
                <mc:Fallback>
                  <p:oleObj name="公式" r:id="rId20" imgW="1930320" imgH="4572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2897"/>
                          <a:ext cx="944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3" name="Object 13"/>
            <p:cNvGraphicFramePr>
              <a:graphicFrameLocks noChangeAspect="1"/>
            </p:cNvGraphicFramePr>
            <p:nvPr/>
          </p:nvGraphicFramePr>
          <p:xfrm>
            <a:off x="3696" y="2928"/>
            <a:ext cx="96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5" name="Equation" r:id="rId22" imgW="114120" imgH="114120" progId="Equation.3">
                    <p:embed/>
                  </p:oleObj>
                </mc:Choice>
                <mc:Fallback>
                  <p:oleObj name="Equation" r:id="rId22" imgW="114120" imgH="11412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928"/>
                          <a:ext cx="96" cy="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5726" name="Text Box 158"/>
          <p:cNvSpPr txBox="1">
            <a:spLocks noChangeArrowheads="1"/>
          </p:cNvSpPr>
          <p:nvPr/>
        </p:nvSpPr>
        <p:spPr bwMode="auto">
          <a:xfrm>
            <a:off x="1752600" y="533400"/>
            <a:ext cx="6629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直线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L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绕另一条与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L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相交的直线旋转一周</a:t>
            </a:r>
            <a:endParaRPr kumimoji="1" lang="zh-CN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9" name="Group 182"/>
          <p:cNvGrpSpPr>
            <a:grpSpLocks/>
          </p:cNvGrpSpPr>
          <p:nvPr/>
        </p:nvGrpSpPr>
        <p:grpSpPr bwMode="auto">
          <a:xfrm>
            <a:off x="4638675" y="3378200"/>
            <a:ext cx="1914525" cy="2641600"/>
            <a:chOff x="2922" y="2128"/>
            <a:chExt cx="1206" cy="1664"/>
          </a:xfrm>
        </p:grpSpPr>
        <p:graphicFrame>
          <p:nvGraphicFramePr>
            <p:cNvPr id="7178" name="Object 8"/>
            <p:cNvGraphicFramePr>
              <a:graphicFrameLocks noChangeAspect="1"/>
            </p:cNvGraphicFramePr>
            <p:nvPr/>
          </p:nvGraphicFramePr>
          <p:xfrm>
            <a:off x="3966" y="3344"/>
            <a:ext cx="1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6" name="Equation" r:id="rId24" imgW="139680" imgH="164880" progId="Equation.3">
                    <p:embed/>
                  </p:oleObj>
                </mc:Choice>
                <mc:Fallback>
                  <p:oleObj name="Equation" r:id="rId24" imgW="139680" imgH="16488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6" y="3344"/>
                          <a:ext cx="162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233" name="Group 172"/>
            <p:cNvGrpSpPr>
              <a:grpSpLocks/>
            </p:cNvGrpSpPr>
            <p:nvPr/>
          </p:nvGrpSpPr>
          <p:grpSpPr bwMode="auto">
            <a:xfrm>
              <a:off x="2922" y="2128"/>
              <a:ext cx="1158" cy="1664"/>
              <a:chOff x="-5" y="2064"/>
              <a:chExt cx="1158" cy="1664"/>
            </a:xfrm>
          </p:grpSpPr>
          <p:graphicFrame>
            <p:nvGraphicFramePr>
              <p:cNvPr id="7179" name="Object 9"/>
              <p:cNvGraphicFramePr>
                <a:graphicFrameLocks noChangeAspect="1"/>
              </p:cNvGraphicFramePr>
              <p:nvPr/>
            </p:nvGraphicFramePr>
            <p:xfrm>
              <a:off x="29" y="3552"/>
              <a:ext cx="163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307" name="Equation" r:id="rId26" imgW="139680" imgH="139680" progId="Equation.3">
                      <p:embed/>
                    </p:oleObj>
                  </mc:Choice>
                  <mc:Fallback>
                    <p:oleObj name="Equation" r:id="rId26" imgW="139680" imgH="139680" progId="Equation.3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" y="3552"/>
                            <a:ext cx="163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80" name="Object 10"/>
              <p:cNvGraphicFramePr>
                <a:graphicFrameLocks noChangeAspect="1"/>
              </p:cNvGraphicFramePr>
              <p:nvPr/>
            </p:nvGraphicFramePr>
            <p:xfrm>
              <a:off x="351" y="2064"/>
              <a:ext cx="133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308" name="Equation" r:id="rId28" imgW="114120" imgH="139680" progId="Equation.3">
                      <p:embed/>
                    </p:oleObj>
                  </mc:Choice>
                  <mc:Fallback>
                    <p:oleObj name="Equation" r:id="rId28" imgW="114120" imgH="139680" progId="Equation.3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1" y="2064"/>
                            <a:ext cx="133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34" name="Line 167"/>
              <p:cNvSpPr>
                <a:spLocks noChangeShapeType="1"/>
              </p:cNvSpPr>
              <p:nvPr/>
            </p:nvSpPr>
            <p:spPr bwMode="auto">
              <a:xfrm>
                <a:off x="531" y="3248"/>
                <a:ext cx="622" cy="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35" name="Line 168"/>
              <p:cNvSpPr>
                <a:spLocks noChangeShapeType="1"/>
              </p:cNvSpPr>
              <p:nvPr/>
            </p:nvSpPr>
            <p:spPr bwMode="auto">
              <a:xfrm flipH="1">
                <a:off x="-5" y="3248"/>
                <a:ext cx="536" cy="3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36" name="Line 169"/>
              <p:cNvSpPr>
                <a:spLocks noChangeShapeType="1"/>
              </p:cNvSpPr>
              <p:nvPr/>
            </p:nvSpPr>
            <p:spPr bwMode="auto">
              <a:xfrm flipV="1">
                <a:off x="531" y="2592"/>
                <a:ext cx="0" cy="67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7181" name="Object 11"/>
              <p:cNvGraphicFramePr>
                <a:graphicFrameLocks noChangeAspect="1"/>
              </p:cNvGraphicFramePr>
              <p:nvPr/>
            </p:nvGraphicFramePr>
            <p:xfrm>
              <a:off x="266" y="3136"/>
              <a:ext cx="192" cy="2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309" name="Equation" r:id="rId30" imgW="164880" imgH="177480" progId="Equation.3">
                      <p:embed/>
                    </p:oleObj>
                  </mc:Choice>
                  <mc:Fallback>
                    <p:oleObj name="Equation" r:id="rId30" imgW="164880" imgH="177480" progId="Equation.3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6" y="3136"/>
                            <a:ext cx="192" cy="22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37" name="Line 171"/>
              <p:cNvSpPr>
                <a:spLocks noChangeShapeType="1"/>
              </p:cNvSpPr>
              <p:nvPr/>
            </p:nvSpPr>
            <p:spPr bwMode="auto">
              <a:xfrm flipV="1">
                <a:off x="531" y="2106"/>
                <a:ext cx="0" cy="4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1" name="Group 183"/>
          <p:cNvGrpSpPr>
            <a:grpSpLocks/>
          </p:cNvGrpSpPr>
          <p:nvPr/>
        </p:nvGrpSpPr>
        <p:grpSpPr bwMode="auto">
          <a:xfrm>
            <a:off x="4651375" y="3886200"/>
            <a:ext cx="1749425" cy="2667000"/>
            <a:chOff x="-384" y="2448"/>
            <a:chExt cx="1102" cy="1680"/>
          </a:xfrm>
        </p:grpSpPr>
        <p:sp>
          <p:nvSpPr>
            <p:cNvPr id="7229" name="Oval 110"/>
            <p:cNvSpPr>
              <a:spLocks noChangeArrowheads="1"/>
            </p:cNvSpPr>
            <p:nvPr/>
          </p:nvSpPr>
          <p:spPr bwMode="auto">
            <a:xfrm>
              <a:off x="-360" y="3744"/>
              <a:ext cx="1056" cy="38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30" name="Oval 112"/>
            <p:cNvSpPr>
              <a:spLocks noChangeArrowheads="1"/>
            </p:cNvSpPr>
            <p:nvPr/>
          </p:nvSpPr>
          <p:spPr bwMode="auto">
            <a:xfrm>
              <a:off x="-384" y="2448"/>
              <a:ext cx="1102" cy="288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31" name="Line 113"/>
            <p:cNvSpPr>
              <a:spLocks noChangeShapeType="1"/>
            </p:cNvSpPr>
            <p:nvPr/>
          </p:nvSpPr>
          <p:spPr bwMode="auto">
            <a:xfrm>
              <a:off x="-361" y="2640"/>
              <a:ext cx="1056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2" name="Line 114"/>
            <p:cNvSpPr>
              <a:spLocks noChangeShapeType="1"/>
            </p:cNvSpPr>
            <p:nvPr/>
          </p:nvSpPr>
          <p:spPr bwMode="auto">
            <a:xfrm flipH="1">
              <a:off x="-361" y="2640"/>
              <a:ext cx="1056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" name="Group 105"/>
          <p:cNvGrpSpPr>
            <a:grpSpLocks/>
          </p:cNvGrpSpPr>
          <p:nvPr/>
        </p:nvGrpSpPr>
        <p:grpSpPr bwMode="auto">
          <a:xfrm>
            <a:off x="6477000" y="3276600"/>
            <a:ext cx="2362200" cy="3429000"/>
            <a:chOff x="528" y="1920"/>
            <a:chExt cx="1632" cy="2160"/>
          </a:xfrm>
        </p:grpSpPr>
        <p:sp>
          <p:nvSpPr>
            <p:cNvPr id="7214" name="AutoShape 86"/>
            <p:cNvSpPr>
              <a:spLocks noChangeArrowheads="1"/>
            </p:cNvSpPr>
            <p:nvPr/>
          </p:nvSpPr>
          <p:spPr bwMode="auto">
            <a:xfrm>
              <a:off x="528" y="1920"/>
              <a:ext cx="1632" cy="2160"/>
            </a:xfrm>
            <a:prstGeom prst="bevel">
              <a:avLst>
                <a:gd name="adj" fmla="val 2819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215" name="Group 87"/>
            <p:cNvGrpSpPr>
              <a:grpSpLocks/>
            </p:cNvGrpSpPr>
            <p:nvPr/>
          </p:nvGrpSpPr>
          <p:grpSpPr bwMode="auto">
            <a:xfrm>
              <a:off x="672" y="1968"/>
              <a:ext cx="1320" cy="2016"/>
              <a:chOff x="1416" y="1968"/>
              <a:chExt cx="1320" cy="2016"/>
            </a:xfrm>
          </p:grpSpPr>
          <p:grpSp>
            <p:nvGrpSpPr>
              <p:cNvPr id="7216" name="Group 88"/>
              <p:cNvGrpSpPr>
                <a:grpSpLocks/>
              </p:cNvGrpSpPr>
              <p:nvPr/>
            </p:nvGrpSpPr>
            <p:grpSpPr bwMode="auto">
              <a:xfrm>
                <a:off x="1536" y="2304"/>
                <a:ext cx="1102" cy="1680"/>
                <a:chOff x="1369" y="2112"/>
                <a:chExt cx="1102" cy="1680"/>
              </a:xfrm>
            </p:grpSpPr>
            <p:sp>
              <p:nvSpPr>
                <p:cNvPr id="7222" name="Oval 89"/>
                <p:cNvSpPr>
                  <a:spLocks noChangeArrowheads="1"/>
                </p:cNvSpPr>
                <p:nvPr/>
              </p:nvSpPr>
              <p:spPr bwMode="auto">
                <a:xfrm>
                  <a:off x="1392" y="3408"/>
                  <a:ext cx="1056" cy="384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rgbClr val="00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7223" name="Group 90"/>
                <p:cNvGrpSpPr>
                  <a:grpSpLocks/>
                </p:cNvGrpSpPr>
                <p:nvPr/>
              </p:nvGrpSpPr>
              <p:grpSpPr bwMode="auto">
                <a:xfrm>
                  <a:off x="1369" y="2112"/>
                  <a:ext cx="1102" cy="1680"/>
                  <a:chOff x="1369" y="1872"/>
                  <a:chExt cx="1102" cy="1680"/>
                </a:xfrm>
              </p:grpSpPr>
              <p:sp>
                <p:nvSpPr>
                  <p:cNvPr id="7224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3168"/>
                    <a:ext cx="1056" cy="384"/>
                  </a:xfrm>
                  <a:prstGeom prst="ellipse">
                    <a:avLst/>
                  </a:prstGeom>
                  <a:solidFill>
                    <a:srgbClr val="00FF00">
                      <a:alpha val="50195"/>
                    </a:srgbClr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225" name="Freeform 92"/>
                  <p:cNvSpPr>
                    <a:spLocks/>
                  </p:cNvSpPr>
                  <p:nvPr/>
                </p:nvSpPr>
                <p:spPr bwMode="auto">
                  <a:xfrm>
                    <a:off x="1392" y="2064"/>
                    <a:ext cx="1056" cy="1296"/>
                  </a:xfrm>
                  <a:custGeom>
                    <a:avLst/>
                    <a:gdLst>
                      <a:gd name="T0" fmla="*/ 0 w 1056"/>
                      <a:gd name="T1" fmla="*/ 0 h 1296"/>
                      <a:gd name="T2" fmla="*/ 1056 w 1056"/>
                      <a:gd name="T3" fmla="*/ 0 h 1296"/>
                      <a:gd name="T4" fmla="*/ 0 w 1056"/>
                      <a:gd name="T5" fmla="*/ 1296 h 1296"/>
                      <a:gd name="T6" fmla="*/ 1056 w 1056"/>
                      <a:gd name="T7" fmla="*/ 1296 h 1296"/>
                      <a:gd name="T8" fmla="*/ 0 w 1056"/>
                      <a:gd name="T9" fmla="*/ 0 h 129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56"/>
                      <a:gd name="T16" fmla="*/ 0 h 1296"/>
                      <a:gd name="T17" fmla="*/ 1056 w 1056"/>
                      <a:gd name="T18" fmla="*/ 1296 h 129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56" h="1296">
                        <a:moveTo>
                          <a:pt x="0" y="0"/>
                        </a:moveTo>
                        <a:lnTo>
                          <a:pt x="1056" y="0"/>
                        </a:lnTo>
                        <a:lnTo>
                          <a:pt x="0" y="1296"/>
                        </a:lnTo>
                        <a:lnTo>
                          <a:pt x="1056" y="129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FF00">
                      <a:alpha val="50195"/>
                    </a:srgbClr>
                  </a:solidFill>
                  <a:ln w="285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7226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1369" y="1872"/>
                    <a:ext cx="1102" cy="288"/>
                  </a:xfrm>
                  <a:prstGeom prst="ellipse">
                    <a:avLst/>
                  </a:prstGeom>
                  <a:solidFill>
                    <a:srgbClr val="FF0000">
                      <a:alpha val="50195"/>
                    </a:srgbClr>
                  </a:solidFill>
                  <a:ln w="28575">
                    <a:solidFill>
                      <a:schemeClr val="tx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227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2064"/>
                    <a:ext cx="1056" cy="12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7228" name="Line 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92" y="2064"/>
                    <a:ext cx="1056" cy="12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7217" name="Group 96"/>
              <p:cNvGrpSpPr>
                <a:grpSpLocks/>
              </p:cNvGrpSpPr>
              <p:nvPr/>
            </p:nvGrpSpPr>
            <p:grpSpPr bwMode="auto">
              <a:xfrm>
                <a:off x="1416" y="1968"/>
                <a:ext cx="1320" cy="1568"/>
                <a:chOff x="1392" y="1968"/>
                <a:chExt cx="1368" cy="1568"/>
              </a:xfrm>
            </p:grpSpPr>
            <p:graphicFrame>
              <p:nvGraphicFramePr>
                <p:cNvPr id="7174" name="Object 4"/>
                <p:cNvGraphicFramePr>
                  <a:graphicFrameLocks noChangeAspect="1"/>
                </p:cNvGraphicFramePr>
                <p:nvPr/>
              </p:nvGraphicFramePr>
              <p:xfrm>
                <a:off x="1392" y="3360"/>
                <a:ext cx="169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310" name="Equation" r:id="rId32" imgW="139680" imgH="139680" progId="Equation.3">
                        <p:embed/>
                      </p:oleObj>
                    </mc:Choice>
                    <mc:Fallback>
                      <p:oleObj name="Equation" r:id="rId32" imgW="139680" imgH="139680" progId="Equation.3">
                        <p:embed/>
                        <p:pic>
                          <p:nvPicPr>
                            <p:cNvPr id="0" name="Object 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392" y="3360"/>
                              <a:ext cx="169" cy="17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7175" name="Object 5"/>
                <p:cNvGraphicFramePr>
                  <a:graphicFrameLocks noChangeAspect="1"/>
                </p:cNvGraphicFramePr>
                <p:nvPr/>
              </p:nvGraphicFramePr>
              <p:xfrm>
                <a:off x="2592" y="3200"/>
                <a:ext cx="168" cy="20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311" name="Equation" r:id="rId33" imgW="139680" imgH="164880" progId="Equation.3">
                        <p:embed/>
                      </p:oleObj>
                    </mc:Choice>
                    <mc:Fallback>
                      <p:oleObj name="Equation" r:id="rId33" imgW="139680" imgH="164880" progId="Equation.3">
                        <p:embed/>
                        <p:pic>
                          <p:nvPicPr>
                            <p:cNvPr id="0" name="Object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592" y="3200"/>
                              <a:ext cx="168" cy="20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7176" name="Object 6"/>
                <p:cNvGraphicFramePr>
                  <a:graphicFrameLocks noChangeAspect="1"/>
                </p:cNvGraphicFramePr>
                <p:nvPr/>
              </p:nvGraphicFramePr>
              <p:xfrm>
                <a:off x="1905" y="1968"/>
                <a:ext cx="138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312" name="Equation" r:id="rId34" imgW="114120" imgH="139680" progId="Equation.3">
                        <p:embed/>
                      </p:oleObj>
                    </mc:Choice>
                    <mc:Fallback>
                      <p:oleObj name="Equation" r:id="rId34" imgW="114120" imgH="139680" progId="Equation.3">
                        <p:embed/>
                        <p:pic>
                          <p:nvPicPr>
                            <p:cNvPr id="0" name="Object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905" y="1968"/>
                              <a:ext cx="138" cy="17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218" name="Line 100"/>
                <p:cNvSpPr>
                  <a:spLocks noChangeShapeType="1"/>
                </p:cNvSpPr>
                <p:nvPr/>
              </p:nvSpPr>
              <p:spPr bwMode="auto">
                <a:xfrm>
                  <a:off x="2092" y="3152"/>
                  <a:ext cx="644" cy="1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19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1536" y="3152"/>
                  <a:ext cx="556" cy="35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20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2092" y="2496"/>
                  <a:ext cx="0" cy="6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aphicFrame>
              <p:nvGraphicFramePr>
                <p:cNvPr id="7177" name="Object 7"/>
                <p:cNvGraphicFramePr>
                  <a:graphicFrameLocks noChangeAspect="1"/>
                </p:cNvGraphicFramePr>
                <p:nvPr/>
              </p:nvGraphicFramePr>
              <p:xfrm>
                <a:off x="1817" y="3040"/>
                <a:ext cx="199" cy="22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313" name="Equation" r:id="rId35" imgW="164880" imgH="177480" progId="Equation.3">
                        <p:embed/>
                      </p:oleObj>
                    </mc:Choice>
                    <mc:Fallback>
                      <p:oleObj name="Equation" r:id="rId35" imgW="164880" imgH="177480" progId="Equation.3">
                        <p:embed/>
                        <p:pic>
                          <p:nvPicPr>
                            <p:cNvPr id="0" name="Object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817" y="3040"/>
                              <a:ext cx="199" cy="22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221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2092" y="1968"/>
                  <a:ext cx="0" cy="52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6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6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4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715" grpId="0" animBg="1"/>
      <p:bldP spid="365572" grpId="0" autoUpdateAnimBg="0"/>
      <p:bldP spid="365581" grpId="0" autoUpdateAnimBg="0"/>
      <p:bldP spid="365599" grpId="0" autoUpdateAnimBg="0"/>
      <p:bldP spid="365600" grpId="0" autoUpdateAnimBg="0"/>
      <p:bldP spid="365601" grpId="0" autoUpdateAnimBg="0"/>
      <p:bldP spid="365603" grpId="0" autoUpdateAnimBg="0"/>
      <p:bldP spid="365604" grpId="0" autoUpdateAnimBg="0"/>
      <p:bldP spid="365606" grpId="0" autoUpdateAnimBg="0"/>
      <p:bldP spid="365607" grpId="0" autoUpdateAnimBg="0"/>
      <p:bldP spid="365608" grpId="0" autoUpdateAnimBg="0"/>
      <p:bldP spid="365612" grpId="0" autoUpdateAnimBg="0"/>
      <p:bldP spid="365613" grpId="0" autoUpdateAnimBg="0"/>
      <p:bldP spid="365615" grpId="0" autoUpdateAnimBg="0"/>
      <p:bldP spid="365692" grpId="0" animBg="1"/>
      <p:bldP spid="36572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A54D45-9A4D-4C6A-9740-065C562F15BD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366634" name="AutoShape 42"/>
          <p:cNvSpPr>
            <a:spLocks noChangeArrowheads="1"/>
          </p:cNvSpPr>
          <p:nvPr/>
        </p:nvSpPr>
        <p:spPr bwMode="auto">
          <a:xfrm>
            <a:off x="5181600" y="3352800"/>
            <a:ext cx="1752600" cy="457200"/>
          </a:xfrm>
          <a:prstGeom prst="parallelogram">
            <a:avLst>
              <a:gd name="adj" fmla="val 29158"/>
            </a:avLst>
          </a:prstGeom>
          <a:solidFill>
            <a:srgbClr val="FF99FF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4" name="Text Box 2"/>
          <p:cNvSpPr txBox="1">
            <a:spLocks noChangeArrowheads="1"/>
          </p:cNvSpPr>
          <p:nvPr/>
        </p:nvSpPr>
        <p:spPr bwMode="auto">
          <a:xfrm>
            <a:off x="1066800" y="700088"/>
            <a:ext cx="2133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圆锥面方程    </a:t>
            </a:r>
            <a:endParaRPr kumimoji="1" lang="zh-CN" altLang="en-US" sz="2400">
              <a:latin typeface="Times New Roman" pitchFamily="18" charset="0"/>
            </a:endParaRPr>
          </a:p>
        </p:txBody>
      </p:sp>
      <p:graphicFrame>
        <p:nvGraphicFramePr>
          <p:cNvPr id="450560" name="Object 2048"/>
          <p:cNvGraphicFramePr>
            <a:graphicFrameLocks noChangeAspect="1"/>
          </p:cNvGraphicFramePr>
          <p:nvPr/>
        </p:nvGraphicFramePr>
        <p:xfrm>
          <a:off x="3048000" y="685800"/>
          <a:ext cx="3200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0" name="公式" r:id="rId3" imgW="3136680" imgH="507960" progId="Equation.3">
                  <p:embed/>
                </p:oleObj>
              </mc:Choice>
              <mc:Fallback>
                <p:oleObj name="公式" r:id="rId3" imgW="3136680" imgH="50796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685800"/>
                        <a:ext cx="32004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597" name="Text Box 5"/>
          <p:cNvSpPr txBox="1">
            <a:spLocks noChangeArrowheads="1"/>
          </p:cNvSpPr>
          <p:nvPr/>
        </p:nvSpPr>
        <p:spPr bwMode="auto">
          <a:xfrm>
            <a:off x="1143000" y="2662238"/>
            <a:ext cx="7467600" cy="6048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即 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圆锥面方程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graphicFrame>
        <p:nvGraphicFramePr>
          <p:cNvPr id="450561" name="Object 2049"/>
          <p:cNvGraphicFramePr>
            <a:graphicFrameLocks noChangeAspect="1"/>
          </p:cNvGraphicFramePr>
          <p:nvPr/>
        </p:nvGraphicFramePr>
        <p:xfrm>
          <a:off x="1154113" y="1330325"/>
          <a:ext cx="562768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" name="公式" r:id="rId5" imgW="2234880" imgH="228600" progId="Equation.3">
                  <p:embed/>
                </p:oleObj>
              </mc:Choice>
              <mc:Fallback>
                <p:oleObj name="公式" r:id="rId5" imgW="2234880" imgH="22860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1330325"/>
                        <a:ext cx="5627687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62" name="Object 2050"/>
          <p:cNvGraphicFramePr>
            <a:graphicFrameLocks noChangeAspect="1"/>
          </p:cNvGraphicFramePr>
          <p:nvPr/>
        </p:nvGraphicFramePr>
        <p:xfrm>
          <a:off x="1219200" y="2006600"/>
          <a:ext cx="124936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" name="公式" r:id="rId7" imgW="533160" imgH="215640" progId="Equation.3">
                  <p:embed/>
                </p:oleObj>
              </mc:Choice>
              <mc:Fallback>
                <p:oleObj name="公式" r:id="rId7" imgW="533160" imgH="21564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06600"/>
                        <a:ext cx="1249363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63" name="Object 2051"/>
          <p:cNvGraphicFramePr>
            <a:graphicFrameLocks noChangeAspect="1"/>
          </p:cNvGraphicFramePr>
          <p:nvPr/>
        </p:nvGraphicFramePr>
        <p:xfrm>
          <a:off x="2590800" y="2019300"/>
          <a:ext cx="13684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" name="公式" r:id="rId9" imgW="583920" imgH="177480" progId="Equation.3">
                  <p:embed/>
                </p:oleObj>
              </mc:Choice>
              <mc:Fallback>
                <p:oleObj name="公式" r:id="rId9" imgW="583920" imgH="17748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019300"/>
                        <a:ext cx="1368425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64" name="Object 2052"/>
          <p:cNvGraphicFramePr>
            <a:graphicFrameLocks noChangeAspect="1"/>
          </p:cNvGraphicFramePr>
          <p:nvPr/>
        </p:nvGraphicFramePr>
        <p:xfrm>
          <a:off x="4191000" y="1747838"/>
          <a:ext cx="14573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4" name="公式" r:id="rId11" imgW="622080" imgH="406080" progId="Equation.3">
                  <p:embed/>
                </p:oleObj>
              </mc:Choice>
              <mc:Fallback>
                <p:oleObj name="公式" r:id="rId11" imgW="622080" imgH="406080" progId="Equation.3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747838"/>
                        <a:ext cx="1457325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65" name="Object 2053"/>
          <p:cNvGraphicFramePr>
            <a:graphicFrameLocks noChangeAspect="1"/>
          </p:cNvGraphicFramePr>
          <p:nvPr/>
        </p:nvGraphicFramePr>
        <p:xfrm>
          <a:off x="3505200" y="2667000"/>
          <a:ext cx="20701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5" name="公式" r:id="rId13" imgW="787320" imgH="228600" progId="Equation.3">
                  <p:embed/>
                </p:oleObj>
              </mc:Choice>
              <mc:Fallback>
                <p:oleObj name="公式" r:id="rId13" imgW="787320" imgH="228600" progId="Equation.3">
                  <p:embed/>
                  <p:pic>
                    <p:nvPicPr>
                      <p:cNvPr id="0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667000"/>
                        <a:ext cx="2070100" cy="60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603" name="Text Box 11"/>
          <p:cNvSpPr txBox="1">
            <a:spLocks noChangeArrowheads="1"/>
          </p:cNvSpPr>
          <p:nvPr/>
        </p:nvSpPr>
        <p:spPr bwMode="auto">
          <a:xfrm>
            <a:off x="5791200" y="273843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用得较多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66604" name="WordArt 12"/>
          <p:cNvSpPr>
            <a:spLocks noChangeArrowheads="1" noChangeShapeType="1" noTextEdit="1"/>
          </p:cNvSpPr>
          <p:nvPr/>
        </p:nvSpPr>
        <p:spPr bwMode="auto">
          <a:xfrm>
            <a:off x="1752600" y="3200400"/>
            <a:ext cx="228600" cy="76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隶书"/>
                <a:ea typeface="隶书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隶书"/>
              <a:ea typeface="隶书"/>
            </a:endParaRPr>
          </a:p>
        </p:txBody>
      </p:sp>
      <p:graphicFrame>
        <p:nvGraphicFramePr>
          <p:cNvPr id="450566" name="Object 2054"/>
          <p:cNvGraphicFramePr>
            <a:graphicFrameLocks noChangeAspect="1"/>
          </p:cNvGraphicFramePr>
          <p:nvPr/>
        </p:nvGraphicFramePr>
        <p:xfrm>
          <a:off x="5181600" y="3352800"/>
          <a:ext cx="163988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6" name="公式" r:id="rId15" imgW="698400" imgH="190440" progId="Equation.3">
                  <p:embed/>
                </p:oleObj>
              </mc:Choice>
              <mc:Fallback>
                <p:oleObj name="公式" r:id="rId15" imgW="698400" imgH="190440" progId="Equation.3">
                  <p:embed/>
                  <p:pic>
                    <p:nvPicPr>
                      <p:cNvPr id="0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352800"/>
                        <a:ext cx="163988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606" name="Text Box 14"/>
          <p:cNvSpPr txBox="1">
            <a:spLocks noChangeArrowheads="1"/>
          </p:cNvSpPr>
          <p:nvPr/>
        </p:nvSpPr>
        <p:spPr bwMode="auto">
          <a:xfrm>
            <a:off x="1143000" y="38862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轴</a:t>
            </a:r>
            <a:r>
              <a:rPr kumimoji="1" lang="zh-CN" altLang="en-US" sz="2800" b="1">
                <a:latin typeface="Times New Roman" pitchFamily="18" charset="0"/>
              </a:rPr>
              <a:t>旋转所得曲面方程及图形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  <a:endParaRPr kumimoji="1" lang="en-US" altLang="zh-CN" sz="2400">
              <a:latin typeface="Times New Roman" pitchFamily="18" charset="0"/>
            </a:endParaRPr>
          </a:p>
        </p:txBody>
      </p:sp>
      <p:graphicFrame>
        <p:nvGraphicFramePr>
          <p:cNvPr id="450567" name="Object 2055"/>
          <p:cNvGraphicFramePr>
            <a:graphicFrameLocks noChangeAspect="1"/>
          </p:cNvGraphicFramePr>
          <p:nvPr/>
        </p:nvGraphicFramePr>
        <p:xfrm>
          <a:off x="1676400" y="5105400"/>
          <a:ext cx="29987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7" name="Equation" r:id="rId17" imgW="2933640" imgH="469800" progId="Equation.3">
                  <p:embed/>
                </p:oleObj>
              </mc:Choice>
              <mc:Fallback>
                <p:oleObj name="Equation" r:id="rId17" imgW="2933640" imgH="469800" progId="Equation.3">
                  <p:embed/>
                  <p:pic>
                    <p:nvPicPr>
                      <p:cNvPr id="0" name="Object 20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05400"/>
                        <a:ext cx="29987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68" name="Object 2056"/>
          <p:cNvGraphicFramePr>
            <a:graphicFrameLocks noChangeAspect="1"/>
          </p:cNvGraphicFramePr>
          <p:nvPr/>
        </p:nvGraphicFramePr>
        <p:xfrm>
          <a:off x="2128838" y="5770563"/>
          <a:ext cx="1985962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8" name="Equation" r:id="rId19" imgW="1942920" imgH="469800" progId="Equation.3">
                  <p:embed/>
                </p:oleObj>
              </mc:Choice>
              <mc:Fallback>
                <p:oleObj name="Equation" r:id="rId19" imgW="1942920" imgH="469800" progId="Equation.3">
                  <p:embed/>
                  <p:pic>
                    <p:nvPicPr>
                      <p:cNvPr id="0" name="Object 2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5770563"/>
                        <a:ext cx="1985962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69" name="Object 2057"/>
          <p:cNvGraphicFramePr>
            <a:graphicFrameLocks noChangeAspect="1"/>
          </p:cNvGraphicFramePr>
          <p:nvPr/>
        </p:nvGraphicFramePr>
        <p:xfrm>
          <a:off x="4227513" y="5876925"/>
          <a:ext cx="14874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9" name="Equation" r:id="rId21" imgW="1562040" imgH="393480" progId="Equation.3">
                  <p:embed/>
                </p:oleObj>
              </mc:Choice>
              <mc:Fallback>
                <p:oleObj name="Equation" r:id="rId21" imgW="1562040" imgH="393480" progId="Equation.3">
                  <p:embed/>
                  <p:pic>
                    <p:nvPicPr>
                      <p:cNvPr id="0" name="Object 20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5876925"/>
                        <a:ext cx="1487487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615" name="Line 23"/>
          <p:cNvSpPr>
            <a:spLocks noChangeShapeType="1"/>
          </p:cNvSpPr>
          <p:nvPr/>
        </p:nvSpPr>
        <p:spPr bwMode="auto">
          <a:xfrm flipV="1">
            <a:off x="6172200" y="4572000"/>
            <a:ext cx="1982788" cy="1144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16" name="Line 24"/>
          <p:cNvSpPr>
            <a:spLocks noChangeShapeType="1"/>
          </p:cNvSpPr>
          <p:nvPr/>
        </p:nvSpPr>
        <p:spPr bwMode="auto">
          <a:xfrm>
            <a:off x="8154988" y="4572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50570" name="Object 2058"/>
          <p:cNvGraphicFramePr>
            <a:graphicFrameLocks noChangeAspect="1"/>
          </p:cNvGraphicFramePr>
          <p:nvPr/>
        </p:nvGraphicFramePr>
        <p:xfrm>
          <a:off x="1830388" y="4556125"/>
          <a:ext cx="31988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0" name="Equation" r:id="rId23" imgW="3047760" imgH="368280" progId="Equation.3">
                  <p:embed/>
                </p:oleObj>
              </mc:Choice>
              <mc:Fallback>
                <p:oleObj name="Equation" r:id="rId23" imgW="3047760" imgH="368280" progId="Equation.3">
                  <p:embed/>
                  <p:pic>
                    <p:nvPicPr>
                      <p:cNvPr id="0" name="Object 20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4556125"/>
                        <a:ext cx="3198812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625" name="Text Box 33"/>
          <p:cNvSpPr txBox="1">
            <a:spLocks noChangeArrowheads="1"/>
          </p:cNvSpPr>
          <p:nvPr/>
        </p:nvSpPr>
        <p:spPr bwMode="auto">
          <a:xfrm>
            <a:off x="1143000" y="5105400"/>
            <a:ext cx="914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即</a:t>
            </a:r>
          </a:p>
        </p:txBody>
      </p:sp>
      <p:grpSp>
        <p:nvGrpSpPr>
          <p:cNvPr id="8222" name="Group 34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8233" name="Group 35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8235" name="Line 36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8236" name="Picture 37" descr="BD10263_"/>
              <p:cNvPicPr>
                <a:picLocks noChangeAspect="1" noChangeArrowheads="1"/>
              </p:cNvPicPr>
              <p:nvPr/>
            </p:nvPicPr>
            <p:blipFill>
              <a:blip r:embed="rId2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234" name="Rectangle 38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aphicFrame>
        <p:nvGraphicFramePr>
          <p:cNvPr id="450571" name="Object 2059"/>
          <p:cNvGraphicFramePr>
            <a:graphicFrameLocks noChangeAspect="1"/>
          </p:cNvGraphicFramePr>
          <p:nvPr/>
        </p:nvGraphicFramePr>
        <p:xfrm>
          <a:off x="2095500" y="3390900"/>
          <a:ext cx="647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1" name="Equation" r:id="rId26" imgW="647640" imgH="393480" progId="Equation.3">
                  <p:embed/>
                </p:oleObj>
              </mc:Choice>
              <mc:Fallback>
                <p:oleObj name="Equation" r:id="rId26" imgW="647640" imgH="393480" progId="Equation.3">
                  <p:embed/>
                  <p:pic>
                    <p:nvPicPr>
                      <p:cNvPr id="0" name="Object 20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3390900"/>
                        <a:ext cx="647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632" name="Text Box 40"/>
          <p:cNvSpPr txBox="1">
            <a:spLocks noChangeArrowheads="1"/>
          </p:cNvSpPr>
          <p:nvPr/>
        </p:nvSpPr>
        <p:spPr bwMode="auto">
          <a:xfrm>
            <a:off x="2590800" y="3276600"/>
            <a:ext cx="2895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面上直线方程为</a:t>
            </a:r>
          </a:p>
        </p:txBody>
      </p:sp>
      <p:graphicFrame>
        <p:nvGraphicFramePr>
          <p:cNvPr id="450572" name="Object 2060"/>
          <p:cNvGraphicFramePr>
            <a:graphicFrameLocks noChangeAspect="1"/>
          </p:cNvGraphicFramePr>
          <p:nvPr/>
        </p:nvGraphicFramePr>
        <p:xfrm>
          <a:off x="2514600" y="4419600"/>
          <a:ext cx="166687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2" name="Equation" r:id="rId28" imgW="1587240" imgH="469800" progId="Equation.3">
                  <p:embed/>
                </p:oleObj>
              </mc:Choice>
              <mc:Fallback>
                <p:oleObj name="Equation" r:id="rId28" imgW="1587240" imgH="469800" progId="Equation.3">
                  <p:embed/>
                  <p:pic>
                    <p:nvPicPr>
                      <p:cNvPr id="0" name="Object 20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419600"/>
                        <a:ext cx="1666875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6400800" y="3941763"/>
            <a:ext cx="2286000" cy="2154237"/>
            <a:chOff x="4032" y="2483"/>
            <a:chExt cx="1440" cy="1357"/>
          </a:xfrm>
        </p:grpSpPr>
        <p:sp>
          <p:nvSpPr>
            <p:cNvPr id="8230" name="Line 21"/>
            <p:cNvSpPr>
              <a:spLocks noChangeShapeType="1"/>
            </p:cNvSpPr>
            <p:nvPr/>
          </p:nvSpPr>
          <p:spPr bwMode="auto">
            <a:xfrm>
              <a:off x="4502" y="3251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31" name="Line 25"/>
            <p:cNvSpPr>
              <a:spLocks noChangeShapeType="1"/>
            </p:cNvSpPr>
            <p:nvPr/>
          </p:nvSpPr>
          <p:spPr bwMode="auto">
            <a:xfrm flipV="1">
              <a:off x="4504" y="2531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32" name="Line 26"/>
            <p:cNvSpPr>
              <a:spLocks noChangeShapeType="1"/>
            </p:cNvSpPr>
            <p:nvPr/>
          </p:nvSpPr>
          <p:spPr bwMode="auto">
            <a:xfrm flipH="1">
              <a:off x="4033" y="3251"/>
              <a:ext cx="48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8208" name="Object 2062"/>
            <p:cNvGraphicFramePr>
              <a:graphicFrameLocks noChangeAspect="1"/>
            </p:cNvGraphicFramePr>
            <p:nvPr/>
          </p:nvGraphicFramePr>
          <p:xfrm>
            <a:off x="4464" y="3277"/>
            <a:ext cx="120" cy="1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33" name="Equation" r:id="rId30" imgW="291960" imgH="317160" progId="Equation.3">
                    <p:embed/>
                  </p:oleObj>
                </mc:Choice>
                <mc:Fallback>
                  <p:oleObj name="Equation" r:id="rId30" imgW="291960" imgH="317160" progId="Equation.3">
                    <p:embed/>
                    <p:pic>
                      <p:nvPicPr>
                        <p:cNvPr id="0" name="Object 20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3277"/>
                          <a:ext cx="120" cy="1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9" name="Object 2063"/>
            <p:cNvGraphicFramePr>
              <a:graphicFrameLocks noChangeAspect="1"/>
            </p:cNvGraphicFramePr>
            <p:nvPr/>
          </p:nvGraphicFramePr>
          <p:xfrm>
            <a:off x="4551" y="2483"/>
            <a:ext cx="92" cy="1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34" name="Equation" r:id="rId32" imgW="203040" imgH="253800" progId="Equation.3">
                    <p:embed/>
                  </p:oleObj>
                </mc:Choice>
                <mc:Fallback>
                  <p:oleObj name="Equation" r:id="rId32" imgW="203040" imgH="253800" progId="Equation.3">
                    <p:embed/>
                    <p:pic>
                      <p:nvPicPr>
                        <p:cNvPr id="0" name="Object 20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1" y="2483"/>
                          <a:ext cx="92" cy="1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10" name="Object 2064"/>
            <p:cNvGraphicFramePr>
              <a:graphicFrameLocks noChangeAspect="1"/>
            </p:cNvGraphicFramePr>
            <p:nvPr/>
          </p:nvGraphicFramePr>
          <p:xfrm>
            <a:off x="4032" y="3731"/>
            <a:ext cx="116" cy="1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35" name="Equation" r:id="rId34" imgW="253800" imgH="241200" progId="Equation.3">
                    <p:embed/>
                  </p:oleObj>
                </mc:Choice>
                <mc:Fallback>
                  <p:oleObj name="Equation" r:id="rId34" imgW="253800" imgH="241200" progId="Equation.3">
                    <p:embed/>
                    <p:pic>
                      <p:nvPicPr>
                        <p:cNvPr id="0" name="Object 20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" y="3731"/>
                          <a:ext cx="116" cy="1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11" name="Object 2065"/>
            <p:cNvGraphicFramePr>
              <a:graphicFrameLocks noChangeAspect="1"/>
            </p:cNvGraphicFramePr>
            <p:nvPr/>
          </p:nvGraphicFramePr>
          <p:xfrm>
            <a:off x="5357" y="3299"/>
            <a:ext cx="115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36" name="Equation" r:id="rId36" imgW="253800" imgH="317160" progId="Equation.3">
                    <p:embed/>
                  </p:oleObj>
                </mc:Choice>
                <mc:Fallback>
                  <p:oleObj name="Equation" r:id="rId36" imgW="253800" imgH="317160" progId="Equation.3">
                    <p:embed/>
                    <p:pic>
                      <p:nvPicPr>
                        <p:cNvPr id="0" name="Object 20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7" y="3299"/>
                          <a:ext cx="115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573" name="Object 2061"/>
          <p:cNvGraphicFramePr>
            <a:graphicFrameLocks noChangeAspect="1"/>
          </p:cNvGraphicFramePr>
          <p:nvPr/>
        </p:nvGraphicFramePr>
        <p:xfrm>
          <a:off x="7340600" y="5005388"/>
          <a:ext cx="203200" cy="17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7" name="Equation" r:id="rId38" imgW="279360" imgH="241200" progId="Equation.3">
                  <p:embed/>
                </p:oleObj>
              </mc:Choice>
              <mc:Fallback>
                <p:oleObj name="Equation" r:id="rId38" imgW="279360" imgH="241200" progId="Equation.3">
                  <p:embed/>
                  <p:pic>
                    <p:nvPicPr>
                      <p:cNvPr id="0" name="Object 20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0600" y="5005388"/>
                        <a:ext cx="203200" cy="17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6019800" y="4572000"/>
            <a:ext cx="2303463" cy="1144588"/>
            <a:chOff x="3792" y="2880"/>
            <a:chExt cx="1451" cy="721"/>
          </a:xfrm>
        </p:grpSpPr>
        <p:sp>
          <p:nvSpPr>
            <p:cNvPr id="8226" name="Oval 31"/>
            <p:cNvSpPr>
              <a:spLocks noChangeArrowheads="1"/>
            </p:cNvSpPr>
            <p:nvPr/>
          </p:nvSpPr>
          <p:spPr bwMode="auto">
            <a:xfrm>
              <a:off x="5051" y="2880"/>
              <a:ext cx="192" cy="672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27" name="Oval 50"/>
            <p:cNvSpPr>
              <a:spLocks noChangeArrowheads="1"/>
            </p:cNvSpPr>
            <p:nvPr/>
          </p:nvSpPr>
          <p:spPr bwMode="auto">
            <a:xfrm>
              <a:off x="3792" y="2928"/>
              <a:ext cx="192" cy="672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28" name="Line 51"/>
            <p:cNvSpPr>
              <a:spLocks noChangeShapeType="1"/>
            </p:cNvSpPr>
            <p:nvPr/>
          </p:nvSpPr>
          <p:spPr bwMode="auto">
            <a:xfrm flipH="1" flipV="1">
              <a:off x="3888" y="2928"/>
              <a:ext cx="1248" cy="6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9" name="Line 52"/>
            <p:cNvSpPr>
              <a:spLocks noChangeShapeType="1"/>
            </p:cNvSpPr>
            <p:nvPr/>
          </p:nvSpPr>
          <p:spPr bwMode="auto">
            <a:xfrm flipV="1">
              <a:off x="3888" y="2880"/>
              <a:ext cx="1249" cy="72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6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6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6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6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0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6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6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0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6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50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6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36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50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6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5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5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50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634" grpId="0" animBg="1"/>
      <p:bldP spid="366597" grpId="0" autoUpdateAnimBg="0"/>
      <p:bldP spid="366603" grpId="0" autoUpdateAnimBg="0"/>
      <p:bldP spid="366604" grpId="0" animBg="1"/>
      <p:bldP spid="366606" grpId="0" autoUpdateAnimBg="0"/>
      <p:bldP spid="366615" grpId="0" animBg="1"/>
      <p:bldP spid="366616" grpId="0" animBg="1"/>
      <p:bldP spid="366625" grpId="0" autoUpdateAnimBg="0"/>
      <p:bldP spid="36663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CED6A0-262F-4664-9E28-4F3DC312E9F3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9227" name="Text Box 2"/>
          <p:cNvSpPr txBox="1">
            <a:spLocks noChangeArrowheads="1"/>
          </p:cNvSpPr>
          <p:nvPr/>
        </p:nvSpPr>
        <p:spPr bwMode="auto">
          <a:xfrm>
            <a:off x="914400" y="863600"/>
            <a:ext cx="76962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     </a:t>
            </a:r>
            <a:r>
              <a:rPr kumimoji="1" lang="zh-CN" altLang="en-US" sz="2800" b="1">
                <a:latin typeface="Times New Roman" pitchFamily="18" charset="0"/>
              </a:rPr>
              <a:t>将下列各曲线绕对应的轴旋转一周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zh-CN" altLang="en-US" sz="2800" b="1">
                <a:latin typeface="Times New Roman" pitchFamily="18" charset="0"/>
              </a:rPr>
              <a:t>求生成的旋转曲面的方程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51584" name="Object 1024"/>
          <p:cNvGraphicFramePr>
            <a:graphicFrameLocks noChangeAspect="1"/>
          </p:cNvGraphicFramePr>
          <p:nvPr/>
        </p:nvGraphicFramePr>
        <p:xfrm>
          <a:off x="4800600" y="4445000"/>
          <a:ext cx="1155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3" imgW="1155600" imgH="888840" progId="Equation.3">
                  <p:embed/>
                </p:oleObj>
              </mc:Choice>
              <mc:Fallback>
                <p:oleObj name="Equation" r:id="rId3" imgW="1155600" imgH="88884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45000"/>
                        <a:ext cx="11557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6477000" y="3352800"/>
            <a:ext cx="611188" cy="198120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旋转双曲面</a:t>
            </a:r>
          </a:p>
        </p:txBody>
      </p:sp>
      <p:sp>
        <p:nvSpPr>
          <p:cNvPr id="9229" name="Text Box 5"/>
          <p:cNvSpPr txBox="1">
            <a:spLocks noChangeArrowheads="1"/>
          </p:cNvSpPr>
          <p:nvPr/>
        </p:nvSpPr>
        <p:spPr bwMode="auto">
          <a:xfrm>
            <a:off x="914400" y="914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1600200" y="2376488"/>
            <a:ext cx="1828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双曲线</a:t>
            </a:r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1066800" y="23764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(1)</a:t>
            </a:r>
          </a:p>
        </p:txBody>
      </p:sp>
      <p:graphicFrame>
        <p:nvGraphicFramePr>
          <p:cNvPr id="451585" name="Object 1025"/>
          <p:cNvGraphicFramePr>
            <a:graphicFrameLocks noChangeAspect="1"/>
          </p:cNvGraphicFramePr>
          <p:nvPr/>
        </p:nvGraphicFramePr>
        <p:xfrm>
          <a:off x="2895600" y="2159000"/>
          <a:ext cx="16129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Equation" r:id="rId5" imgW="1612800" imgH="888840" progId="Equation.3">
                  <p:embed/>
                </p:oleObj>
              </mc:Choice>
              <mc:Fallback>
                <p:oleObj name="Equation" r:id="rId5" imgW="1612800" imgH="88884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59000"/>
                        <a:ext cx="16129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7625" name="Text Box 9"/>
          <p:cNvSpPr txBox="1">
            <a:spLocks noChangeArrowheads="1"/>
          </p:cNvSpPr>
          <p:nvPr/>
        </p:nvSpPr>
        <p:spPr bwMode="auto">
          <a:xfrm>
            <a:off x="4495800" y="2362200"/>
            <a:ext cx="3429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分别绕</a:t>
            </a:r>
            <a:r>
              <a:rPr kumimoji="1" lang="en-US" altLang="zh-CN" sz="2800" b="1" i="1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轴和</a:t>
            </a:r>
            <a:r>
              <a:rPr kumimoji="1" lang="en-US" altLang="zh-CN" sz="2800" b="1" i="1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</p:txBody>
      </p:sp>
      <p:sp>
        <p:nvSpPr>
          <p:cNvPr id="367626" name="Rectangle 10"/>
          <p:cNvSpPr>
            <a:spLocks noChangeArrowheads="1"/>
          </p:cNvSpPr>
          <p:nvPr/>
        </p:nvSpPr>
        <p:spPr bwMode="auto">
          <a:xfrm>
            <a:off x="1524000" y="3443288"/>
            <a:ext cx="2057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轴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旋转</a:t>
            </a:r>
          </a:p>
        </p:txBody>
      </p:sp>
      <p:sp>
        <p:nvSpPr>
          <p:cNvPr id="367627" name="Rectangle 11"/>
          <p:cNvSpPr>
            <a:spLocks noChangeArrowheads="1"/>
          </p:cNvSpPr>
          <p:nvPr/>
        </p:nvSpPr>
        <p:spPr bwMode="auto">
          <a:xfrm>
            <a:off x="1524000" y="4586288"/>
            <a:ext cx="2057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轴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旋转</a:t>
            </a:r>
          </a:p>
        </p:txBody>
      </p:sp>
      <p:sp>
        <p:nvSpPr>
          <p:cNvPr id="367628" name="Line 12"/>
          <p:cNvSpPr>
            <a:spLocks noChangeShapeType="1"/>
          </p:cNvSpPr>
          <p:nvPr/>
        </p:nvSpPr>
        <p:spPr bwMode="auto">
          <a:xfrm>
            <a:off x="4267200" y="3733800"/>
            <a:ext cx="1143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51586" name="Object 1026"/>
          <p:cNvGraphicFramePr>
            <a:graphicFrameLocks noChangeAspect="1"/>
          </p:cNvGraphicFramePr>
          <p:nvPr/>
        </p:nvGraphicFramePr>
        <p:xfrm>
          <a:off x="4724400" y="3721100"/>
          <a:ext cx="330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Equation" r:id="rId7" imgW="330120" imgH="393480" progId="Equation.3">
                  <p:embed/>
                </p:oleObj>
              </mc:Choice>
              <mc:Fallback>
                <p:oleObj name="Equation" r:id="rId7" imgW="330120" imgH="39348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21100"/>
                        <a:ext cx="330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1587" name="Object 1027"/>
          <p:cNvGraphicFramePr>
            <a:graphicFrameLocks noChangeAspect="1"/>
          </p:cNvGraphicFramePr>
          <p:nvPr/>
        </p:nvGraphicFramePr>
        <p:xfrm>
          <a:off x="4343400" y="3263900"/>
          <a:ext cx="1028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Equation" r:id="rId9" imgW="1028520" imgH="469800" progId="Equation.3">
                  <p:embed/>
                </p:oleObj>
              </mc:Choice>
              <mc:Fallback>
                <p:oleObj name="Equation" r:id="rId9" imgW="1028520" imgH="46980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263900"/>
                        <a:ext cx="10287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05200" y="3225800"/>
            <a:ext cx="2451100" cy="889000"/>
            <a:chOff x="2208" y="2032"/>
            <a:chExt cx="1544" cy="560"/>
          </a:xfrm>
        </p:grpSpPr>
        <p:graphicFrame>
          <p:nvGraphicFramePr>
            <p:cNvPr id="9224" name="Object 1030"/>
            <p:cNvGraphicFramePr>
              <a:graphicFrameLocks noChangeAspect="1"/>
            </p:cNvGraphicFramePr>
            <p:nvPr/>
          </p:nvGraphicFramePr>
          <p:xfrm>
            <a:off x="2208" y="2032"/>
            <a:ext cx="440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8" name="Equation" r:id="rId11" imgW="698400" imgH="888840" progId="Equation.3">
                    <p:embed/>
                  </p:oleObj>
                </mc:Choice>
                <mc:Fallback>
                  <p:oleObj name="Equation" r:id="rId11" imgW="698400" imgH="888840" progId="Equation.3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2032"/>
                          <a:ext cx="440" cy="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5" name="Object 1031"/>
            <p:cNvGraphicFramePr>
              <a:graphicFrameLocks noChangeAspect="1"/>
            </p:cNvGraphicFramePr>
            <p:nvPr/>
          </p:nvGraphicFramePr>
          <p:xfrm>
            <a:off x="3456" y="2208"/>
            <a:ext cx="296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9" name="Equation" r:id="rId13" imgW="469800" imgH="304560" progId="Equation.3">
                    <p:embed/>
                  </p:oleObj>
                </mc:Choice>
                <mc:Fallback>
                  <p:oleObj name="Equation" r:id="rId13" imgW="469800" imgH="304560" progId="Equation.3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208"/>
                          <a:ext cx="296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1588" name="Object 1028"/>
          <p:cNvGraphicFramePr>
            <a:graphicFrameLocks noChangeAspect="1"/>
          </p:cNvGraphicFramePr>
          <p:nvPr/>
        </p:nvGraphicFramePr>
        <p:xfrm>
          <a:off x="3644900" y="4483100"/>
          <a:ext cx="1079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15" imgW="1079280" imgH="469800" progId="Equation.3">
                  <p:embed/>
                </p:oleObj>
              </mc:Choice>
              <mc:Fallback>
                <p:oleObj name="Equation" r:id="rId15" imgW="1079280" imgH="46980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4483100"/>
                        <a:ext cx="10795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7635" name="Line 19"/>
          <p:cNvSpPr>
            <a:spLocks noChangeShapeType="1"/>
          </p:cNvSpPr>
          <p:nvPr/>
        </p:nvSpPr>
        <p:spPr bwMode="auto">
          <a:xfrm>
            <a:off x="3505200" y="4953000"/>
            <a:ext cx="1143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51589" name="Object 1029"/>
          <p:cNvGraphicFramePr>
            <a:graphicFrameLocks noChangeAspect="1"/>
          </p:cNvGraphicFramePr>
          <p:nvPr/>
        </p:nvGraphicFramePr>
        <p:xfrm>
          <a:off x="4006850" y="4953000"/>
          <a:ext cx="342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17" imgW="342720" imgH="393480" progId="Equation.3">
                  <p:embed/>
                </p:oleObj>
              </mc:Choice>
              <mc:Fallback>
                <p:oleObj name="Equation" r:id="rId17" imgW="342720" imgH="39348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6850" y="4953000"/>
                        <a:ext cx="3429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38" name="Group 21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9239" name="Group 22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9241" name="Line 23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9242" name="Picture 24" descr="BD10263_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40" name="Rectangle 25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7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7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1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1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67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5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5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 autoUpdateAnimBg="0"/>
      <p:bldP spid="367622" grpId="0" autoUpdateAnimBg="0"/>
      <p:bldP spid="367623" grpId="0" autoUpdateAnimBg="0"/>
      <p:bldP spid="367625" grpId="0" autoUpdateAnimBg="0"/>
      <p:bldP spid="367626" grpId="0" autoUpdateAnimBg="0"/>
      <p:bldP spid="367627" grpId="0" autoUpdateAnimBg="0"/>
      <p:bldP spid="367628" grpId="0" animBg="1"/>
      <p:bldP spid="3676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83642B3-EB21-42A2-ABF7-4A4892CF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b="1" dirty="0">
                <a:solidFill>
                  <a:srgbClr val="0000FF"/>
                </a:solidFill>
                <a:latin typeface="Times New Roman" pitchFamily="18" charset="0"/>
              </a:rPr>
              <a:t>绕</a:t>
            </a:r>
            <a:r>
              <a:rPr kumimoji="1" lang="en-US" altLang="zh-CN" b="1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kumimoji="1" lang="zh-CN" altLang="en-US" b="1" dirty="0">
                <a:solidFill>
                  <a:srgbClr val="0000FF"/>
                </a:solidFill>
                <a:latin typeface="Times New Roman" pitchFamily="18" charset="0"/>
              </a:rPr>
              <a:t>轴</a:t>
            </a:r>
            <a:r>
              <a:rPr kumimoji="1" lang="zh-CN" altLang="en-US" b="1" dirty="0">
                <a:solidFill>
                  <a:srgbClr val="000000"/>
                </a:solidFill>
                <a:latin typeface="Times New Roman" pitchFamily="18" charset="0"/>
              </a:rPr>
              <a:t>旋转 旋转</a:t>
            </a:r>
            <a:r>
              <a:rPr kumimoji="1" lang="zh-CN" altLang="en-US" b="1" dirty="0">
                <a:solidFill>
                  <a:srgbClr val="FF0000"/>
                </a:solidFill>
                <a:latin typeface="Times New Roman" pitchFamily="18" charset="0"/>
              </a:rPr>
              <a:t>双叶</a:t>
            </a:r>
            <a:r>
              <a:rPr kumimoji="1" lang="zh-CN" altLang="en-US" b="1" dirty="0">
                <a:solidFill>
                  <a:srgbClr val="000000"/>
                </a:solidFill>
                <a:latin typeface="Times New Roman" pitchFamily="18" charset="0"/>
              </a:rPr>
              <a:t>双曲面</a:t>
            </a:r>
            <a:endParaRPr lang="zh-CN" altLang="en-US" dirty="0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786F8C14-7ABE-4291-BFE3-B2E63A5961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143" y="1281600"/>
            <a:ext cx="6871713" cy="5153785"/>
          </a:xfrm>
        </p:spPr>
      </p:pic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177CBA2-459F-4A07-9ACC-FC32C11A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E4131-3E8D-461F-A2A4-A76FC429396A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2857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83642B3-EB21-42A2-ABF7-4A4892CF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b="1" dirty="0">
                <a:solidFill>
                  <a:srgbClr val="0000FF"/>
                </a:solidFill>
                <a:latin typeface="Times New Roman" pitchFamily="18" charset="0"/>
              </a:rPr>
              <a:t>绕</a:t>
            </a:r>
            <a:r>
              <a:rPr kumimoji="1" lang="en-US" altLang="zh-CN" b="1" i="1" dirty="0">
                <a:solidFill>
                  <a:srgbClr val="0000FF"/>
                </a:solidFill>
                <a:latin typeface="Times New Roman" pitchFamily="18" charset="0"/>
              </a:rPr>
              <a:t>z</a:t>
            </a:r>
            <a:r>
              <a:rPr kumimoji="1" lang="zh-CN" altLang="en-US" b="1" dirty="0">
                <a:solidFill>
                  <a:srgbClr val="0000FF"/>
                </a:solidFill>
                <a:latin typeface="Times New Roman" pitchFamily="18" charset="0"/>
              </a:rPr>
              <a:t>轴</a:t>
            </a:r>
            <a:r>
              <a:rPr kumimoji="1" lang="zh-CN" altLang="en-US" b="1" dirty="0">
                <a:solidFill>
                  <a:srgbClr val="000000"/>
                </a:solidFill>
                <a:latin typeface="Times New Roman" pitchFamily="18" charset="0"/>
              </a:rPr>
              <a:t>旋转 旋转</a:t>
            </a:r>
            <a:r>
              <a:rPr kumimoji="1" lang="zh-CN" altLang="en-US" b="1" dirty="0">
                <a:solidFill>
                  <a:srgbClr val="FF0000"/>
                </a:solidFill>
                <a:latin typeface="Times New Roman" pitchFamily="18" charset="0"/>
              </a:rPr>
              <a:t>单叶</a:t>
            </a:r>
            <a:r>
              <a:rPr kumimoji="1" lang="zh-CN" altLang="en-US" b="1" dirty="0">
                <a:solidFill>
                  <a:srgbClr val="000000"/>
                </a:solidFill>
                <a:latin typeface="Times New Roman" pitchFamily="18" charset="0"/>
              </a:rPr>
              <a:t>双曲面</a:t>
            </a:r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177CBA2-459F-4A07-9ACC-FC32C11A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E4131-3E8D-461F-A2A4-A76FC429396A}" type="slidenum">
              <a:rPr lang="en-US" altLang="zh-CN" smtClean="0"/>
              <a:pPr>
                <a:defRPr/>
              </a:pPr>
              <a:t>14</a:t>
            </a:fld>
            <a:endParaRPr lang="en-US" altLang="zh-CN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D18AFFB9-D1BD-42B7-B149-EB8AA2D724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54641"/>
            <a:ext cx="7001193" cy="5250895"/>
          </a:xfrm>
        </p:spPr>
      </p:pic>
    </p:spTree>
    <p:extLst>
      <p:ext uri="{BB962C8B-B14F-4D97-AF65-F5344CB8AC3E}">
        <p14:creationId xmlns:p14="http://schemas.microsoft.com/office/powerpoint/2010/main" val="1707367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C1F977-B103-4451-B36C-B84723263A52}" type="slidenum">
              <a:rPr lang="en-US" altLang="zh-CN" smtClean="0"/>
              <a:pPr/>
              <a:t>15</a:t>
            </a:fld>
            <a:endParaRPr lang="en-US" altLang="zh-CN"/>
          </a:p>
        </p:txBody>
      </p:sp>
      <p:graphicFrame>
        <p:nvGraphicFramePr>
          <p:cNvPr id="452608" name="Object 1024"/>
          <p:cNvGraphicFramePr>
            <a:graphicFrameLocks noChangeAspect="1"/>
          </p:cNvGraphicFramePr>
          <p:nvPr/>
        </p:nvGraphicFramePr>
        <p:xfrm>
          <a:off x="1447800" y="1874838"/>
          <a:ext cx="19812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文档" r:id="rId3" imgW="1765800" imgH="447480" progId="Word.Document.8">
                  <p:embed/>
                </p:oleObj>
              </mc:Choice>
              <mc:Fallback>
                <p:oleObj name="文档" r:id="rId3" imgW="1765800" imgH="44748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74838"/>
                        <a:ext cx="198120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09" name="Object 1025"/>
          <p:cNvGraphicFramePr>
            <a:graphicFrameLocks noChangeAspect="1"/>
          </p:cNvGraphicFramePr>
          <p:nvPr/>
        </p:nvGraphicFramePr>
        <p:xfrm>
          <a:off x="1447800" y="3036888"/>
          <a:ext cx="19812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文档" r:id="rId5" imgW="1796400" imgH="429120" progId="Word.Document.8">
                  <p:embed/>
                </p:oleObj>
              </mc:Choice>
              <mc:Fallback>
                <p:oleObj name="文档" r:id="rId5" imgW="1796400" imgH="429120" progId="Word.Document.8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36888"/>
                        <a:ext cx="1981200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0" name="Object 1026"/>
          <p:cNvGraphicFramePr>
            <a:graphicFrameLocks noChangeAspect="1"/>
          </p:cNvGraphicFramePr>
          <p:nvPr/>
        </p:nvGraphicFramePr>
        <p:xfrm>
          <a:off x="3505200" y="1663700"/>
          <a:ext cx="24765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公式" r:id="rId7" imgW="2476440" imgH="927000" progId="Equation.3">
                  <p:embed/>
                </p:oleObj>
              </mc:Choice>
              <mc:Fallback>
                <p:oleObj name="公式" r:id="rId7" imgW="2476440" imgH="92700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663700"/>
                        <a:ext cx="24765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1" name="Object 1027"/>
          <p:cNvGraphicFramePr>
            <a:graphicFrameLocks noChangeAspect="1"/>
          </p:cNvGraphicFramePr>
          <p:nvPr/>
        </p:nvGraphicFramePr>
        <p:xfrm>
          <a:off x="3429000" y="2806700"/>
          <a:ext cx="24765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公式" r:id="rId9" imgW="2476440" imgH="927000" progId="Equation.3">
                  <p:embed/>
                </p:oleObj>
              </mc:Choice>
              <mc:Fallback>
                <p:oleObj name="公式" r:id="rId9" imgW="2476440" imgH="92700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06700"/>
                        <a:ext cx="24765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46" name="Text Box 6"/>
          <p:cNvSpPr txBox="1">
            <a:spLocks noChangeArrowheads="1"/>
          </p:cNvSpPr>
          <p:nvPr/>
        </p:nvSpPr>
        <p:spPr bwMode="auto">
          <a:xfrm>
            <a:off x="6324600" y="1828800"/>
            <a:ext cx="611188" cy="1905000"/>
          </a:xfrm>
          <a:prstGeom prst="rect">
            <a:avLst/>
          </a:prstGeom>
          <a:gradFill rotWithShape="0">
            <a:gsLst>
              <a:gs pos="0">
                <a:srgbClr val="66FF33"/>
              </a:gs>
              <a:gs pos="50000">
                <a:srgbClr val="FFFFFF"/>
              </a:gs>
              <a:gs pos="100000">
                <a:srgbClr val="66FF33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旋转椭球面</a:t>
            </a:r>
          </a:p>
        </p:txBody>
      </p:sp>
      <p:graphicFrame>
        <p:nvGraphicFramePr>
          <p:cNvPr id="452612" name="Object 1028"/>
          <p:cNvGraphicFramePr>
            <a:graphicFrameLocks noChangeAspect="1"/>
          </p:cNvGraphicFramePr>
          <p:nvPr/>
        </p:nvGraphicFramePr>
        <p:xfrm>
          <a:off x="1524000" y="4648200"/>
          <a:ext cx="21844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公式" r:id="rId11" imgW="2184120" imgH="495000" progId="Equation.3">
                  <p:embed/>
                </p:oleObj>
              </mc:Choice>
              <mc:Fallback>
                <p:oleObj name="公式" r:id="rId11" imgW="2184120" imgH="49500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648200"/>
                        <a:ext cx="21844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48" name="Text Box 8"/>
          <p:cNvSpPr txBox="1">
            <a:spLocks noChangeArrowheads="1"/>
          </p:cNvSpPr>
          <p:nvPr/>
        </p:nvSpPr>
        <p:spPr bwMode="auto">
          <a:xfrm>
            <a:off x="4165600" y="4670425"/>
            <a:ext cx="2209800" cy="519113"/>
          </a:xfrm>
          <a:prstGeom prst="rect">
            <a:avLst/>
          </a:prstGeom>
          <a:gradFill rotWithShape="0">
            <a:gsLst>
              <a:gs pos="0">
                <a:srgbClr val="66FF33"/>
              </a:gs>
              <a:gs pos="50000">
                <a:srgbClr val="FFFFFF"/>
              </a:gs>
              <a:gs pos="100000">
                <a:srgbClr val="66FF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旋转抛物面</a:t>
            </a:r>
          </a:p>
        </p:txBody>
      </p:sp>
      <p:sp>
        <p:nvSpPr>
          <p:cNvPr id="10252" name="Text Box 9"/>
          <p:cNvSpPr txBox="1">
            <a:spLocks noChangeArrowheads="1"/>
          </p:cNvSpPr>
          <p:nvPr/>
        </p:nvSpPr>
        <p:spPr bwMode="auto">
          <a:xfrm>
            <a:off x="838200" y="8270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(2)</a:t>
            </a:r>
          </a:p>
        </p:txBody>
      </p:sp>
      <p:graphicFrame>
        <p:nvGraphicFramePr>
          <p:cNvPr id="452613" name="Object 1029"/>
          <p:cNvGraphicFramePr>
            <a:graphicFrameLocks noChangeAspect="1"/>
          </p:cNvGraphicFramePr>
          <p:nvPr/>
        </p:nvGraphicFramePr>
        <p:xfrm>
          <a:off x="1454150" y="609600"/>
          <a:ext cx="4749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Equation" r:id="rId13" imgW="4749480" imgH="888840" progId="Equation.3">
                  <p:embed/>
                </p:oleObj>
              </mc:Choice>
              <mc:Fallback>
                <p:oleObj name="Equation" r:id="rId13" imgW="4749480" imgH="88884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609600"/>
                        <a:ext cx="4749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51" name="Rectangle 11"/>
          <p:cNvSpPr>
            <a:spLocks noChangeArrowheads="1"/>
          </p:cNvSpPr>
          <p:nvPr/>
        </p:nvSpPr>
        <p:spPr bwMode="auto">
          <a:xfrm>
            <a:off x="6172200" y="812800"/>
            <a:ext cx="2286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轴和</a:t>
            </a:r>
            <a:r>
              <a:rPr kumimoji="1" lang="en-US" altLang="zh-CN" sz="2800" b="1" i="1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</p:txBody>
      </p:sp>
      <p:sp>
        <p:nvSpPr>
          <p:cNvPr id="368652" name="Text Box 12"/>
          <p:cNvSpPr txBox="1">
            <a:spLocks noChangeArrowheads="1"/>
          </p:cNvSpPr>
          <p:nvPr/>
        </p:nvSpPr>
        <p:spPr bwMode="auto">
          <a:xfrm>
            <a:off x="838200" y="3810000"/>
            <a:ext cx="838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(3)</a:t>
            </a:r>
          </a:p>
        </p:txBody>
      </p:sp>
      <p:graphicFrame>
        <p:nvGraphicFramePr>
          <p:cNvPr id="452614" name="Object 1030"/>
          <p:cNvGraphicFramePr>
            <a:graphicFrameLocks noChangeAspect="1"/>
          </p:cNvGraphicFramePr>
          <p:nvPr/>
        </p:nvGraphicFramePr>
        <p:xfrm>
          <a:off x="1352550" y="3878263"/>
          <a:ext cx="4889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Equation" r:id="rId15" imgW="4889160" imgH="469800" progId="Equation.3">
                  <p:embed/>
                </p:oleObj>
              </mc:Choice>
              <mc:Fallback>
                <p:oleObj name="Equation" r:id="rId15" imgW="4889160" imgH="46980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3878263"/>
                        <a:ext cx="48895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54" name="Rectangle 14"/>
          <p:cNvSpPr>
            <a:spLocks noChangeArrowheads="1"/>
          </p:cNvSpPr>
          <p:nvPr/>
        </p:nvSpPr>
        <p:spPr bwMode="auto">
          <a:xfrm>
            <a:off x="6248400" y="3829050"/>
            <a:ext cx="1371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10256" name="Group 15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0257" name="Group 16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0259" name="Line 17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260" name="Picture 18" descr="BD10263_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258" name="Rectangle 19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6" grpId="0" animBg="1" autoUpdateAnimBg="0"/>
      <p:bldP spid="368648" grpId="0" animBg="1" autoUpdateAnimBg="0"/>
      <p:bldP spid="368651" grpId="0" autoUpdateAnimBg="0"/>
      <p:bldP spid="368652" grpId="0" autoUpdateAnimBg="0"/>
      <p:bldP spid="36865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F196534A-7AA2-4FD7-B0BC-72A0AC3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旋转椭球面</a:t>
            </a:r>
          </a:p>
        </p:txBody>
      </p:sp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78ABA92D-2FA7-49CA-9E83-CBEC02B99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44780"/>
            <a:ext cx="6984776" cy="5238582"/>
          </a:xfrm>
        </p:spPr>
      </p:pic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B3D2EDF-8E47-4648-A029-1257027F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E4131-3E8D-461F-A2A4-A76FC429396A}" type="slidenum">
              <a:rPr lang="en-US" altLang="zh-CN" smtClean="0"/>
              <a:pPr>
                <a:defRPr/>
              </a:pPr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3344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F196534A-7AA2-4FD7-B0BC-72A0AC37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旋转抛物面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B3D2EDF-8E47-4648-A029-1257027F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E4131-3E8D-461F-A2A4-A76FC429396A}" type="slidenum">
              <a:rPr lang="en-US" altLang="zh-CN" smtClean="0"/>
              <a:pPr>
                <a:defRPr/>
              </a:pPr>
              <a:t>17</a:t>
            </a:fld>
            <a:endParaRPr lang="en-US" altLang="zh-CN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A9C6A0EB-B571-491B-9FAB-75A205B048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38" y="1182494"/>
            <a:ext cx="6990324" cy="5242743"/>
          </a:xfrm>
        </p:spPr>
      </p:pic>
    </p:spTree>
    <p:extLst>
      <p:ext uri="{BB962C8B-B14F-4D97-AF65-F5344CB8AC3E}">
        <p14:creationId xmlns:p14="http://schemas.microsoft.com/office/powerpoint/2010/main" val="712098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374FA-A800-4DC1-B78F-B52712B42365}" type="slidenum">
              <a:rPr lang="en-US" altLang="zh-CN" smtClean="0"/>
              <a:pPr/>
              <a:t>18</a:t>
            </a:fld>
            <a:endParaRPr lang="en-US" altLang="zh-CN"/>
          </a:p>
        </p:txBody>
      </p:sp>
      <p:sp>
        <p:nvSpPr>
          <p:cNvPr id="11272" name="Text Box 2"/>
          <p:cNvSpPr txBox="1">
            <a:spLocks noChangeArrowheads="1"/>
          </p:cNvSpPr>
          <p:nvPr/>
        </p:nvSpPr>
        <p:spPr bwMode="auto">
          <a:xfrm>
            <a:off x="914400" y="928688"/>
            <a:ext cx="1447800" cy="519112"/>
          </a:xfrm>
          <a:prstGeom prst="rect">
            <a:avLst/>
          </a:prstGeom>
          <a:gradFill rotWithShape="0">
            <a:gsLst>
              <a:gs pos="0">
                <a:srgbClr val="CC00CC"/>
              </a:gs>
              <a:gs pos="50000">
                <a:srgbClr val="FFFFFF"/>
              </a:gs>
              <a:gs pos="100000">
                <a:srgbClr val="CC00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rgbClr val="006600"/>
                </a:solidFill>
                <a:latin typeface="Times New Roman" pitchFamily="18" charset="0"/>
              </a:rPr>
              <a:t>选择题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369667" name="Text Box 3"/>
          <p:cNvSpPr txBox="1">
            <a:spLocks noChangeArrowheads="1"/>
          </p:cNvSpPr>
          <p:nvPr/>
        </p:nvSpPr>
        <p:spPr bwMode="auto">
          <a:xfrm>
            <a:off x="5257800" y="16144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</a:t>
            </a:r>
            <a:r>
              <a:rPr kumimoji="1" lang="en-US" altLang="zh-CN" sz="2800" b="1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endParaRPr kumimoji="1" lang="en-US" altLang="zh-CN" sz="2800" b="1" i="1">
              <a:latin typeface="Times New Roman" pitchFamily="18" charset="0"/>
            </a:endParaRPr>
          </a:p>
        </p:txBody>
      </p:sp>
      <p:sp>
        <p:nvSpPr>
          <p:cNvPr id="11274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方程</a:t>
            </a:r>
            <a:endParaRPr kumimoji="1" lang="zh-CN" altLang="en-US" sz="2400">
              <a:latin typeface="Times New Roman" pitchFamily="18" charset="0"/>
            </a:endParaRPr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1676400" y="1568450"/>
          <a:ext cx="26431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3" imgW="2527200" imgH="469800" progId="Equation.3">
                  <p:embed/>
                </p:oleObj>
              </mc:Choice>
              <mc:Fallback>
                <p:oleObj name="Equation" r:id="rId3" imgW="2527200" imgH="4698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68450"/>
                        <a:ext cx="264318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Text Box 7"/>
          <p:cNvSpPr txBox="1">
            <a:spLocks noChangeArrowheads="1"/>
          </p:cNvSpPr>
          <p:nvPr/>
        </p:nvSpPr>
        <p:spPr bwMode="auto">
          <a:xfrm>
            <a:off x="685800" y="22860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en-US" altLang="zh-CN" sz="2800" b="1" i="1">
                <a:latin typeface="Times New Roman" pitchFamily="18" charset="0"/>
              </a:rPr>
              <a:t>A</a:t>
            </a:r>
            <a:r>
              <a:rPr kumimoji="1" lang="en-US" altLang="zh-CN" sz="2800" b="1">
                <a:latin typeface="Times New Roman" pitchFamily="18" charset="0"/>
              </a:rPr>
              <a:t>) </a:t>
            </a:r>
            <a:r>
              <a:rPr kumimoji="1" lang="en-US" altLang="zh-CN" sz="2800" b="1" i="1">
                <a:latin typeface="Times New Roman" pitchFamily="18" charset="0"/>
              </a:rPr>
              <a:t>xOz</a:t>
            </a:r>
            <a:r>
              <a:rPr kumimoji="1" lang="zh-CN" altLang="zh-CN" sz="2800" b="1">
                <a:latin typeface="Times New Roman" pitchFamily="18" charset="0"/>
              </a:rPr>
              <a:t>平面</a:t>
            </a:r>
            <a:r>
              <a:rPr kumimoji="1" lang="zh-CN" altLang="en-US" sz="2800" b="1">
                <a:latin typeface="Times New Roman" pitchFamily="18" charset="0"/>
              </a:rPr>
              <a:t>上曲线                     绕</a:t>
            </a:r>
            <a:r>
              <a:rPr kumimoji="1" lang="en-US" altLang="zh-CN" sz="2800" b="1" i="1">
                <a:latin typeface="Times New Roman" pitchFamily="18" charset="0"/>
              </a:rPr>
              <a:t>y</a:t>
            </a:r>
            <a:r>
              <a:rPr kumimoji="1" lang="zh-CN" altLang="en-US" sz="2800" b="1">
                <a:latin typeface="Times New Roman" pitchFamily="18" charset="0"/>
              </a:rPr>
              <a:t>轴旋转所得曲面</a:t>
            </a:r>
            <a:r>
              <a:rPr kumimoji="1" lang="en-US" altLang="zh-CN" sz="2800" b="1">
                <a:latin typeface="Times New Roman" pitchFamily="18" charset="0"/>
              </a:rPr>
              <a:t>; </a:t>
            </a:r>
          </a:p>
        </p:txBody>
      </p:sp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3733800" y="2286000"/>
          <a:ext cx="186055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5" imgW="1828800" imgH="469800" progId="Equation.3">
                  <p:embed/>
                </p:oleObj>
              </mc:Choice>
              <mc:Fallback>
                <p:oleObj name="Equation" r:id="rId5" imgW="1828800" imgH="46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286000"/>
                        <a:ext cx="1860550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685800" y="2986088"/>
            <a:ext cx="800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en-US" altLang="zh-CN" sz="2800" b="1" i="1">
                <a:latin typeface="Times New Roman" pitchFamily="18" charset="0"/>
              </a:rPr>
              <a:t>B</a:t>
            </a:r>
            <a:r>
              <a:rPr kumimoji="1" lang="en-US" altLang="zh-CN" sz="2800" b="1">
                <a:latin typeface="Times New Roman" pitchFamily="18" charset="0"/>
              </a:rPr>
              <a:t>) </a:t>
            </a:r>
            <a:r>
              <a:rPr kumimoji="1" lang="en-US" altLang="zh-CN" sz="2800" b="1" i="1">
                <a:latin typeface="Times New Roman" pitchFamily="18" charset="0"/>
              </a:rPr>
              <a:t>xOz</a:t>
            </a:r>
            <a:r>
              <a:rPr kumimoji="1" lang="zh-CN" altLang="zh-CN" sz="2800" b="1">
                <a:latin typeface="Times New Roman" pitchFamily="18" charset="0"/>
              </a:rPr>
              <a:t>平面</a:t>
            </a:r>
            <a:r>
              <a:rPr kumimoji="1" lang="zh-CN" altLang="en-US" sz="2800" b="1">
                <a:latin typeface="Times New Roman" pitchFamily="18" charset="0"/>
              </a:rPr>
              <a:t>上直线                绕</a:t>
            </a:r>
            <a:r>
              <a:rPr kumimoji="1" lang="en-US" altLang="zh-CN" sz="2800" b="1" i="1">
                <a:latin typeface="Times New Roman" pitchFamily="18" charset="0"/>
              </a:rPr>
              <a:t>z</a:t>
            </a:r>
            <a:r>
              <a:rPr kumimoji="1" lang="zh-CN" altLang="en-US" sz="2800" b="1">
                <a:latin typeface="Times New Roman" pitchFamily="18" charset="0"/>
              </a:rPr>
              <a:t>轴旋转所得曲面；</a:t>
            </a:r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3657600" y="3095625"/>
          <a:ext cx="14478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公式" r:id="rId7" imgW="583920" imgH="139680" progId="Equation.3">
                  <p:embed/>
                </p:oleObj>
              </mc:Choice>
              <mc:Fallback>
                <p:oleObj name="公式" r:id="rId7" imgW="583920" imgH="139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095625"/>
                        <a:ext cx="144780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85800" y="36576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en-US" altLang="zh-CN" sz="2800" b="1" i="1">
                <a:latin typeface="Times New Roman" pitchFamily="18" charset="0"/>
              </a:rPr>
              <a:t>C</a:t>
            </a:r>
            <a:r>
              <a:rPr kumimoji="1" lang="en-US" altLang="zh-CN" sz="2800" b="1">
                <a:latin typeface="Times New Roman" pitchFamily="18" charset="0"/>
              </a:rPr>
              <a:t>)</a:t>
            </a:r>
            <a:r>
              <a:rPr kumimoji="1" lang="en-US" altLang="zh-CN" sz="2800" b="1" i="1">
                <a:latin typeface="Times New Roman" pitchFamily="18" charset="0"/>
              </a:rPr>
              <a:t> yOz</a:t>
            </a:r>
            <a:r>
              <a:rPr kumimoji="1" lang="zh-CN" altLang="zh-CN" sz="2800" b="1">
                <a:latin typeface="Times New Roman" pitchFamily="18" charset="0"/>
              </a:rPr>
              <a:t>平面</a:t>
            </a:r>
            <a:r>
              <a:rPr kumimoji="1" lang="zh-CN" altLang="en-US" sz="2800" b="1">
                <a:latin typeface="Times New Roman" pitchFamily="18" charset="0"/>
              </a:rPr>
              <a:t>上直线                绕</a:t>
            </a:r>
            <a:r>
              <a:rPr kumimoji="1" lang="en-US" altLang="zh-CN" sz="2800" b="1" i="1">
                <a:latin typeface="Times New Roman" pitchFamily="18" charset="0"/>
              </a:rPr>
              <a:t>y</a:t>
            </a:r>
            <a:r>
              <a:rPr kumimoji="1" lang="zh-CN" altLang="en-US" sz="2800" b="1">
                <a:latin typeface="Times New Roman" pitchFamily="18" charset="0"/>
              </a:rPr>
              <a:t>轴旋转所得曲面；</a:t>
            </a:r>
          </a:p>
        </p:txBody>
      </p:sp>
      <p:graphicFrame>
        <p:nvGraphicFramePr>
          <p:cNvPr id="11269" name="Object 3"/>
          <p:cNvGraphicFramePr>
            <a:graphicFrameLocks noChangeAspect="1"/>
          </p:cNvGraphicFramePr>
          <p:nvPr/>
        </p:nvGraphicFramePr>
        <p:xfrm>
          <a:off x="3657600" y="3784600"/>
          <a:ext cx="1447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公式" r:id="rId9" imgW="583920" imgH="164880" progId="Equation.3">
                  <p:embed/>
                </p:oleObj>
              </mc:Choice>
              <mc:Fallback>
                <p:oleObj name="公式" r:id="rId9" imgW="583920" imgH="1648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784600"/>
                        <a:ext cx="14478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Text Box 16"/>
          <p:cNvSpPr txBox="1">
            <a:spLocks noChangeArrowheads="1"/>
          </p:cNvSpPr>
          <p:nvPr/>
        </p:nvSpPr>
        <p:spPr bwMode="auto">
          <a:xfrm>
            <a:off x="685800" y="4357688"/>
            <a:ext cx="800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en-US" altLang="zh-CN" sz="2800" b="1" i="1">
                <a:latin typeface="Times New Roman" pitchFamily="18" charset="0"/>
              </a:rPr>
              <a:t>D</a:t>
            </a:r>
            <a:r>
              <a:rPr kumimoji="1" lang="en-US" altLang="zh-CN" sz="2800" b="1">
                <a:latin typeface="Times New Roman" pitchFamily="18" charset="0"/>
              </a:rPr>
              <a:t>) </a:t>
            </a:r>
            <a:r>
              <a:rPr kumimoji="1" lang="en-US" altLang="zh-CN" sz="2800" b="1" i="1">
                <a:latin typeface="Times New Roman" pitchFamily="18" charset="0"/>
              </a:rPr>
              <a:t>yOz</a:t>
            </a:r>
            <a:r>
              <a:rPr kumimoji="1" lang="zh-CN" altLang="zh-CN" sz="2800" b="1">
                <a:latin typeface="Times New Roman" pitchFamily="18" charset="0"/>
              </a:rPr>
              <a:t>平面</a:t>
            </a:r>
            <a:r>
              <a:rPr kumimoji="1" lang="zh-CN" altLang="en-US" sz="2800" b="1">
                <a:latin typeface="Times New Roman" pitchFamily="18" charset="0"/>
              </a:rPr>
              <a:t>上曲线                    绕</a:t>
            </a:r>
            <a:r>
              <a:rPr kumimoji="1" lang="en-US" altLang="zh-CN" sz="2800" b="1" i="1">
                <a:latin typeface="Times New Roman" pitchFamily="18" charset="0"/>
              </a:rPr>
              <a:t>x</a:t>
            </a:r>
            <a:r>
              <a:rPr kumimoji="1" lang="zh-CN" altLang="en-US" sz="2800" b="1">
                <a:latin typeface="Times New Roman" pitchFamily="18" charset="0"/>
              </a:rPr>
              <a:t>轴旋转所得曲面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11270" name="Object 4"/>
          <p:cNvGraphicFramePr>
            <a:graphicFrameLocks noChangeAspect="1"/>
          </p:cNvGraphicFramePr>
          <p:nvPr/>
        </p:nvGraphicFramePr>
        <p:xfrm>
          <a:off x="3716338" y="4341813"/>
          <a:ext cx="177006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11" imgW="1815840" imgH="469800" progId="Equation.3">
                  <p:embed/>
                </p:oleObj>
              </mc:Choice>
              <mc:Fallback>
                <p:oleObj name="Equation" r:id="rId11" imgW="1815840" imgH="46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4341813"/>
                        <a:ext cx="1770062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9" name="Rectangle 18"/>
          <p:cNvSpPr>
            <a:spLocks noChangeArrowheads="1"/>
          </p:cNvSpPr>
          <p:nvPr/>
        </p:nvSpPr>
        <p:spPr bwMode="auto">
          <a:xfrm>
            <a:off x="4267200" y="1600200"/>
            <a:ext cx="2743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表示</a:t>
            </a:r>
            <a:r>
              <a:rPr kumimoji="1" lang="en-US" altLang="zh-CN" sz="2800" b="1">
                <a:latin typeface="Times New Roman" pitchFamily="18" charset="0"/>
              </a:rPr>
              <a:t>(          ).</a:t>
            </a:r>
          </a:p>
        </p:txBody>
      </p:sp>
      <p:grpSp>
        <p:nvGrpSpPr>
          <p:cNvPr id="11280" name="Group 19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1281" name="Group 20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1283" name="Line 21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284" name="Picture 22" descr="BD10263_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282" name="Rectangle 23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13A30C-3738-4627-8221-0B52A24A6669}" type="slidenum">
              <a:rPr lang="en-US" altLang="zh-CN" smtClean="0"/>
              <a:pPr/>
              <a:t>19</a:t>
            </a:fld>
            <a:endParaRPr lang="en-US" altLang="zh-CN"/>
          </a:p>
        </p:txBody>
      </p:sp>
      <p:sp>
        <p:nvSpPr>
          <p:cNvPr id="370690" name="Text Box 2"/>
          <p:cNvSpPr txBox="1">
            <a:spLocks noChangeArrowheads="1"/>
          </p:cNvSpPr>
          <p:nvPr/>
        </p:nvSpPr>
        <p:spPr bwMode="auto">
          <a:xfrm>
            <a:off x="762000" y="14620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定义</a:t>
            </a:r>
            <a:endParaRPr kumimoji="1" lang="zh-CN" altLang="en-US" sz="2800" b="1"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609600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三、柱面</a:t>
            </a:r>
          </a:p>
        </p:txBody>
      </p:sp>
      <p:sp>
        <p:nvSpPr>
          <p:cNvPr id="370692" name="Text Box 4"/>
          <p:cNvSpPr txBox="1">
            <a:spLocks noChangeArrowheads="1"/>
          </p:cNvSpPr>
          <p:nvPr/>
        </p:nvSpPr>
        <p:spPr bwMode="auto">
          <a:xfrm>
            <a:off x="1600200" y="1447800"/>
            <a:ext cx="4572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平行于定直线并沿定曲线</a:t>
            </a:r>
            <a:r>
              <a:rPr kumimoji="1" lang="en-US" altLang="zh-CN" sz="2800" b="1" i="1">
                <a:latin typeface="Times New Roman" pitchFamily="18" charset="0"/>
              </a:rPr>
              <a:t>C</a:t>
            </a:r>
            <a:endParaRPr kumimoji="1" lang="en-US" altLang="zh-CN" sz="2800" b="1">
              <a:latin typeface="宋体" pitchFamily="2" charset="-122"/>
            </a:endParaRPr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762000" y="26670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这条定曲线</a:t>
            </a:r>
            <a:r>
              <a:rPr kumimoji="1" lang="en-US" altLang="zh-CN" sz="2800" b="1" i="1">
                <a:latin typeface="Times New Roman" pitchFamily="18" charset="0"/>
              </a:rPr>
              <a:t>C </a:t>
            </a:r>
            <a:r>
              <a:rPr kumimoji="1" lang="zh-CN" altLang="en-US" sz="2800" b="1">
                <a:latin typeface="Times New Roman" pitchFamily="18" charset="0"/>
              </a:rPr>
              <a:t>称为柱面的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762000" y="3200400"/>
            <a:ext cx="3773488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动直线</a:t>
            </a:r>
            <a:r>
              <a:rPr kumimoji="1" lang="en-US" altLang="zh-CN" sz="2800" b="1" i="1">
                <a:latin typeface="Times New Roman" pitchFamily="18" charset="0"/>
              </a:rPr>
              <a:t>L</a:t>
            </a:r>
            <a:r>
              <a:rPr kumimoji="1" lang="zh-CN" altLang="en-US" sz="2800" b="1">
                <a:latin typeface="Times New Roman" pitchFamily="18" charset="0"/>
              </a:rPr>
              <a:t>称为柱面的</a:t>
            </a:r>
          </a:p>
        </p:txBody>
      </p:sp>
      <p:sp>
        <p:nvSpPr>
          <p:cNvPr id="370695" name="Rectangle 7"/>
          <p:cNvSpPr>
            <a:spLocks noChangeArrowheads="1"/>
          </p:cNvSpPr>
          <p:nvPr/>
        </p:nvSpPr>
        <p:spPr bwMode="auto">
          <a:xfrm>
            <a:off x="4724400" y="2681288"/>
            <a:ext cx="1371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准线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70696" name="Rectangle 8"/>
          <p:cNvSpPr>
            <a:spLocks noChangeArrowheads="1"/>
          </p:cNvSpPr>
          <p:nvPr/>
        </p:nvSpPr>
        <p:spPr bwMode="auto">
          <a:xfrm>
            <a:off x="3886200" y="3200400"/>
            <a:ext cx="1295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母线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grpSp>
        <p:nvGrpSpPr>
          <p:cNvPr id="12300" name="Group 9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2325" name="Group 10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2327" name="Line 11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2328" name="Picture 12" descr="BD10263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2326" name="Rectangle 13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12301" name="Rectangle 14"/>
          <p:cNvSpPr>
            <a:spLocks noChangeArrowheads="1"/>
          </p:cNvSpPr>
          <p:nvPr/>
        </p:nvSpPr>
        <p:spPr bwMode="auto">
          <a:xfrm>
            <a:off x="2895600" y="715963"/>
            <a:ext cx="3875088" cy="5794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</a:rPr>
              <a:t>(cylindrical  surface )</a:t>
            </a:r>
          </a:p>
        </p:txBody>
      </p:sp>
      <p:sp>
        <p:nvSpPr>
          <p:cNvPr id="370714" name="Text Box 26"/>
          <p:cNvSpPr txBox="1">
            <a:spLocks noChangeArrowheads="1"/>
          </p:cNvSpPr>
          <p:nvPr/>
        </p:nvSpPr>
        <p:spPr bwMode="auto">
          <a:xfrm>
            <a:off x="762000" y="2028825"/>
            <a:ext cx="4038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所形成的曲面称为</a:t>
            </a:r>
          </a:p>
        </p:txBody>
      </p:sp>
      <p:sp>
        <p:nvSpPr>
          <p:cNvPr id="370715" name="Text Box 27"/>
          <p:cNvSpPr txBox="1">
            <a:spLocks noChangeArrowheads="1"/>
          </p:cNvSpPr>
          <p:nvPr/>
        </p:nvSpPr>
        <p:spPr bwMode="auto">
          <a:xfrm>
            <a:off x="5867400" y="1447800"/>
            <a:ext cx="24384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移动的直线</a:t>
            </a:r>
            <a:r>
              <a:rPr kumimoji="1" lang="en-US" altLang="zh-CN" sz="2800" b="1" i="1">
                <a:latin typeface="Times New Roman" pitchFamily="18" charset="0"/>
              </a:rPr>
              <a:t>L</a:t>
            </a:r>
            <a:r>
              <a:rPr kumimoji="1" lang="en-US" altLang="zh-CN" sz="2800" b="1">
                <a:latin typeface="宋体" pitchFamily="2" charset="-122"/>
              </a:rPr>
              <a:t> </a:t>
            </a:r>
          </a:p>
        </p:txBody>
      </p:sp>
      <p:sp>
        <p:nvSpPr>
          <p:cNvPr id="370716" name="Text Box 28"/>
          <p:cNvSpPr txBox="1">
            <a:spLocks noChangeArrowheads="1"/>
          </p:cNvSpPr>
          <p:nvPr/>
        </p:nvSpPr>
        <p:spPr bwMode="auto">
          <a:xfrm>
            <a:off x="3657600" y="2028825"/>
            <a:ext cx="12192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柱面</a:t>
            </a:r>
            <a:r>
              <a:rPr kumimoji="1" lang="en-US" altLang="zh-CN" sz="2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370717" name="Line 29"/>
          <p:cNvSpPr>
            <a:spLocks noChangeShapeType="1"/>
          </p:cNvSpPr>
          <p:nvPr/>
        </p:nvSpPr>
        <p:spPr bwMode="auto">
          <a:xfrm>
            <a:off x="5257800" y="3657600"/>
            <a:ext cx="0" cy="2209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23" name="Freeform 35"/>
          <p:cNvSpPr>
            <a:spLocks/>
          </p:cNvSpPr>
          <p:nvPr/>
        </p:nvSpPr>
        <p:spPr bwMode="auto">
          <a:xfrm>
            <a:off x="5943600" y="4114800"/>
            <a:ext cx="1524000" cy="923925"/>
          </a:xfrm>
          <a:custGeom>
            <a:avLst/>
            <a:gdLst>
              <a:gd name="T0" fmla="*/ 0 w 960"/>
              <a:gd name="T1" fmla="*/ 914400 h 582"/>
              <a:gd name="T2" fmla="*/ 228600 w 960"/>
              <a:gd name="T3" fmla="*/ 914400 h 582"/>
              <a:gd name="T4" fmla="*/ 381000 w 960"/>
              <a:gd name="T5" fmla="*/ 914400 h 582"/>
              <a:gd name="T6" fmla="*/ 612775 w 960"/>
              <a:gd name="T7" fmla="*/ 855663 h 582"/>
              <a:gd name="T8" fmla="*/ 773112 w 960"/>
              <a:gd name="T9" fmla="*/ 798512 h 582"/>
              <a:gd name="T10" fmla="*/ 917575 w 960"/>
              <a:gd name="T11" fmla="*/ 725487 h 582"/>
              <a:gd name="T12" fmla="*/ 1143000 w 960"/>
              <a:gd name="T13" fmla="*/ 533400 h 582"/>
              <a:gd name="T14" fmla="*/ 1219200 w 960"/>
              <a:gd name="T15" fmla="*/ 457200 h 582"/>
              <a:gd name="T16" fmla="*/ 1371600 w 960"/>
              <a:gd name="T17" fmla="*/ 228600 h 582"/>
              <a:gd name="T18" fmla="*/ 1524000 w 960"/>
              <a:gd name="T19" fmla="*/ 0 h 58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60"/>
              <a:gd name="T31" fmla="*/ 0 h 582"/>
              <a:gd name="T32" fmla="*/ 960 w 960"/>
              <a:gd name="T33" fmla="*/ 582 h 58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60" h="582">
                <a:moveTo>
                  <a:pt x="0" y="576"/>
                </a:moveTo>
                <a:cubicBezTo>
                  <a:pt x="52" y="576"/>
                  <a:pt x="104" y="576"/>
                  <a:pt x="144" y="576"/>
                </a:cubicBezTo>
                <a:cubicBezTo>
                  <a:pt x="184" y="576"/>
                  <a:pt x="200" y="582"/>
                  <a:pt x="240" y="576"/>
                </a:cubicBezTo>
                <a:cubicBezTo>
                  <a:pt x="280" y="570"/>
                  <a:pt x="345" y="551"/>
                  <a:pt x="386" y="539"/>
                </a:cubicBezTo>
                <a:cubicBezTo>
                  <a:pt x="427" y="527"/>
                  <a:pt x="455" y="517"/>
                  <a:pt x="487" y="503"/>
                </a:cubicBezTo>
                <a:cubicBezTo>
                  <a:pt x="519" y="489"/>
                  <a:pt x="539" y="485"/>
                  <a:pt x="578" y="457"/>
                </a:cubicBezTo>
                <a:cubicBezTo>
                  <a:pt x="617" y="429"/>
                  <a:pt x="688" y="364"/>
                  <a:pt x="720" y="336"/>
                </a:cubicBezTo>
                <a:cubicBezTo>
                  <a:pt x="752" y="308"/>
                  <a:pt x="744" y="320"/>
                  <a:pt x="768" y="288"/>
                </a:cubicBezTo>
                <a:cubicBezTo>
                  <a:pt x="792" y="256"/>
                  <a:pt x="832" y="192"/>
                  <a:pt x="864" y="144"/>
                </a:cubicBezTo>
                <a:cubicBezTo>
                  <a:pt x="896" y="96"/>
                  <a:pt x="944" y="32"/>
                  <a:pt x="960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24" name="Line 36"/>
          <p:cNvSpPr>
            <a:spLocks noChangeShapeType="1"/>
          </p:cNvSpPr>
          <p:nvPr/>
        </p:nvSpPr>
        <p:spPr bwMode="auto">
          <a:xfrm>
            <a:off x="5943600" y="41910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25" name="Line 37"/>
          <p:cNvSpPr>
            <a:spLocks noChangeShapeType="1"/>
          </p:cNvSpPr>
          <p:nvPr/>
        </p:nvSpPr>
        <p:spPr bwMode="auto">
          <a:xfrm>
            <a:off x="6096000" y="41910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26" name="Line 38"/>
          <p:cNvSpPr>
            <a:spLocks noChangeShapeType="1"/>
          </p:cNvSpPr>
          <p:nvPr/>
        </p:nvSpPr>
        <p:spPr bwMode="auto">
          <a:xfrm>
            <a:off x="6248400" y="41910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27" name="Line 39"/>
          <p:cNvSpPr>
            <a:spLocks noChangeShapeType="1"/>
          </p:cNvSpPr>
          <p:nvPr/>
        </p:nvSpPr>
        <p:spPr bwMode="auto">
          <a:xfrm>
            <a:off x="6400800" y="4191000"/>
            <a:ext cx="0" cy="15652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28" name="Line 40"/>
          <p:cNvSpPr>
            <a:spLocks noChangeShapeType="1"/>
          </p:cNvSpPr>
          <p:nvPr/>
        </p:nvSpPr>
        <p:spPr bwMode="auto">
          <a:xfrm>
            <a:off x="6553200" y="4149725"/>
            <a:ext cx="0" cy="15652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29" name="Line 41"/>
          <p:cNvSpPr>
            <a:spLocks noChangeShapeType="1"/>
          </p:cNvSpPr>
          <p:nvPr/>
        </p:nvSpPr>
        <p:spPr bwMode="auto">
          <a:xfrm>
            <a:off x="6705600" y="4114800"/>
            <a:ext cx="0" cy="15652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30" name="Line 42"/>
          <p:cNvSpPr>
            <a:spLocks noChangeShapeType="1"/>
          </p:cNvSpPr>
          <p:nvPr/>
        </p:nvSpPr>
        <p:spPr bwMode="auto">
          <a:xfrm>
            <a:off x="6858000" y="4038600"/>
            <a:ext cx="0" cy="152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31" name="Line 43"/>
          <p:cNvSpPr>
            <a:spLocks noChangeShapeType="1"/>
          </p:cNvSpPr>
          <p:nvPr/>
        </p:nvSpPr>
        <p:spPr bwMode="auto">
          <a:xfrm>
            <a:off x="7010400" y="3962400"/>
            <a:ext cx="0" cy="1522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32" name="Line 44"/>
          <p:cNvSpPr>
            <a:spLocks noChangeShapeType="1"/>
          </p:cNvSpPr>
          <p:nvPr/>
        </p:nvSpPr>
        <p:spPr bwMode="auto">
          <a:xfrm>
            <a:off x="7162800" y="3733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33" name="Line 45"/>
          <p:cNvSpPr>
            <a:spLocks noChangeShapeType="1"/>
          </p:cNvSpPr>
          <p:nvPr/>
        </p:nvSpPr>
        <p:spPr bwMode="auto">
          <a:xfrm>
            <a:off x="7315200" y="35052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0734" name="Line 46"/>
          <p:cNvSpPr>
            <a:spLocks noChangeShapeType="1"/>
          </p:cNvSpPr>
          <p:nvPr/>
        </p:nvSpPr>
        <p:spPr bwMode="auto">
          <a:xfrm>
            <a:off x="7467600" y="3200400"/>
            <a:ext cx="0" cy="152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943600" y="3124200"/>
            <a:ext cx="1524000" cy="2667000"/>
            <a:chOff x="144" y="2256"/>
            <a:chExt cx="960" cy="1680"/>
          </a:xfrm>
        </p:grpSpPr>
        <p:sp>
          <p:nvSpPr>
            <p:cNvPr id="12322" name="Freeform 34" descr="浅色竖线"/>
            <p:cNvSpPr>
              <a:spLocks/>
            </p:cNvSpPr>
            <p:nvPr/>
          </p:nvSpPr>
          <p:spPr bwMode="auto">
            <a:xfrm>
              <a:off x="144" y="2256"/>
              <a:ext cx="960" cy="1680"/>
            </a:xfrm>
            <a:custGeom>
              <a:avLst/>
              <a:gdLst>
                <a:gd name="T0" fmla="*/ 0 w 960"/>
                <a:gd name="T1" fmla="*/ 672 h 1680"/>
                <a:gd name="T2" fmla="*/ 0 w 960"/>
                <a:gd name="T3" fmla="*/ 1680 h 1680"/>
                <a:gd name="T4" fmla="*/ 144 w 960"/>
                <a:gd name="T5" fmla="*/ 1680 h 1680"/>
                <a:gd name="T6" fmla="*/ 240 w 960"/>
                <a:gd name="T7" fmla="*/ 1680 h 1680"/>
                <a:gd name="T8" fmla="*/ 347 w 960"/>
                <a:gd name="T9" fmla="*/ 1655 h 1680"/>
                <a:gd name="T10" fmla="*/ 494 w 960"/>
                <a:gd name="T11" fmla="*/ 1600 h 1680"/>
                <a:gd name="T12" fmla="*/ 585 w 960"/>
                <a:gd name="T13" fmla="*/ 1545 h 1680"/>
                <a:gd name="T14" fmla="*/ 672 w 960"/>
                <a:gd name="T15" fmla="*/ 1488 h 1680"/>
                <a:gd name="T16" fmla="*/ 720 w 960"/>
                <a:gd name="T17" fmla="*/ 1440 h 1680"/>
                <a:gd name="T18" fmla="*/ 841 w 960"/>
                <a:gd name="T19" fmla="*/ 1298 h 1680"/>
                <a:gd name="T20" fmla="*/ 960 w 960"/>
                <a:gd name="T21" fmla="*/ 1008 h 1680"/>
                <a:gd name="T22" fmla="*/ 960 w 960"/>
                <a:gd name="T23" fmla="*/ 0 h 1680"/>
                <a:gd name="T24" fmla="*/ 864 w 960"/>
                <a:gd name="T25" fmla="*/ 240 h 1680"/>
                <a:gd name="T26" fmla="*/ 768 w 960"/>
                <a:gd name="T27" fmla="*/ 384 h 1680"/>
                <a:gd name="T28" fmla="*/ 677 w 960"/>
                <a:gd name="T29" fmla="*/ 485 h 1680"/>
                <a:gd name="T30" fmla="*/ 576 w 960"/>
                <a:gd name="T31" fmla="*/ 549 h 1680"/>
                <a:gd name="T32" fmla="*/ 457 w 960"/>
                <a:gd name="T33" fmla="*/ 613 h 1680"/>
                <a:gd name="T34" fmla="*/ 338 w 960"/>
                <a:gd name="T35" fmla="*/ 640 h 1680"/>
                <a:gd name="T36" fmla="*/ 240 w 960"/>
                <a:gd name="T37" fmla="*/ 672 h 1680"/>
                <a:gd name="T38" fmla="*/ 144 w 960"/>
                <a:gd name="T39" fmla="*/ 672 h 1680"/>
                <a:gd name="T40" fmla="*/ 0 w 960"/>
                <a:gd name="T41" fmla="*/ 672 h 16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60"/>
                <a:gd name="T64" fmla="*/ 0 h 1680"/>
                <a:gd name="T65" fmla="*/ 960 w 960"/>
                <a:gd name="T66" fmla="*/ 1680 h 16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60" h="1680">
                  <a:moveTo>
                    <a:pt x="0" y="672"/>
                  </a:moveTo>
                  <a:lnTo>
                    <a:pt x="0" y="1680"/>
                  </a:lnTo>
                  <a:lnTo>
                    <a:pt x="144" y="1680"/>
                  </a:lnTo>
                  <a:lnTo>
                    <a:pt x="240" y="1680"/>
                  </a:lnTo>
                  <a:lnTo>
                    <a:pt x="347" y="1655"/>
                  </a:lnTo>
                  <a:lnTo>
                    <a:pt x="494" y="1600"/>
                  </a:lnTo>
                  <a:lnTo>
                    <a:pt x="585" y="1545"/>
                  </a:lnTo>
                  <a:lnTo>
                    <a:pt x="672" y="1488"/>
                  </a:lnTo>
                  <a:lnTo>
                    <a:pt x="720" y="1440"/>
                  </a:lnTo>
                  <a:lnTo>
                    <a:pt x="841" y="1298"/>
                  </a:lnTo>
                  <a:lnTo>
                    <a:pt x="960" y="1008"/>
                  </a:lnTo>
                  <a:lnTo>
                    <a:pt x="960" y="0"/>
                  </a:lnTo>
                  <a:lnTo>
                    <a:pt x="864" y="240"/>
                  </a:lnTo>
                  <a:lnTo>
                    <a:pt x="768" y="384"/>
                  </a:lnTo>
                  <a:lnTo>
                    <a:pt x="677" y="485"/>
                  </a:lnTo>
                  <a:lnTo>
                    <a:pt x="576" y="549"/>
                  </a:lnTo>
                  <a:lnTo>
                    <a:pt x="457" y="613"/>
                  </a:lnTo>
                  <a:lnTo>
                    <a:pt x="338" y="640"/>
                  </a:lnTo>
                  <a:lnTo>
                    <a:pt x="240" y="672"/>
                  </a:lnTo>
                  <a:lnTo>
                    <a:pt x="144" y="672"/>
                  </a:lnTo>
                  <a:lnTo>
                    <a:pt x="0" y="672"/>
                  </a:lnTo>
                  <a:close/>
                </a:path>
              </a:pathLst>
            </a:custGeom>
            <a:pattFill prst="ltVert">
              <a:fgClr>
                <a:srgbClr val="FF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3" name="Line 49"/>
            <p:cNvSpPr>
              <a:spLocks noChangeShapeType="1"/>
            </p:cNvSpPr>
            <p:nvPr/>
          </p:nvSpPr>
          <p:spPr bwMode="auto">
            <a:xfrm>
              <a:off x="144" y="2928"/>
              <a:ext cx="0" cy="10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4" name="Freeform 48"/>
            <p:cNvSpPr>
              <a:spLocks/>
            </p:cNvSpPr>
            <p:nvPr/>
          </p:nvSpPr>
          <p:spPr bwMode="auto">
            <a:xfrm>
              <a:off x="144" y="2880"/>
              <a:ext cx="960" cy="582"/>
            </a:xfrm>
            <a:custGeom>
              <a:avLst/>
              <a:gdLst>
                <a:gd name="T0" fmla="*/ 0 w 960"/>
                <a:gd name="T1" fmla="*/ 576 h 582"/>
                <a:gd name="T2" fmla="*/ 144 w 960"/>
                <a:gd name="T3" fmla="*/ 576 h 582"/>
                <a:gd name="T4" fmla="*/ 240 w 960"/>
                <a:gd name="T5" fmla="*/ 576 h 582"/>
                <a:gd name="T6" fmla="*/ 386 w 960"/>
                <a:gd name="T7" fmla="*/ 539 h 582"/>
                <a:gd name="T8" fmla="*/ 487 w 960"/>
                <a:gd name="T9" fmla="*/ 503 h 582"/>
                <a:gd name="T10" fmla="*/ 578 w 960"/>
                <a:gd name="T11" fmla="*/ 457 h 582"/>
                <a:gd name="T12" fmla="*/ 720 w 960"/>
                <a:gd name="T13" fmla="*/ 336 h 582"/>
                <a:gd name="T14" fmla="*/ 768 w 960"/>
                <a:gd name="T15" fmla="*/ 288 h 582"/>
                <a:gd name="T16" fmla="*/ 864 w 960"/>
                <a:gd name="T17" fmla="*/ 144 h 582"/>
                <a:gd name="T18" fmla="*/ 960 w 960"/>
                <a:gd name="T19" fmla="*/ 0 h 58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0"/>
                <a:gd name="T31" fmla="*/ 0 h 582"/>
                <a:gd name="T32" fmla="*/ 960 w 960"/>
                <a:gd name="T33" fmla="*/ 582 h 58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0" h="582">
                  <a:moveTo>
                    <a:pt x="0" y="576"/>
                  </a:moveTo>
                  <a:cubicBezTo>
                    <a:pt x="52" y="576"/>
                    <a:pt x="104" y="576"/>
                    <a:pt x="144" y="576"/>
                  </a:cubicBezTo>
                  <a:cubicBezTo>
                    <a:pt x="184" y="576"/>
                    <a:pt x="200" y="582"/>
                    <a:pt x="240" y="576"/>
                  </a:cubicBezTo>
                  <a:cubicBezTo>
                    <a:pt x="280" y="570"/>
                    <a:pt x="345" y="551"/>
                    <a:pt x="386" y="539"/>
                  </a:cubicBezTo>
                  <a:cubicBezTo>
                    <a:pt x="427" y="527"/>
                    <a:pt x="455" y="517"/>
                    <a:pt x="487" y="503"/>
                  </a:cubicBezTo>
                  <a:cubicBezTo>
                    <a:pt x="519" y="489"/>
                    <a:pt x="539" y="485"/>
                    <a:pt x="578" y="457"/>
                  </a:cubicBezTo>
                  <a:cubicBezTo>
                    <a:pt x="617" y="429"/>
                    <a:pt x="688" y="364"/>
                    <a:pt x="720" y="336"/>
                  </a:cubicBezTo>
                  <a:cubicBezTo>
                    <a:pt x="752" y="308"/>
                    <a:pt x="744" y="320"/>
                    <a:pt x="768" y="288"/>
                  </a:cubicBezTo>
                  <a:cubicBezTo>
                    <a:pt x="792" y="256"/>
                    <a:pt x="832" y="192"/>
                    <a:pt x="864" y="144"/>
                  </a:cubicBezTo>
                  <a:cubicBezTo>
                    <a:pt x="896" y="96"/>
                    <a:pt x="944" y="32"/>
                    <a:pt x="960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54656" name="Object 1024"/>
          <p:cNvGraphicFramePr>
            <a:graphicFrameLocks noChangeAspect="1"/>
          </p:cNvGraphicFramePr>
          <p:nvPr/>
        </p:nvGraphicFramePr>
        <p:xfrm>
          <a:off x="5600700" y="4737100"/>
          <a:ext cx="266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4" imgW="266400" imgH="291960" progId="Equation.3">
                  <p:embed/>
                </p:oleObj>
              </mc:Choice>
              <mc:Fallback>
                <p:oleObj name="Equation" r:id="rId4" imgW="266400" imgH="29196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00" y="4737100"/>
                        <a:ext cx="266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57" name="Object 1025"/>
          <p:cNvGraphicFramePr>
            <a:graphicFrameLocks noChangeAspect="1"/>
          </p:cNvGraphicFramePr>
          <p:nvPr/>
        </p:nvGraphicFramePr>
        <p:xfrm>
          <a:off x="6553200" y="4560888"/>
          <a:ext cx="290513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6" imgW="291960" imgH="317160" progId="Equation.3">
                  <p:embed/>
                </p:oleObj>
              </mc:Choice>
              <mc:Fallback>
                <p:oleObj name="Equation" r:id="rId6" imgW="291960" imgH="31716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560888"/>
                        <a:ext cx="290513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748" name="Rectangle 60"/>
          <p:cNvSpPr>
            <a:spLocks noChangeArrowheads="1"/>
          </p:cNvSpPr>
          <p:nvPr/>
        </p:nvSpPr>
        <p:spPr bwMode="auto">
          <a:xfrm>
            <a:off x="7467600" y="3810000"/>
            <a:ext cx="1371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准线</a:t>
            </a:r>
          </a:p>
        </p:txBody>
      </p:sp>
      <p:sp>
        <p:nvSpPr>
          <p:cNvPr id="12320" name="Text Box 62"/>
          <p:cNvSpPr txBox="1">
            <a:spLocks noChangeArrowheads="1"/>
          </p:cNvSpPr>
          <p:nvPr/>
        </p:nvSpPr>
        <p:spPr bwMode="auto">
          <a:xfrm>
            <a:off x="2743200" y="4038600"/>
            <a:ext cx="488950" cy="1524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endParaRPr kumimoji="1" lang="zh-CN" altLang="zh-CN" sz="2000" b="1">
              <a:latin typeface="Times New Roman" pitchFamily="18" charset="0"/>
            </a:endParaRPr>
          </a:p>
        </p:txBody>
      </p:sp>
      <p:sp>
        <p:nvSpPr>
          <p:cNvPr id="370751" name="Text Box 63"/>
          <p:cNvSpPr txBox="1">
            <a:spLocks noChangeArrowheads="1"/>
          </p:cNvSpPr>
          <p:nvPr/>
        </p:nvSpPr>
        <p:spPr bwMode="auto">
          <a:xfrm>
            <a:off x="5408613" y="3581400"/>
            <a:ext cx="611187" cy="12954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母线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7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7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7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7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7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7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70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70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7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70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7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 autoUpdateAnimBg="0"/>
      <p:bldP spid="370692" grpId="0" autoUpdateAnimBg="0"/>
      <p:bldP spid="370693" grpId="0" autoUpdateAnimBg="0"/>
      <p:bldP spid="370694" grpId="0" autoUpdateAnimBg="0"/>
      <p:bldP spid="370695" grpId="0" autoUpdateAnimBg="0"/>
      <p:bldP spid="370696" grpId="0" autoUpdateAnimBg="0"/>
      <p:bldP spid="370714" grpId="0" autoUpdateAnimBg="0"/>
      <p:bldP spid="370715" grpId="0" autoUpdateAnimBg="0"/>
      <p:bldP spid="370716" grpId="0" autoUpdateAnimBg="0"/>
      <p:bldP spid="370717" grpId="0" animBg="1"/>
      <p:bldP spid="370723" grpId="0" animBg="1"/>
      <p:bldP spid="370724" grpId="0" animBg="1"/>
      <p:bldP spid="370725" grpId="0" animBg="1"/>
      <p:bldP spid="370726" grpId="0" animBg="1"/>
      <p:bldP spid="370727" grpId="0" animBg="1"/>
      <p:bldP spid="370728" grpId="0" animBg="1"/>
      <p:bldP spid="370729" grpId="0" animBg="1"/>
      <p:bldP spid="370730" grpId="0" animBg="1"/>
      <p:bldP spid="370731" grpId="0" animBg="1"/>
      <p:bldP spid="370732" grpId="0" animBg="1"/>
      <p:bldP spid="370733" grpId="0" animBg="1"/>
      <p:bldP spid="370734" grpId="0" animBg="1"/>
      <p:bldP spid="370748" grpId="0" autoUpdateAnimBg="0"/>
      <p:bldP spid="37075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9BC052-7AA1-4A27-A759-A61888683ED3}" type="slidenum">
              <a:rPr lang="en-US" altLang="zh-CN" smtClean="0"/>
              <a:pPr/>
              <a:t>2</a:t>
            </a:fld>
            <a:endParaRPr lang="en-US" altLang="zh-CN"/>
          </a:p>
        </p:txBody>
      </p:sp>
      <p:grpSp>
        <p:nvGrpSpPr>
          <p:cNvPr id="1048" name="Group 30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059" name="Group 31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061" name="Line 32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62" name="Picture 33" descr="BD10263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60" name="Rectangle 34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1049" name="Rectangle 35"/>
          <p:cNvSpPr>
            <a:spLocks noChangeArrowheads="1"/>
          </p:cNvSpPr>
          <p:nvPr/>
        </p:nvSpPr>
        <p:spPr bwMode="auto">
          <a:xfrm>
            <a:off x="838200" y="381000"/>
            <a:ext cx="7377138" cy="70788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4000" b="1" dirty="0">
                <a:solidFill>
                  <a:schemeClr val="tx2"/>
                </a:solidFill>
                <a:latin typeface="Times New Roman" pitchFamily="18" charset="0"/>
                <a:ea typeface="黑体" pitchFamily="49" charset="-122"/>
              </a:rPr>
              <a:t>一、曲面方程研究的基本问题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857224" y="1619896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</a:rPr>
              <a:t>研究下列两个基本问题</a:t>
            </a:r>
            <a:endParaRPr kumimoji="1" lang="en-US" altLang="zh-CN" sz="2800" b="1" dirty="0">
              <a:latin typeface="Times New Roman" pitchFamily="18" charset="0"/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857224" y="2262838"/>
            <a:ext cx="7215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itchFamily="18" charset="0"/>
              </a:rPr>
              <a:t>(1) </a:t>
            </a:r>
            <a:r>
              <a:rPr kumimoji="1" lang="zh-CN" altLang="en-US" sz="2800" b="1" dirty="0">
                <a:latin typeface="Times New Roman" pitchFamily="18" charset="0"/>
              </a:rPr>
              <a:t>已知一个曲面作为点的几何轨迹时，建立曲面的方程。</a:t>
            </a:r>
            <a:endParaRPr kumimoji="1" lang="en-US" altLang="zh-CN" sz="2800" b="1" dirty="0">
              <a:latin typeface="Times New Roman" pitchFamily="18" charset="0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928662" y="3548722"/>
            <a:ext cx="7143800" cy="523220"/>
            <a:chOff x="928662" y="3548722"/>
            <a:chExt cx="7143800" cy="523220"/>
          </a:xfrm>
        </p:grpSpPr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928662" y="3548722"/>
              <a:ext cx="250033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 dirty="0">
                  <a:latin typeface="Times New Roman" pitchFamily="18" charset="0"/>
                </a:rPr>
                <a:t>(2) </a:t>
              </a:r>
              <a:r>
                <a:rPr kumimoji="1" lang="zh-CN" altLang="en-US" sz="2800" b="1" dirty="0">
                  <a:latin typeface="Times New Roman" pitchFamily="18" charset="0"/>
                </a:rPr>
                <a:t>已知坐标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  <p:graphicFrame>
          <p:nvGraphicFramePr>
            <p:cNvPr id="45" name="对象 44"/>
            <p:cNvGraphicFramePr>
              <a:graphicFrameLocks noChangeAspect="1"/>
            </p:cNvGraphicFramePr>
            <p:nvPr/>
          </p:nvGraphicFramePr>
          <p:xfrm>
            <a:off x="3027363" y="3710649"/>
            <a:ext cx="3429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4" name="Equation" r:id="rId4" imgW="342720" imgH="291960" progId="Equation.DSMT4">
                    <p:embed/>
                  </p:oleObj>
                </mc:Choice>
                <mc:Fallback>
                  <p:oleObj name="Equation" r:id="rId4" imgW="342720" imgH="291960" progId="Equation.DSMT4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7363" y="3710649"/>
                          <a:ext cx="342900" cy="292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4" name="Object 40"/>
            <p:cNvGraphicFramePr>
              <a:graphicFrameLocks noChangeAspect="1"/>
            </p:cNvGraphicFramePr>
            <p:nvPr/>
          </p:nvGraphicFramePr>
          <p:xfrm>
            <a:off x="3455988" y="3731286"/>
            <a:ext cx="3429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" name="Equation" r:id="rId6" imgW="342720" imgH="317160" progId="Equation.DSMT4">
                    <p:embed/>
                  </p:oleObj>
                </mc:Choice>
                <mc:Fallback>
                  <p:oleObj name="Equation" r:id="rId6" imgW="342720" imgH="317160" progId="Equation.DSMT4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5988" y="3731286"/>
                          <a:ext cx="342900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5" name="Object 41"/>
            <p:cNvGraphicFramePr>
              <a:graphicFrameLocks noChangeAspect="1"/>
            </p:cNvGraphicFramePr>
            <p:nvPr/>
          </p:nvGraphicFramePr>
          <p:xfrm>
            <a:off x="3929058" y="3723350"/>
            <a:ext cx="2032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6" name="Equation" r:id="rId8" imgW="203040" imgH="253800" progId="Equation.DSMT4">
                    <p:embed/>
                  </p:oleObj>
                </mc:Choice>
                <mc:Fallback>
                  <p:oleObj name="Equation" r:id="rId8" imgW="203040" imgH="253800" progId="Equation.DSMT4">
                    <p:embed/>
                    <p:pic>
                      <p:nvPicPr>
                        <p:cNvPr id="0" name="Picture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9058" y="3723350"/>
                          <a:ext cx="203200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Text Box 3"/>
            <p:cNvSpPr txBox="1">
              <a:spLocks noChangeArrowheads="1"/>
            </p:cNvSpPr>
            <p:nvPr/>
          </p:nvSpPr>
          <p:spPr bwMode="auto">
            <a:xfrm>
              <a:off x="4143372" y="3548722"/>
              <a:ext cx="392909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之间的一个方程时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</p:grp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1428728" y="4263102"/>
            <a:ext cx="6715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</a:rPr>
              <a:t>研究这方程所表示的曲面的形状。 </a:t>
            </a:r>
            <a:endParaRPr kumimoji="1" lang="en-US" altLang="zh-CN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4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867BFE-806F-488D-BBDE-422EC8709C17}" type="slidenum">
              <a:rPr lang="en-US" altLang="zh-CN" smtClean="0"/>
              <a:pPr/>
              <a:t>20</a:t>
            </a:fld>
            <a:endParaRPr lang="en-US" altLang="zh-CN"/>
          </a:p>
        </p:txBody>
      </p:sp>
      <p:sp>
        <p:nvSpPr>
          <p:cNvPr id="371824" name="Oval 112"/>
          <p:cNvSpPr>
            <a:spLocks noChangeArrowheads="1"/>
          </p:cNvSpPr>
          <p:nvPr/>
        </p:nvSpPr>
        <p:spPr bwMode="auto">
          <a:xfrm>
            <a:off x="7254875" y="1219200"/>
            <a:ext cx="1220788" cy="6873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1828800" y="5334000"/>
            <a:ext cx="6781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因此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该方程的图形是以</a:t>
            </a:r>
            <a:r>
              <a:rPr kumimoji="1" lang="en-US" altLang="zh-CN" sz="2800" b="1" i="1">
                <a:solidFill>
                  <a:schemeClr val="accent2"/>
                </a:solidFill>
                <a:latin typeface="Times New Roman" pitchFamily="18" charset="0"/>
              </a:rPr>
              <a:t>xOy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面上圆为准线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,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grpSp>
        <p:nvGrpSpPr>
          <p:cNvPr id="13337" name="Group 7"/>
          <p:cNvGrpSpPr>
            <a:grpSpLocks/>
          </p:cNvGrpSpPr>
          <p:nvPr/>
        </p:nvGrpSpPr>
        <p:grpSpPr bwMode="auto">
          <a:xfrm>
            <a:off x="304800" y="609600"/>
            <a:ext cx="7239000" cy="571500"/>
            <a:chOff x="384" y="264"/>
            <a:chExt cx="4560" cy="360"/>
          </a:xfrm>
        </p:grpSpPr>
        <p:sp>
          <p:nvSpPr>
            <p:cNvPr id="13387" name="Text Box 8"/>
            <p:cNvSpPr txBox="1">
              <a:spLocks noChangeArrowheads="1"/>
            </p:cNvSpPr>
            <p:nvPr/>
          </p:nvSpPr>
          <p:spPr bwMode="auto">
            <a:xfrm>
              <a:off x="384" y="288"/>
              <a:ext cx="4560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itchFamily="18" charset="0"/>
                </a:rPr>
                <a:t>     </a:t>
              </a:r>
              <a:r>
                <a:rPr kumimoji="1" lang="zh-CN" altLang="en-US" sz="2800" b="1">
                  <a:latin typeface="Times New Roman" pitchFamily="18" charset="0"/>
                  <a:ea typeface="黑体" pitchFamily="49" charset="-122"/>
                </a:rPr>
                <a:t>例</a:t>
              </a:r>
              <a:r>
                <a:rPr kumimoji="1" lang="zh-CN" altLang="en-US" sz="2800" b="1">
                  <a:latin typeface="Times New Roman" pitchFamily="18" charset="0"/>
                </a:rPr>
                <a:t>  讨论方程                       的图形</a:t>
              </a:r>
              <a:r>
                <a:rPr kumimoji="1" lang="en-US" altLang="zh-CN" sz="2800" b="1">
                  <a:latin typeface="Times New Roman" pitchFamily="18" charset="0"/>
                </a:rPr>
                <a:t>.</a:t>
              </a:r>
            </a:p>
          </p:txBody>
        </p:sp>
        <p:graphicFrame>
          <p:nvGraphicFramePr>
            <p:cNvPr id="13333" name="Object 1043"/>
            <p:cNvGraphicFramePr>
              <a:graphicFrameLocks noChangeAspect="1"/>
            </p:cNvGraphicFramePr>
            <p:nvPr/>
          </p:nvGraphicFramePr>
          <p:xfrm>
            <a:off x="1968" y="264"/>
            <a:ext cx="1320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54" name="公式" r:id="rId3" imgW="838080" imgH="228600" progId="Equation.3">
                    <p:embed/>
                  </p:oleObj>
                </mc:Choice>
                <mc:Fallback>
                  <p:oleObj name="公式" r:id="rId3" imgW="838080" imgH="228600" progId="Equation.3">
                    <p:embed/>
                    <p:pic>
                      <p:nvPicPr>
                        <p:cNvPr id="0" name="Object 10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64"/>
                          <a:ext cx="1320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1722" name="Text Box 10"/>
          <p:cNvSpPr txBox="1">
            <a:spLocks noChangeArrowheads="1"/>
          </p:cNvSpPr>
          <p:nvPr/>
        </p:nvSpPr>
        <p:spPr bwMode="auto">
          <a:xfrm>
            <a:off x="1219200" y="1257300"/>
            <a:ext cx="1981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在</a:t>
            </a:r>
            <a:r>
              <a:rPr kumimoji="1"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xOy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面</a:t>
            </a:r>
            <a:r>
              <a:rPr kumimoji="1" lang="zh-CN" altLang="en-US" sz="2800" b="1">
                <a:latin typeface="Times New Roman" pitchFamily="18" charset="0"/>
              </a:rPr>
              <a:t>上</a:t>
            </a:r>
            <a:r>
              <a:rPr kumimoji="1" lang="en-US" altLang="zh-CN" sz="2800" b="1">
                <a:latin typeface="Times New Roman" pitchFamily="18" charset="0"/>
              </a:rPr>
              <a:t>,                       </a:t>
            </a:r>
            <a:endParaRPr kumimoji="1" lang="en-US" altLang="zh-CN" sz="2800" b="1" baseline="30000">
              <a:latin typeface="Times New Roman" pitchFamily="18" charset="0"/>
            </a:endParaRPr>
          </a:p>
        </p:txBody>
      </p:sp>
      <p:graphicFrame>
        <p:nvGraphicFramePr>
          <p:cNvPr id="455680" name="Object 1024"/>
          <p:cNvGraphicFramePr>
            <a:graphicFrameLocks noChangeAspect="1"/>
          </p:cNvGraphicFramePr>
          <p:nvPr/>
        </p:nvGraphicFramePr>
        <p:xfrm>
          <a:off x="3009900" y="1219200"/>
          <a:ext cx="2095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5" name="公式" r:id="rId5" imgW="838080" imgH="228600" progId="Equation.3">
                  <p:embed/>
                </p:oleObj>
              </mc:Choice>
              <mc:Fallback>
                <p:oleObj name="公式" r:id="rId5" imgW="838080" imgH="2286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1219200"/>
                        <a:ext cx="2095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1724" name="Text Box 12"/>
          <p:cNvSpPr txBox="1">
            <a:spLocks noChangeArrowheads="1"/>
          </p:cNvSpPr>
          <p:nvPr/>
        </p:nvSpPr>
        <p:spPr bwMode="auto">
          <a:xfrm>
            <a:off x="762000" y="12192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sp>
        <p:nvSpPr>
          <p:cNvPr id="371725" name="Text Box 13"/>
          <p:cNvSpPr txBox="1">
            <a:spLocks noChangeArrowheads="1"/>
          </p:cNvSpPr>
          <p:nvPr/>
        </p:nvSpPr>
        <p:spPr bwMode="auto">
          <a:xfrm>
            <a:off x="1219200" y="17526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现在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空间直角坐标系</a:t>
            </a:r>
            <a:r>
              <a:rPr kumimoji="1" lang="zh-CN" altLang="en-US" sz="2800" b="1">
                <a:latin typeface="Times New Roman" pitchFamily="18" charset="0"/>
              </a:rPr>
              <a:t>中讨论问题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71726" name="Rectangle 14"/>
          <p:cNvSpPr>
            <a:spLocks noChangeArrowheads="1"/>
          </p:cNvSpPr>
          <p:nvPr/>
        </p:nvSpPr>
        <p:spPr bwMode="auto">
          <a:xfrm>
            <a:off x="1066800" y="5791200"/>
            <a:ext cx="4572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母线平行于</a:t>
            </a:r>
            <a:r>
              <a:rPr kumimoji="1" lang="en-US" altLang="zh-CN" sz="2800" b="1" i="1">
                <a:solidFill>
                  <a:schemeClr val="accent2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轴的</a:t>
            </a: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柱面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13342" name="Group 15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3383" name="Group 16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3385" name="Line 17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3386" name="Picture 18" descr="BD10263_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3384" name="Rectangle 19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71738" name="Text Box 26"/>
          <p:cNvSpPr txBox="1">
            <a:spLocks noChangeArrowheads="1"/>
          </p:cNvSpPr>
          <p:nvPr/>
        </p:nvSpPr>
        <p:spPr bwMode="auto">
          <a:xfrm>
            <a:off x="4953000" y="1233488"/>
            <a:ext cx="2209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表一个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圆</a:t>
            </a:r>
            <a:r>
              <a:rPr kumimoji="1"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C.</a:t>
            </a:r>
            <a:endParaRPr kumimoji="1" lang="en-US" altLang="zh-CN" sz="2800" b="1" i="1" baseline="300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1740" name="Text Box 28"/>
          <p:cNvSpPr txBox="1">
            <a:spLocks noChangeArrowheads="1"/>
          </p:cNvSpPr>
          <p:nvPr/>
        </p:nvSpPr>
        <p:spPr bwMode="auto">
          <a:xfrm>
            <a:off x="4953000" y="2286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zh-CN" sz="2800" b="1">
                <a:latin typeface="宋体" pitchFamily="2" charset="-122"/>
              </a:rPr>
              <a:t>过点</a:t>
            </a:r>
            <a:endParaRPr kumimoji="1" lang="zh-CN" altLang="en-US" sz="2800" b="1">
              <a:latin typeface="宋体" pitchFamily="2" charset="-122"/>
            </a:endParaRPr>
          </a:p>
        </p:txBody>
      </p:sp>
      <p:sp>
        <p:nvSpPr>
          <p:cNvPr id="371741" name="Text Box 29"/>
          <p:cNvSpPr txBox="1">
            <a:spLocks noChangeArrowheads="1"/>
          </p:cNvSpPr>
          <p:nvPr/>
        </p:nvSpPr>
        <p:spPr bwMode="auto">
          <a:xfrm>
            <a:off x="1143000" y="27432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作平行</a:t>
            </a:r>
            <a:r>
              <a:rPr kumimoji="1" lang="en-US" altLang="zh-CN" sz="3200" b="1" i="1">
                <a:solidFill>
                  <a:schemeClr val="tx2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latin typeface="宋体" pitchFamily="2" charset="-122"/>
              </a:rPr>
              <a:t>轴的直线</a:t>
            </a:r>
            <a:r>
              <a:rPr kumimoji="1" lang="en-US" altLang="zh-CN" sz="2800" b="1" i="1">
                <a:latin typeface="Times New Roman" pitchFamily="18" charset="0"/>
              </a:rPr>
              <a:t>L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endParaRPr kumimoji="1" lang="en-US" altLang="zh-CN" sz="2800" b="1">
              <a:solidFill>
                <a:schemeClr val="accent1"/>
              </a:solidFill>
              <a:latin typeface="Times New Roman" pitchFamily="18" charset="0"/>
            </a:endParaRPr>
          </a:p>
        </p:txBody>
      </p:sp>
      <p:graphicFrame>
        <p:nvGraphicFramePr>
          <p:cNvPr id="455681" name="Object 1025"/>
          <p:cNvGraphicFramePr>
            <a:graphicFrameLocks noChangeAspect="1"/>
          </p:cNvGraphicFramePr>
          <p:nvPr/>
        </p:nvGraphicFramePr>
        <p:xfrm>
          <a:off x="5791200" y="2422525"/>
          <a:ext cx="15240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6" name="Equation" r:id="rId8" imgW="1600200" imgH="419040" progId="Equation.3">
                  <p:embed/>
                </p:oleObj>
              </mc:Choice>
              <mc:Fallback>
                <p:oleObj name="Equation" r:id="rId8" imgW="1600200" imgH="41904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422525"/>
                        <a:ext cx="15240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1743" name="Text Box 31"/>
          <p:cNvSpPr txBox="1">
            <a:spLocks noChangeArrowheads="1"/>
          </p:cNvSpPr>
          <p:nvPr/>
        </p:nvSpPr>
        <p:spPr bwMode="auto">
          <a:xfrm>
            <a:off x="1143000" y="2209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设点  </a:t>
            </a:r>
          </a:p>
        </p:txBody>
      </p:sp>
      <p:sp>
        <p:nvSpPr>
          <p:cNvPr id="371745" name="Text Box 33"/>
          <p:cNvSpPr txBox="1">
            <a:spLocks noChangeArrowheads="1"/>
          </p:cNvSpPr>
          <p:nvPr/>
        </p:nvSpPr>
        <p:spPr bwMode="auto">
          <a:xfrm>
            <a:off x="3505200" y="22860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在圆</a:t>
            </a:r>
            <a:r>
              <a:rPr kumimoji="1" lang="en-US" altLang="zh-CN" sz="2800" b="1" i="1">
                <a:latin typeface="Times New Roman" pitchFamily="18" charset="0"/>
              </a:rPr>
              <a:t>C</a:t>
            </a:r>
            <a:r>
              <a:rPr kumimoji="1" lang="zh-CN" altLang="en-US" sz="2800" b="1">
                <a:latin typeface="宋体" pitchFamily="2" charset="-122"/>
              </a:rPr>
              <a:t>上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en-US" altLang="zh-CN" sz="2800" b="1">
                <a:latin typeface="宋体" pitchFamily="2" charset="-122"/>
              </a:rPr>
              <a:t>  </a:t>
            </a:r>
          </a:p>
        </p:txBody>
      </p:sp>
      <p:sp>
        <p:nvSpPr>
          <p:cNvPr id="371758" name="Text Box 46"/>
          <p:cNvSpPr txBox="1">
            <a:spLocks noChangeArrowheads="1"/>
          </p:cNvSpPr>
          <p:nvPr/>
        </p:nvSpPr>
        <p:spPr bwMode="auto">
          <a:xfrm>
            <a:off x="4191000" y="2743200"/>
            <a:ext cx="213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对任意</a:t>
            </a:r>
            <a:r>
              <a:rPr kumimoji="1" lang="en-US" altLang="zh-CN" sz="3200" b="1" i="1">
                <a:solidFill>
                  <a:schemeClr val="tx2"/>
                </a:solidFill>
                <a:latin typeface="Times New Roman" pitchFamily="18" charset="0"/>
              </a:rPr>
              <a:t>z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zh-CN" altLang="en-US" sz="2800" b="1">
                <a:latin typeface="Times New Roman" pitchFamily="18" charset="0"/>
              </a:rPr>
              <a:t>点</a:t>
            </a:r>
            <a:endParaRPr kumimoji="1" lang="zh-CN" altLang="en-US" sz="2400" b="1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371765" name="Text Box 53"/>
          <p:cNvSpPr txBox="1">
            <a:spLocks noChangeArrowheads="1"/>
          </p:cNvSpPr>
          <p:nvPr/>
        </p:nvSpPr>
        <p:spPr bwMode="auto">
          <a:xfrm>
            <a:off x="1143000" y="3276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的坐标也满足方程</a:t>
            </a:r>
          </a:p>
        </p:txBody>
      </p:sp>
      <p:sp>
        <p:nvSpPr>
          <p:cNvPr id="371767" name="Text Box 55"/>
          <p:cNvSpPr txBox="1">
            <a:spLocks noChangeArrowheads="1"/>
          </p:cNvSpPr>
          <p:nvPr/>
        </p:nvSpPr>
        <p:spPr bwMode="auto">
          <a:xfrm>
            <a:off x="6248400" y="3276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沿曲线</a:t>
            </a:r>
            <a:r>
              <a:rPr kumimoji="1" lang="en-US" altLang="zh-CN" sz="2800" b="1" i="1">
                <a:latin typeface="Times New Roman" pitchFamily="18" charset="0"/>
              </a:rPr>
              <a:t>C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en-US" altLang="zh-CN" sz="2800" b="1">
                <a:latin typeface="宋体" pitchFamily="2" charset="-122"/>
              </a:rPr>
              <a:t> </a:t>
            </a:r>
          </a:p>
        </p:txBody>
      </p:sp>
      <p:sp>
        <p:nvSpPr>
          <p:cNvPr id="371768" name="Text Box 56"/>
          <p:cNvSpPr txBox="1">
            <a:spLocks noChangeArrowheads="1"/>
          </p:cNvSpPr>
          <p:nvPr/>
        </p:nvSpPr>
        <p:spPr bwMode="auto">
          <a:xfrm>
            <a:off x="1143000" y="38100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平行于</a:t>
            </a:r>
            <a:r>
              <a:rPr kumimoji="1" lang="en-US" altLang="zh-CN" sz="2800" b="1" i="1">
                <a:latin typeface="Times New Roman" pitchFamily="18" charset="0"/>
              </a:rPr>
              <a:t>z</a:t>
            </a:r>
            <a:r>
              <a:rPr kumimoji="1" lang="zh-CN" altLang="en-US" sz="2800" b="1">
                <a:latin typeface="宋体" pitchFamily="2" charset="-122"/>
              </a:rPr>
              <a:t>轴的一切直线所形成的曲面上的点</a:t>
            </a:r>
          </a:p>
        </p:txBody>
      </p:sp>
      <p:sp>
        <p:nvSpPr>
          <p:cNvPr id="371769" name="Text Box 57"/>
          <p:cNvSpPr txBox="1">
            <a:spLocks noChangeArrowheads="1"/>
          </p:cNvSpPr>
          <p:nvPr/>
        </p:nvSpPr>
        <p:spPr bwMode="auto">
          <a:xfrm>
            <a:off x="1143000" y="42672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的坐标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都满足此方程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,</a:t>
            </a:r>
            <a:endParaRPr kumimoji="1" lang="en-US" altLang="zh-CN" sz="2800" b="1">
              <a:solidFill>
                <a:srgbClr val="0000FF"/>
              </a:solidFill>
              <a:latin typeface="宋体" pitchFamily="2" charset="-122"/>
            </a:endParaRPr>
          </a:p>
        </p:txBody>
      </p:sp>
      <p:sp>
        <p:nvSpPr>
          <p:cNvPr id="371770" name="Text Box 58"/>
          <p:cNvSpPr txBox="1">
            <a:spLocks noChangeArrowheads="1"/>
          </p:cNvSpPr>
          <p:nvPr/>
        </p:nvSpPr>
        <p:spPr bwMode="auto">
          <a:xfrm>
            <a:off x="1143000" y="48006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在</a:t>
            </a:r>
            <a:r>
              <a:rPr kumimoji="1" lang="zh-CN" altLang="en-US" sz="2800" b="1">
                <a:solidFill>
                  <a:srgbClr val="FF0000"/>
                </a:solidFill>
                <a:latin typeface="宋体" pitchFamily="2" charset="-122"/>
              </a:rPr>
              <a:t>空间</a:t>
            </a:r>
            <a:r>
              <a:rPr kumimoji="1" lang="en-US" altLang="zh-CN" sz="2800" b="1">
                <a:solidFill>
                  <a:srgbClr val="FF0000"/>
                </a:solidFill>
                <a:latin typeface="宋体" pitchFamily="2" charset="-122"/>
              </a:rPr>
              <a:t>,</a:t>
            </a:r>
          </a:p>
        </p:txBody>
      </p:sp>
      <p:graphicFrame>
        <p:nvGraphicFramePr>
          <p:cNvPr id="455682" name="Object 1026"/>
          <p:cNvGraphicFramePr>
            <a:graphicFrameLocks noChangeAspect="1"/>
          </p:cNvGraphicFramePr>
          <p:nvPr/>
        </p:nvGraphicFramePr>
        <p:xfrm>
          <a:off x="2438400" y="4859338"/>
          <a:ext cx="18891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7" name="Equation" r:id="rId10" imgW="1866600" imgH="469800" progId="Equation.3">
                  <p:embed/>
                </p:oleObj>
              </mc:Choice>
              <mc:Fallback>
                <p:oleObj name="Equation" r:id="rId10" imgW="1866600" imgH="46980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859338"/>
                        <a:ext cx="18891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1772" name="Text Box 60"/>
          <p:cNvSpPr txBox="1">
            <a:spLocks noChangeArrowheads="1"/>
          </p:cNvSpPr>
          <p:nvPr/>
        </p:nvSpPr>
        <p:spPr bwMode="auto">
          <a:xfrm>
            <a:off x="4267200" y="481488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就是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圆柱面方程</a:t>
            </a:r>
            <a:r>
              <a:rPr kumimoji="1" lang="en-US" altLang="zh-CN" sz="2800" b="1">
                <a:latin typeface="宋体" pitchFamily="2" charset="-122"/>
              </a:rPr>
              <a:t>.</a:t>
            </a:r>
          </a:p>
        </p:txBody>
      </p:sp>
      <p:sp>
        <p:nvSpPr>
          <p:cNvPr id="371773" name="Text Box 61"/>
          <p:cNvSpPr txBox="1">
            <a:spLocks noChangeArrowheads="1"/>
          </p:cNvSpPr>
          <p:nvPr/>
        </p:nvSpPr>
        <p:spPr bwMode="auto">
          <a:xfrm>
            <a:off x="4500563" y="4292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此曲面称为</a:t>
            </a:r>
            <a:r>
              <a:rPr kumimoji="1" lang="zh-CN" altLang="en-US" sz="2800" b="1">
                <a:solidFill>
                  <a:srgbClr val="0000FF"/>
                </a:solidFill>
                <a:latin typeface="宋体" pitchFamily="2" charset="-122"/>
              </a:rPr>
              <a:t>圆柱面</a:t>
            </a:r>
            <a:r>
              <a:rPr kumimoji="1" lang="en-US" altLang="zh-CN" sz="2800" b="1">
                <a:solidFill>
                  <a:srgbClr val="0000FF"/>
                </a:solidFill>
                <a:latin typeface="宋体" pitchFamily="2" charset="-122"/>
              </a:rPr>
              <a:t>.</a:t>
            </a:r>
          </a:p>
        </p:txBody>
      </p:sp>
      <p:graphicFrame>
        <p:nvGraphicFramePr>
          <p:cNvPr id="455683" name="Object 1027"/>
          <p:cNvGraphicFramePr>
            <a:graphicFrameLocks noChangeAspect="1"/>
          </p:cNvGraphicFramePr>
          <p:nvPr/>
        </p:nvGraphicFramePr>
        <p:xfrm>
          <a:off x="5980113" y="2895600"/>
          <a:ext cx="14509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8" name="Equation" r:id="rId12" imgW="1523880" imgH="393480" progId="Equation.3">
                  <p:embed/>
                </p:oleObj>
              </mc:Choice>
              <mc:Fallback>
                <p:oleObj name="Equation" r:id="rId12" imgW="1523880" imgH="39348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3" y="2895600"/>
                        <a:ext cx="14509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7239000" y="457200"/>
            <a:ext cx="1219200" cy="2209800"/>
            <a:chOff x="4608" y="2016"/>
            <a:chExt cx="768" cy="1392"/>
          </a:xfrm>
        </p:grpSpPr>
        <p:sp>
          <p:nvSpPr>
            <p:cNvPr id="13379" name="AutoShape 65"/>
            <p:cNvSpPr>
              <a:spLocks noChangeArrowheads="1"/>
            </p:cNvSpPr>
            <p:nvPr/>
          </p:nvSpPr>
          <p:spPr bwMode="auto">
            <a:xfrm>
              <a:off x="4608" y="2016"/>
              <a:ext cx="768" cy="1392"/>
            </a:xfrm>
            <a:prstGeom prst="flowChartMagneticDisk">
              <a:avLst/>
            </a:prstGeom>
            <a:gradFill rotWithShape="0">
              <a:gsLst>
                <a:gs pos="0">
                  <a:srgbClr val="00FF00"/>
                </a:gs>
                <a:gs pos="50000">
                  <a:srgbClr val="FFFFFF"/>
                </a:gs>
                <a:gs pos="100000">
                  <a:srgbClr val="00FF00"/>
                </a:gs>
              </a:gsLst>
              <a:lin ang="0" scaled="1"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80" name="Oval 67"/>
            <p:cNvSpPr>
              <a:spLocks noChangeArrowheads="1"/>
            </p:cNvSpPr>
            <p:nvPr/>
          </p:nvSpPr>
          <p:spPr bwMode="auto">
            <a:xfrm>
              <a:off x="4608" y="2496"/>
              <a:ext cx="768" cy="43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81" name="Arc 69"/>
            <p:cNvSpPr>
              <a:spLocks/>
            </p:cNvSpPr>
            <p:nvPr/>
          </p:nvSpPr>
          <p:spPr bwMode="auto">
            <a:xfrm flipV="1">
              <a:off x="4609" y="2736"/>
              <a:ext cx="767" cy="192"/>
            </a:xfrm>
            <a:custGeom>
              <a:avLst/>
              <a:gdLst>
                <a:gd name="T0" fmla="*/ 0 w 43200"/>
                <a:gd name="T1" fmla="*/ 2 h 21600"/>
                <a:gd name="T2" fmla="*/ 14 w 43200"/>
                <a:gd name="T3" fmla="*/ 2 h 21600"/>
                <a:gd name="T4" fmla="*/ 7 w 43200"/>
                <a:gd name="T5" fmla="*/ 2 h 216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600"/>
                <a:gd name="T11" fmla="*/ 43200 w 432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82" name="Oval 68"/>
            <p:cNvSpPr>
              <a:spLocks noChangeArrowheads="1"/>
            </p:cNvSpPr>
            <p:nvPr/>
          </p:nvSpPr>
          <p:spPr bwMode="auto">
            <a:xfrm>
              <a:off x="4608" y="2976"/>
              <a:ext cx="768" cy="43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71804" name="Line 92"/>
          <p:cNvSpPr>
            <a:spLocks noChangeShapeType="1"/>
          </p:cNvSpPr>
          <p:nvPr/>
        </p:nvSpPr>
        <p:spPr bwMode="auto">
          <a:xfrm>
            <a:off x="8153400" y="1066800"/>
            <a:ext cx="0" cy="15621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950075" y="152400"/>
            <a:ext cx="1981200" cy="2260600"/>
            <a:chOff x="4512" y="1728"/>
            <a:chExt cx="1248" cy="1424"/>
          </a:xfrm>
        </p:grpSpPr>
        <p:sp>
          <p:nvSpPr>
            <p:cNvPr id="13373" name="Line 71"/>
            <p:cNvSpPr>
              <a:spLocks noChangeShapeType="1"/>
            </p:cNvSpPr>
            <p:nvPr/>
          </p:nvSpPr>
          <p:spPr bwMode="auto">
            <a:xfrm>
              <a:off x="5086" y="2640"/>
              <a:ext cx="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4" name="Line 73"/>
            <p:cNvSpPr>
              <a:spLocks noChangeShapeType="1"/>
            </p:cNvSpPr>
            <p:nvPr/>
          </p:nvSpPr>
          <p:spPr bwMode="auto">
            <a:xfrm flipV="1">
              <a:off x="5088" y="21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5" name="Line 76"/>
            <p:cNvSpPr>
              <a:spLocks noChangeShapeType="1"/>
            </p:cNvSpPr>
            <p:nvPr/>
          </p:nvSpPr>
          <p:spPr bwMode="auto">
            <a:xfrm flipH="1">
              <a:off x="4848" y="2640"/>
              <a:ext cx="21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6" name="Line 78"/>
            <p:cNvSpPr>
              <a:spLocks noChangeShapeType="1"/>
            </p:cNvSpPr>
            <p:nvPr/>
          </p:nvSpPr>
          <p:spPr bwMode="auto">
            <a:xfrm flipV="1">
              <a:off x="5088" y="1728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7" name="Line 79"/>
            <p:cNvSpPr>
              <a:spLocks noChangeShapeType="1"/>
            </p:cNvSpPr>
            <p:nvPr/>
          </p:nvSpPr>
          <p:spPr bwMode="auto">
            <a:xfrm>
              <a:off x="5472" y="264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8" name="Line 82"/>
            <p:cNvSpPr>
              <a:spLocks noChangeShapeType="1"/>
            </p:cNvSpPr>
            <p:nvPr/>
          </p:nvSpPr>
          <p:spPr bwMode="auto">
            <a:xfrm flipH="1">
              <a:off x="4581" y="2781"/>
              <a:ext cx="270" cy="1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3329" name="Object 1039"/>
            <p:cNvGraphicFramePr>
              <a:graphicFrameLocks noChangeAspect="1"/>
            </p:cNvGraphicFramePr>
            <p:nvPr/>
          </p:nvGraphicFramePr>
          <p:xfrm>
            <a:off x="4512" y="2976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59" name="Equation" r:id="rId14" imgW="139680" imgH="139680" progId="Equation.3">
                    <p:embed/>
                  </p:oleObj>
                </mc:Choice>
                <mc:Fallback>
                  <p:oleObj name="Equation" r:id="rId14" imgW="139680" imgH="139680" progId="Equation.3">
                    <p:embed/>
                    <p:pic>
                      <p:nvPicPr>
                        <p:cNvPr id="0" name="Object 10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2" y="2976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0" name="Object 1040"/>
            <p:cNvGraphicFramePr>
              <a:graphicFrameLocks noChangeAspect="1"/>
            </p:cNvGraphicFramePr>
            <p:nvPr/>
          </p:nvGraphicFramePr>
          <p:xfrm>
            <a:off x="5587" y="2688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60" name="Equation" r:id="rId16" imgW="139680" imgH="164880" progId="Equation.3">
                    <p:embed/>
                  </p:oleObj>
                </mc:Choice>
                <mc:Fallback>
                  <p:oleObj name="Equation" r:id="rId16" imgW="139680" imgH="164880" progId="Equation.3">
                    <p:embed/>
                    <p:pic>
                      <p:nvPicPr>
                        <p:cNvPr id="0" name="Object 10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7" y="2688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1" name="Object 1041"/>
            <p:cNvGraphicFramePr>
              <a:graphicFrameLocks noChangeAspect="1"/>
            </p:cNvGraphicFramePr>
            <p:nvPr/>
          </p:nvGraphicFramePr>
          <p:xfrm>
            <a:off x="5138" y="1728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61" name="Equation" r:id="rId18" imgW="114120" imgH="139680" progId="Equation.3">
                    <p:embed/>
                  </p:oleObj>
                </mc:Choice>
                <mc:Fallback>
                  <p:oleObj name="Equation" r:id="rId18" imgW="114120" imgH="139680" progId="Equation.3">
                    <p:embed/>
                    <p:pic>
                      <p:nvPicPr>
                        <p:cNvPr id="0" name="Object 10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8" y="1728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2" name="Object 1042"/>
            <p:cNvGraphicFramePr>
              <a:graphicFrameLocks noChangeAspect="1"/>
            </p:cNvGraphicFramePr>
            <p:nvPr/>
          </p:nvGraphicFramePr>
          <p:xfrm>
            <a:off x="4992" y="2656"/>
            <a:ext cx="160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62" name="Equation" r:id="rId20" imgW="164880" imgH="177480" progId="Equation.3">
                    <p:embed/>
                  </p:oleObj>
                </mc:Choice>
                <mc:Fallback>
                  <p:oleObj name="Equation" r:id="rId20" imgW="164880" imgH="177480" progId="Equation.3">
                    <p:embed/>
                    <p:pic>
                      <p:nvPicPr>
                        <p:cNvPr id="0" name="Object 10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2" y="2656"/>
                          <a:ext cx="160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5684" name="Object 1028"/>
          <p:cNvGraphicFramePr>
            <a:graphicFrameLocks noChangeAspect="1"/>
          </p:cNvGraphicFramePr>
          <p:nvPr/>
        </p:nvGraphicFramePr>
        <p:xfrm>
          <a:off x="6934200" y="1460500"/>
          <a:ext cx="2444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3" name="Equation" r:id="rId22" imgW="291960" imgH="317160" progId="Equation.3">
                  <p:embed/>
                </p:oleObj>
              </mc:Choice>
              <mc:Fallback>
                <p:oleObj name="Equation" r:id="rId22" imgW="291960" imgH="31716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460500"/>
                        <a:ext cx="244475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85" name="Object 1029"/>
          <p:cNvGraphicFramePr>
            <a:graphicFrameLocks noChangeAspect="1"/>
          </p:cNvGraphicFramePr>
          <p:nvPr/>
        </p:nvGraphicFramePr>
        <p:xfrm>
          <a:off x="7772400" y="1727200"/>
          <a:ext cx="438150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4" name="Equation" r:id="rId24" imgW="736560" imgH="419040" progId="Equation.3">
                  <p:embed/>
                </p:oleObj>
              </mc:Choice>
              <mc:Fallback>
                <p:oleObj name="Equation" r:id="rId24" imgW="736560" imgH="41904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727200"/>
                        <a:ext cx="438150" cy="255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86" name="Object 1030"/>
          <p:cNvGraphicFramePr>
            <a:graphicFrameLocks noChangeAspect="1"/>
          </p:cNvGraphicFramePr>
          <p:nvPr/>
        </p:nvGraphicFramePr>
        <p:xfrm>
          <a:off x="7834313" y="990600"/>
          <a:ext cx="395287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5" name="Equation" r:id="rId26" imgW="622080" imgH="291960" progId="Equation.3">
                  <p:embed/>
                </p:oleObj>
              </mc:Choice>
              <mc:Fallback>
                <p:oleObj name="Equation" r:id="rId26" imgW="622080" imgH="29196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4313" y="990600"/>
                        <a:ext cx="395287" cy="18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1855" name="Line 143"/>
          <p:cNvSpPr>
            <a:spLocks noChangeShapeType="1"/>
          </p:cNvSpPr>
          <p:nvPr/>
        </p:nvSpPr>
        <p:spPr bwMode="auto">
          <a:xfrm>
            <a:off x="8305800" y="1028700"/>
            <a:ext cx="0" cy="15255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56" name="Line 144"/>
          <p:cNvSpPr>
            <a:spLocks noChangeShapeType="1"/>
          </p:cNvSpPr>
          <p:nvPr/>
        </p:nvSpPr>
        <p:spPr bwMode="auto">
          <a:xfrm>
            <a:off x="8458200" y="838200"/>
            <a:ext cx="0" cy="15255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57" name="Line 145"/>
          <p:cNvSpPr>
            <a:spLocks noChangeShapeType="1"/>
          </p:cNvSpPr>
          <p:nvPr/>
        </p:nvSpPr>
        <p:spPr bwMode="auto">
          <a:xfrm>
            <a:off x="8382000" y="684213"/>
            <a:ext cx="0" cy="15255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58" name="Line 146"/>
          <p:cNvSpPr>
            <a:spLocks noChangeShapeType="1"/>
          </p:cNvSpPr>
          <p:nvPr/>
        </p:nvSpPr>
        <p:spPr bwMode="auto">
          <a:xfrm>
            <a:off x="8229600" y="533400"/>
            <a:ext cx="0" cy="15255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59" name="Line 147"/>
          <p:cNvSpPr>
            <a:spLocks noChangeShapeType="1"/>
          </p:cNvSpPr>
          <p:nvPr/>
        </p:nvSpPr>
        <p:spPr bwMode="auto">
          <a:xfrm>
            <a:off x="8077200" y="531813"/>
            <a:ext cx="0" cy="14906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0" name="Line 148"/>
          <p:cNvSpPr>
            <a:spLocks noChangeShapeType="1"/>
          </p:cNvSpPr>
          <p:nvPr/>
        </p:nvSpPr>
        <p:spPr bwMode="auto">
          <a:xfrm>
            <a:off x="7924800" y="455613"/>
            <a:ext cx="0" cy="15255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1" name="Line 149"/>
          <p:cNvSpPr>
            <a:spLocks noChangeShapeType="1"/>
          </p:cNvSpPr>
          <p:nvPr/>
        </p:nvSpPr>
        <p:spPr bwMode="auto">
          <a:xfrm>
            <a:off x="7696200" y="457200"/>
            <a:ext cx="0" cy="15255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2" name="Line 150"/>
          <p:cNvSpPr>
            <a:spLocks noChangeShapeType="1"/>
          </p:cNvSpPr>
          <p:nvPr/>
        </p:nvSpPr>
        <p:spPr bwMode="auto">
          <a:xfrm>
            <a:off x="7543800" y="531813"/>
            <a:ext cx="0" cy="15255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3" name="Line 151"/>
          <p:cNvSpPr>
            <a:spLocks noChangeShapeType="1"/>
          </p:cNvSpPr>
          <p:nvPr/>
        </p:nvSpPr>
        <p:spPr bwMode="auto">
          <a:xfrm>
            <a:off x="7391400" y="608013"/>
            <a:ext cx="0" cy="15255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4" name="Line 152"/>
          <p:cNvSpPr>
            <a:spLocks noChangeShapeType="1"/>
          </p:cNvSpPr>
          <p:nvPr/>
        </p:nvSpPr>
        <p:spPr bwMode="auto">
          <a:xfrm>
            <a:off x="7239000" y="838200"/>
            <a:ext cx="0" cy="15255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5" name="Line 153"/>
          <p:cNvSpPr>
            <a:spLocks noChangeShapeType="1"/>
          </p:cNvSpPr>
          <p:nvPr/>
        </p:nvSpPr>
        <p:spPr bwMode="auto">
          <a:xfrm>
            <a:off x="7391400" y="1066800"/>
            <a:ext cx="0" cy="14859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6" name="Line 154"/>
          <p:cNvSpPr>
            <a:spLocks noChangeShapeType="1"/>
          </p:cNvSpPr>
          <p:nvPr/>
        </p:nvSpPr>
        <p:spPr bwMode="auto">
          <a:xfrm>
            <a:off x="7620000" y="1141413"/>
            <a:ext cx="0" cy="15255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7" name="Line 155"/>
          <p:cNvSpPr>
            <a:spLocks noChangeShapeType="1"/>
          </p:cNvSpPr>
          <p:nvPr/>
        </p:nvSpPr>
        <p:spPr bwMode="auto">
          <a:xfrm>
            <a:off x="7848600" y="1143000"/>
            <a:ext cx="0" cy="15255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1868" name="Line 156"/>
          <p:cNvSpPr>
            <a:spLocks noChangeShapeType="1"/>
          </p:cNvSpPr>
          <p:nvPr/>
        </p:nvSpPr>
        <p:spPr bwMode="auto">
          <a:xfrm>
            <a:off x="8001000" y="1143000"/>
            <a:ext cx="0" cy="152558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55687" name="Object 1031"/>
          <p:cNvGraphicFramePr>
            <a:graphicFrameLocks noChangeAspect="1"/>
          </p:cNvGraphicFramePr>
          <p:nvPr/>
        </p:nvGraphicFramePr>
        <p:xfrm>
          <a:off x="8115300" y="2438400"/>
          <a:ext cx="114300" cy="11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6" name="Equation" r:id="rId28" imgW="190440" imgH="190440" progId="Equation.3">
                  <p:embed/>
                </p:oleObj>
              </mc:Choice>
              <mc:Fallback>
                <p:oleObj name="Equation" r:id="rId28" imgW="190440" imgH="190440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2438400"/>
                        <a:ext cx="114300" cy="115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88" name="Object 1032"/>
          <p:cNvGraphicFramePr>
            <a:graphicFrameLocks noChangeAspect="1"/>
          </p:cNvGraphicFramePr>
          <p:nvPr/>
        </p:nvGraphicFramePr>
        <p:xfrm>
          <a:off x="8115300" y="2286000"/>
          <a:ext cx="114300" cy="11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7" name="Equation" r:id="rId30" imgW="190440" imgH="190440" progId="Equation.3">
                  <p:embed/>
                </p:oleObj>
              </mc:Choice>
              <mc:Fallback>
                <p:oleObj name="Equation" r:id="rId30" imgW="190440" imgH="190440" progId="Equation.3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2286000"/>
                        <a:ext cx="114300" cy="115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89" name="Object 1033"/>
          <p:cNvGraphicFramePr>
            <a:graphicFrameLocks noChangeAspect="1"/>
          </p:cNvGraphicFramePr>
          <p:nvPr/>
        </p:nvGraphicFramePr>
        <p:xfrm>
          <a:off x="8115300" y="2093913"/>
          <a:ext cx="114300" cy="11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8" name="Equation" r:id="rId32" imgW="190440" imgH="190440" progId="Equation.3">
                  <p:embed/>
                </p:oleObj>
              </mc:Choice>
              <mc:Fallback>
                <p:oleObj name="Equation" r:id="rId32" imgW="190440" imgH="190440" progId="Equation.3">
                  <p:embed/>
                  <p:pic>
                    <p:nvPicPr>
                      <p:cNvPr id="0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2093913"/>
                        <a:ext cx="114300" cy="115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90" name="Object 1034"/>
          <p:cNvGraphicFramePr>
            <a:graphicFrameLocks noChangeAspect="1"/>
          </p:cNvGraphicFramePr>
          <p:nvPr/>
        </p:nvGraphicFramePr>
        <p:xfrm>
          <a:off x="8115300" y="1600200"/>
          <a:ext cx="114300" cy="11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9" name="Equation" r:id="rId34" imgW="190440" imgH="190440" progId="Equation.3">
                  <p:embed/>
                </p:oleObj>
              </mc:Choice>
              <mc:Fallback>
                <p:oleObj name="Equation" r:id="rId34" imgW="190440" imgH="190440" progId="Equation.3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1600200"/>
                        <a:ext cx="114300" cy="115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91" name="Object 1035"/>
          <p:cNvGraphicFramePr>
            <a:graphicFrameLocks noChangeAspect="1"/>
          </p:cNvGraphicFramePr>
          <p:nvPr/>
        </p:nvGraphicFramePr>
        <p:xfrm>
          <a:off x="8115300" y="1331913"/>
          <a:ext cx="114300" cy="11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0" name="Equation" r:id="rId36" imgW="190440" imgH="190440" progId="Equation.3">
                  <p:embed/>
                </p:oleObj>
              </mc:Choice>
              <mc:Fallback>
                <p:oleObj name="Equation" r:id="rId36" imgW="190440" imgH="190440" progId="Equation.3">
                  <p:embed/>
                  <p:pic>
                    <p:nvPicPr>
                      <p:cNvPr id="0" name="Object 10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1331913"/>
                        <a:ext cx="114300" cy="115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92" name="Object 1036"/>
          <p:cNvGraphicFramePr>
            <a:graphicFrameLocks noChangeAspect="1"/>
          </p:cNvGraphicFramePr>
          <p:nvPr/>
        </p:nvGraphicFramePr>
        <p:xfrm>
          <a:off x="1979613" y="2349500"/>
          <a:ext cx="1625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1" name="Equation" r:id="rId38" imgW="1625400" imgH="431640" progId="Equation.DSMT4">
                  <p:embed/>
                </p:oleObj>
              </mc:Choice>
              <mc:Fallback>
                <p:oleObj name="Equation" r:id="rId38" imgW="1625400" imgH="431640" progId="Equation.DSMT4">
                  <p:embed/>
                  <p:pic>
                    <p:nvPicPr>
                      <p:cNvPr id="0" name="Object 10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349500"/>
                        <a:ext cx="1625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93" name="Object 1037"/>
          <p:cNvGraphicFramePr>
            <a:graphicFrameLocks noChangeAspect="1"/>
          </p:cNvGraphicFramePr>
          <p:nvPr/>
        </p:nvGraphicFramePr>
        <p:xfrm>
          <a:off x="4187825" y="3319463"/>
          <a:ext cx="1968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2" name="Equation" r:id="rId40" imgW="1968480" imgH="469800" progId="Equation.DSMT4">
                  <p:embed/>
                </p:oleObj>
              </mc:Choice>
              <mc:Fallback>
                <p:oleObj name="Equation" r:id="rId40" imgW="1968480" imgH="469800" progId="Equation.DSMT4">
                  <p:embed/>
                  <p:pic>
                    <p:nvPicPr>
                      <p:cNvPr id="0" name="Object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825" y="3319463"/>
                        <a:ext cx="19685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94" name="Object 1038"/>
          <p:cNvGraphicFramePr>
            <a:graphicFrameLocks noChangeAspect="1"/>
          </p:cNvGraphicFramePr>
          <p:nvPr/>
        </p:nvGraphicFramePr>
        <p:xfrm>
          <a:off x="8027988" y="2636838"/>
          <a:ext cx="19685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3" name="Equation" r:id="rId42" imgW="266400" imgH="291960" progId="Equation.DSMT4">
                  <p:embed/>
                </p:oleObj>
              </mc:Choice>
              <mc:Fallback>
                <p:oleObj name="Equation" r:id="rId42" imgW="266400" imgH="291960" progId="Equation.DSMT4">
                  <p:embed/>
                  <p:pic>
                    <p:nvPicPr>
                      <p:cNvPr id="0" name="Object 10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7988" y="2636838"/>
                        <a:ext cx="19685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5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7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5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71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71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55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7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7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5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7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55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556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556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556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556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556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5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7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7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7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7" dur="500"/>
                                        <p:tgtEl>
                                          <p:spTgt spid="37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1" dur="500"/>
                                        <p:tgtEl>
                                          <p:spTgt spid="37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5" dur="500"/>
                                        <p:tgtEl>
                                          <p:spTgt spid="37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9" dur="500"/>
                                        <p:tgtEl>
                                          <p:spTgt spid="37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500"/>
                            </p:stCondLst>
                            <p:childTnLst>
                              <p:par>
                                <p:cTn id="16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3" dur="500"/>
                                        <p:tgtEl>
                                          <p:spTgt spid="37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000"/>
                            </p:stCondLst>
                            <p:childTnLst>
                              <p:par>
                                <p:cTn id="16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7" dur="500"/>
                                        <p:tgtEl>
                                          <p:spTgt spid="37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500"/>
                            </p:stCondLst>
                            <p:childTnLst>
                              <p:par>
                                <p:cTn id="16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1" dur="500"/>
                                        <p:tgtEl>
                                          <p:spTgt spid="37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5" dur="500"/>
                                        <p:tgtEl>
                                          <p:spTgt spid="37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7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9" dur="500"/>
                                        <p:tgtEl>
                                          <p:spTgt spid="37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0"/>
                            </p:stCondLst>
                            <p:childTnLst>
                              <p:par>
                                <p:cTn id="18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3" dur="500"/>
                                        <p:tgtEl>
                                          <p:spTgt spid="37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500"/>
                            </p:stCondLst>
                            <p:childTnLst>
                              <p:par>
                                <p:cTn id="18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7" dur="500"/>
                                        <p:tgtEl>
                                          <p:spTgt spid="37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6000"/>
                            </p:stCondLst>
                            <p:childTnLst>
                              <p:par>
                                <p:cTn id="18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1" dur="500"/>
                                        <p:tgtEl>
                                          <p:spTgt spid="37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6500"/>
                            </p:stCondLst>
                            <p:childTnLst>
                              <p:par>
                                <p:cTn id="19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5" dur="500"/>
                                        <p:tgtEl>
                                          <p:spTgt spid="37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7000"/>
                            </p:stCondLst>
                            <p:childTnLst>
                              <p:par>
                                <p:cTn id="19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9" dur="500"/>
                                        <p:tgtEl>
                                          <p:spTgt spid="37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37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37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45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37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3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37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824" grpId="0" animBg="1"/>
      <p:bldP spid="371718" grpId="0" autoUpdateAnimBg="0"/>
      <p:bldP spid="371722" grpId="0" autoUpdateAnimBg="0"/>
      <p:bldP spid="371724" grpId="0" autoUpdateAnimBg="0"/>
      <p:bldP spid="371725" grpId="0" autoUpdateAnimBg="0"/>
      <p:bldP spid="371726" grpId="0" autoUpdateAnimBg="0"/>
      <p:bldP spid="371738" grpId="0" autoUpdateAnimBg="0"/>
      <p:bldP spid="371740" grpId="0" autoUpdateAnimBg="0"/>
      <p:bldP spid="371741" grpId="0" autoUpdateAnimBg="0"/>
      <p:bldP spid="371743" grpId="0" autoUpdateAnimBg="0"/>
      <p:bldP spid="371745" grpId="0" autoUpdateAnimBg="0"/>
      <p:bldP spid="371758" grpId="0" autoUpdateAnimBg="0"/>
      <p:bldP spid="371765" grpId="0" autoUpdateAnimBg="0"/>
      <p:bldP spid="371767" grpId="0" autoUpdateAnimBg="0"/>
      <p:bldP spid="371768" grpId="0" autoUpdateAnimBg="0"/>
      <p:bldP spid="371769" grpId="0" autoUpdateAnimBg="0"/>
      <p:bldP spid="371770" grpId="0" autoUpdateAnimBg="0"/>
      <p:bldP spid="371772" grpId="0" autoUpdateAnimBg="0"/>
      <p:bldP spid="371773" grpId="0" autoUpdateAnimBg="0"/>
      <p:bldP spid="371804" grpId="0" animBg="1"/>
      <p:bldP spid="371855" grpId="0" animBg="1"/>
      <p:bldP spid="371856" grpId="0" animBg="1"/>
      <p:bldP spid="371857" grpId="0" animBg="1"/>
      <p:bldP spid="371858" grpId="0" animBg="1"/>
      <p:bldP spid="371859" grpId="0" animBg="1"/>
      <p:bldP spid="371860" grpId="0" animBg="1"/>
      <p:bldP spid="371861" grpId="0" animBg="1"/>
      <p:bldP spid="371862" grpId="0" animBg="1"/>
      <p:bldP spid="371863" grpId="0" animBg="1"/>
      <p:bldP spid="371864" grpId="0" animBg="1"/>
      <p:bldP spid="371865" grpId="0" animBg="1"/>
      <p:bldP spid="371866" grpId="0" animBg="1"/>
      <p:bldP spid="371867" grpId="0" animBg="1"/>
      <p:bldP spid="37186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93CC9F-0BBF-4867-A1DD-C4C8D5EC1F66}" type="slidenum">
              <a:rPr lang="en-US" altLang="zh-CN" smtClean="0"/>
              <a:pPr/>
              <a:t>21</a:t>
            </a:fld>
            <a:endParaRPr lang="en-US" altLang="zh-CN"/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1249363" y="1030288"/>
            <a:ext cx="2408237" cy="2413000"/>
            <a:chOff x="547" y="2784"/>
            <a:chExt cx="1517" cy="1520"/>
          </a:xfrm>
        </p:grpSpPr>
        <p:graphicFrame>
          <p:nvGraphicFramePr>
            <p:cNvPr id="14348" name="Object 3082"/>
            <p:cNvGraphicFramePr>
              <a:graphicFrameLocks noChangeAspect="1"/>
            </p:cNvGraphicFramePr>
            <p:nvPr/>
          </p:nvGraphicFramePr>
          <p:xfrm>
            <a:off x="624" y="4128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36" name="Equation" r:id="rId3" imgW="139680" imgH="139680" progId="Equation.3">
                    <p:embed/>
                  </p:oleObj>
                </mc:Choice>
                <mc:Fallback>
                  <p:oleObj name="Equation" r:id="rId3" imgW="139680" imgH="139680" progId="Equation.3">
                    <p:embed/>
                    <p:pic>
                      <p:nvPicPr>
                        <p:cNvPr id="0" name="Object 30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4128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9" name="Object 3083"/>
            <p:cNvGraphicFramePr>
              <a:graphicFrameLocks noChangeAspect="1"/>
            </p:cNvGraphicFramePr>
            <p:nvPr/>
          </p:nvGraphicFramePr>
          <p:xfrm>
            <a:off x="1891" y="3920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37" name="Equation" r:id="rId5" imgW="139680" imgH="164880" progId="Equation.3">
                    <p:embed/>
                  </p:oleObj>
                </mc:Choice>
                <mc:Fallback>
                  <p:oleObj name="Equation" r:id="rId5" imgW="139680" imgH="164880" progId="Equation.3">
                    <p:embed/>
                    <p:pic>
                      <p:nvPicPr>
                        <p:cNvPr id="0" name="Object 30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1" y="3920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0" name="Object 3084"/>
            <p:cNvGraphicFramePr>
              <a:graphicFrameLocks noChangeAspect="1"/>
            </p:cNvGraphicFramePr>
            <p:nvPr/>
          </p:nvGraphicFramePr>
          <p:xfrm>
            <a:off x="864" y="2784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38" name="Equation" r:id="rId7" imgW="114120" imgH="139680" progId="Equation.3">
                    <p:embed/>
                  </p:oleObj>
                </mc:Choice>
                <mc:Fallback>
                  <p:oleObj name="Equation" r:id="rId7" imgW="114120" imgH="139680" progId="Equation.3">
                    <p:embed/>
                    <p:pic>
                      <p:nvPicPr>
                        <p:cNvPr id="0" name="Object 30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784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93" name="Line 58"/>
            <p:cNvSpPr>
              <a:spLocks noChangeShapeType="1"/>
            </p:cNvSpPr>
            <p:nvPr/>
          </p:nvSpPr>
          <p:spPr bwMode="auto">
            <a:xfrm flipV="1">
              <a:off x="1027" y="2784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4351" name="Object 3085"/>
            <p:cNvGraphicFramePr>
              <a:graphicFrameLocks noChangeAspect="1"/>
            </p:cNvGraphicFramePr>
            <p:nvPr/>
          </p:nvGraphicFramePr>
          <p:xfrm>
            <a:off x="929" y="3888"/>
            <a:ext cx="17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39" name="Equation" r:id="rId9" imgW="164880" imgH="177480" progId="Equation.3">
                    <p:embed/>
                  </p:oleObj>
                </mc:Choice>
                <mc:Fallback>
                  <p:oleObj name="Equation" r:id="rId9" imgW="164880" imgH="177480" progId="Equation.3">
                    <p:embed/>
                    <p:pic>
                      <p:nvPicPr>
                        <p:cNvPr id="0" name="Object 30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9" y="3888"/>
                          <a:ext cx="175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94" name="Line 63"/>
            <p:cNvSpPr>
              <a:spLocks noChangeShapeType="1"/>
            </p:cNvSpPr>
            <p:nvPr/>
          </p:nvSpPr>
          <p:spPr bwMode="auto">
            <a:xfrm>
              <a:off x="1027" y="3872"/>
              <a:ext cx="10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5" name="Line 64"/>
            <p:cNvSpPr>
              <a:spLocks noChangeShapeType="1"/>
            </p:cNvSpPr>
            <p:nvPr/>
          </p:nvSpPr>
          <p:spPr bwMode="auto">
            <a:xfrm flipH="1">
              <a:off x="547" y="3872"/>
              <a:ext cx="4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72833" name="Line 97"/>
          <p:cNvSpPr>
            <a:spLocks noChangeShapeType="1"/>
          </p:cNvSpPr>
          <p:nvPr/>
        </p:nvSpPr>
        <p:spPr bwMode="auto">
          <a:xfrm flipV="1">
            <a:off x="2620963" y="2505075"/>
            <a:ext cx="0" cy="145732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32" name="Line 96"/>
          <p:cNvSpPr>
            <a:spLocks noChangeShapeType="1"/>
          </p:cNvSpPr>
          <p:nvPr/>
        </p:nvSpPr>
        <p:spPr bwMode="auto">
          <a:xfrm flipV="1">
            <a:off x="2392363" y="2505075"/>
            <a:ext cx="0" cy="14208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31" name="Line 95"/>
          <p:cNvSpPr>
            <a:spLocks noChangeShapeType="1"/>
          </p:cNvSpPr>
          <p:nvPr/>
        </p:nvSpPr>
        <p:spPr bwMode="auto">
          <a:xfrm flipV="1">
            <a:off x="2239963" y="2352675"/>
            <a:ext cx="0" cy="1493838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30" name="Line 94"/>
          <p:cNvSpPr>
            <a:spLocks noChangeShapeType="1"/>
          </p:cNvSpPr>
          <p:nvPr/>
        </p:nvSpPr>
        <p:spPr bwMode="auto">
          <a:xfrm flipV="1">
            <a:off x="2011363" y="2124075"/>
            <a:ext cx="0" cy="145732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29" name="Line 93"/>
          <p:cNvSpPr>
            <a:spLocks noChangeShapeType="1"/>
          </p:cNvSpPr>
          <p:nvPr/>
        </p:nvSpPr>
        <p:spPr bwMode="auto">
          <a:xfrm flipV="1">
            <a:off x="2163763" y="1895475"/>
            <a:ext cx="0" cy="14208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28" name="Line 92"/>
          <p:cNvSpPr>
            <a:spLocks noChangeShapeType="1"/>
          </p:cNvSpPr>
          <p:nvPr/>
        </p:nvSpPr>
        <p:spPr bwMode="auto">
          <a:xfrm flipV="1">
            <a:off x="2392363" y="1743075"/>
            <a:ext cx="0" cy="142081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27" name="Line 91"/>
          <p:cNvSpPr>
            <a:spLocks noChangeShapeType="1"/>
          </p:cNvSpPr>
          <p:nvPr/>
        </p:nvSpPr>
        <p:spPr bwMode="auto">
          <a:xfrm flipV="1">
            <a:off x="2620963" y="1666875"/>
            <a:ext cx="0" cy="145732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26" name="Line 90"/>
          <p:cNvSpPr>
            <a:spLocks noChangeShapeType="1"/>
          </p:cNvSpPr>
          <p:nvPr/>
        </p:nvSpPr>
        <p:spPr bwMode="auto">
          <a:xfrm flipV="1">
            <a:off x="2849563" y="1590675"/>
            <a:ext cx="0" cy="1493838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2011363" y="1487488"/>
            <a:ext cx="1069975" cy="2465387"/>
            <a:chOff x="816" y="2816"/>
            <a:chExt cx="674" cy="1417"/>
          </a:xfrm>
        </p:grpSpPr>
        <p:sp>
          <p:nvSpPr>
            <p:cNvPr id="14391" name="Freeform 68"/>
            <p:cNvSpPr>
              <a:spLocks/>
            </p:cNvSpPr>
            <p:nvPr/>
          </p:nvSpPr>
          <p:spPr bwMode="auto">
            <a:xfrm>
              <a:off x="816" y="2816"/>
              <a:ext cx="674" cy="1191"/>
            </a:xfrm>
            <a:custGeom>
              <a:avLst/>
              <a:gdLst>
                <a:gd name="T0" fmla="*/ 7 w 674"/>
                <a:gd name="T1" fmla="*/ 332 h 1191"/>
                <a:gd name="T2" fmla="*/ 0 w 674"/>
                <a:gd name="T3" fmla="*/ 1191 h 1191"/>
                <a:gd name="T4" fmla="*/ 43 w 674"/>
                <a:gd name="T5" fmla="*/ 1070 h 1191"/>
                <a:gd name="T6" fmla="*/ 135 w 674"/>
                <a:gd name="T7" fmla="*/ 1006 h 1191"/>
                <a:gd name="T8" fmla="*/ 281 w 674"/>
                <a:gd name="T9" fmla="*/ 960 h 1191"/>
                <a:gd name="T10" fmla="*/ 427 w 674"/>
                <a:gd name="T11" fmla="*/ 923 h 1191"/>
                <a:gd name="T12" fmla="*/ 519 w 674"/>
                <a:gd name="T13" fmla="*/ 905 h 1191"/>
                <a:gd name="T14" fmla="*/ 674 w 674"/>
                <a:gd name="T15" fmla="*/ 905 h 1191"/>
                <a:gd name="T16" fmla="*/ 674 w 674"/>
                <a:gd name="T17" fmla="*/ 0 h 1191"/>
                <a:gd name="T18" fmla="*/ 427 w 674"/>
                <a:gd name="T19" fmla="*/ 46 h 1191"/>
                <a:gd name="T20" fmla="*/ 290 w 674"/>
                <a:gd name="T21" fmla="*/ 91 h 1191"/>
                <a:gd name="T22" fmla="*/ 171 w 674"/>
                <a:gd name="T23" fmla="*/ 146 h 1191"/>
                <a:gd name="T24" fmla="*/ 71 w 674"/>
                <a:gd name="T25" fmla="*/ 222 h 1191"/>
                <a:gd name="T26" fmla="*/ 7 w 674"/>
                <a:gd name="T27" fmla="*/ 332 h 11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4"/>
                <a:gd name="T43" fmla="*/ 0 h 1191"/>
                <a:gd name="T44" fmla="*/ 674 w 674"/>
                <a:gd name="T45" fmla="*/ 1191 h 11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4" h="1191">
                  <a:moveTo>
                    <a:pt x="7" y="332"/>
                  </a:moveTo>
                  <a:lnTo>
                    <a:pt x="0" y="1191"/>
                  </a:lnTo>
                  <a:lnTo>
                    <a:pt x="43" y="1070"/>
                  </a:lnTo>
                  <a:lnTo>
                    <a:pt x="135" y="1006"/>
                  </a:lnTo>
                  <a:lnTo>
                    <a:pt x="281" y="960"/>
                  </a:lnTo>
                  <a:lnTo>
                    <a:pt x="427" y="923"/>
                  </a:lnTo>
                  <a:lnTo>
                    <a:pt x="519" y="905"/>
                  </a:lnTo>
                  <a:lnTo>
                    <a:pt x="674" y="905"/>
                  </a:lnTo>
                  <a:lnTo>
                    <a:pt x="674" y="0"/>
                  </a:lnTo>
                  <a:lnTo>
                    <a:pt x="427" y="46"/>
                  </a:lnTo>
                  <a:lnTo>
                    <a:pt x="290" y="91"/>
                  </a:lnTo>
                  <a:lnTo>
                    <a:pt x="171" y="146"/>
                  </a:lnTo>
                  <a:lnTo>
                    <a:pt x="71" y="222"/>
                  </a:lnTo>
                  <a:lnTo>
                    <a:pt x="7" y="332"/>
                  </a:lnTo>
                  <a:close/>
                </a:path>
              </a:pathLst>
            </a:custGeom>
            <a:solidFill>
              <a:srgbClr val="00FF00">
                <a:alpha val="50195"/>
              </a:srgbClr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2" name="Freeform 69"/>
            <p:cNvSpPr>
              <a:spLocks/>
            </p:cNvSpPr>
            <p:nvPr/>
          </p:nvSpPr>
          <p:spPr bwMode="auto">
            <a:xfrm>
              <a:off x="816" y="3143"/>
              <a:ext cx="382" cy="1090"/>
            </a:xfrm>
            <a:custGeom>
              <a:avLst/>
              <a:gdLst>
                <a:gd name="T0" fmla="*/ 0 w 382"/>
                <a:gd name="T1" fmla="*/ 0 h 1090"/>
                <a:gd name="T2" fmla="*/ 0 w 382"/>
                <a:gd name="T3" fmla="*/ 864 h 1090"/>
                <a:gd name="T4" fmla="*/ 43 w 382"/>
                <a:gd name="T5" fmla="*/ 935 h 1090"/>
                <a:gd name="T6" fmla="*/ 107 w 382"/>
                <a:gd name="T7" fmla="*/ 980 h 1090"/>
                <a:gd name="T8" fmla="*/ 181 w 382"/>
                <a:gd name="T9" fmla="*/ 1026 h 1090"/>
                <a:gd name="T10" fmla="*/ 290 w 382"/>
                <a:gd name="T11" fmla="*/ 1063 h 1090"/>
                <a:gd name="T12" fmla="*/ 382 w 382"/>
                <a:gd name="T13" fmla="*/ 1090 h 1090"/>
                <a:gd name="T14" fmla="*/ 382 w 382"/>
                <a:gd name="T15" fmla="*/ 258 h 1090"/>
                <a:gd name="T16" fmla="*/ 245 w 382"/>
                <a:gd name="T17" fmla="*/ 222 h 1090"/>
                <a:gd name="T18" fmla="*/ 117 w 382"/>
                <a:gd name="T19" fmla="*/ 158 h 1090"/>
                <a:gd name="T20" fmla="*/ 48 w 382"/>
                <a:gd name="T21" fmla="*/ 96 h 1090"/>
                <a:gd name="T22" fmla="*/ 0 w 382"/>
                <a:gd name="T23" fmla="*/ 0 h 10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2"/>
                <a:gd name="T37" fmla="*/ 0 h 1090"/>
                <a:gd name="T38" fmla="*/ 382 w 382"/>
                <a:gd name="T39" fmla="*/ 1090 h 109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2" h="1090">
                  <a:moveTo>
                    <a:pt x="0" y="0"/>
                  </a:moveTo>
                  <a:lnTo>
                    <a:pt x="0" y="864"/>
                  </a:lnTo>
                  <a:lnTo>
                    <a:pt x="43" y="935"/>
                  </a:lnTo>
                  <a:lnTo>
                    <a:pt x="107" y="980"/>
                  </a:lnTo>
                  <a:lnTo>
                    <a:pt x="181" y="1026"/>
                  </a:lnTo>
                  <a:lnTo>
                    <a:pt x="290" y="1063"/>
                  </a:lnTo>
                  <a:lnTo>
                    <a:pt x="382" y="1090"/>
                  </a:lnTo>
                  <a:lnTo>
                    <a:pt x="382" y="258"/>
                  </a:lnTo>
                  <a:lnTo>
                    <a:pt x="245" y="222"/>
                  </a:lnTo>
                  <a:lnTo>
                    <a:pt x="117" y="158"/>
                  </a:lnTo>
                  <a:lnTo>
                    <a:pt x="48" y="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>
                <a:alpha val="50195"/>
              </a:srgbClr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" name="Group 76"/>
          <p:cNvGrpSpPr>
            <a:grpSpLocks/>
          </p:cNvGrpSpPr>
          <p:nvPr/>
        </p:nvGrpSpPr>
        <p:grpSpPr bwMode="auto">
          <a:xfrm>
            <a:off x="5500688" y="714375"/>
            <a:ext cx="2408237" cy="2413000"/>
            <a:chOff x="547" y="2784"/>
            <a:chExt cx="1517" cy="1520"/>
          </a:xfrm>
        </p:grpSpPr>
        <p:graphicFrame>
          <p:nvGraphicFramePr>
            <p:cNvPr id="14344" name="Object 3078"/>
            <p:cNvGraphicFramePr>
              <a:graphicFrameLocks noChangeAspect="1"/>
            </p:cNvGraphicFramePr>
            <p:nvPr/>
          </p:nvGraphicFramePr>
          <p:xfrm>
            <a:off x="624" y="4128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0" name="Equation" r:id="rId11" imgW="139680" imgH="139680" progId="Equation.3">
                    <p:embed/>
                  </p:oleObj>
                </mc:Choice>
                <mc:Fallback>
                  <p:oleObj name="Equation" r:id="rId11" imgW="139680" imgH="139680" progId="Equation.3">
                    <p:embed/>
                    <p:pic>
                      <p:nvPicPr>
                        <p:cNvPr id="0" name="Object 30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4128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5" name="Object 3079"/>
            <p:cNvGraphicFramePr>
              <a:graphicFrameLocks noChangeAspect="1"/>
            </p:cNvGraphicFramePr>
            <p:nvPr/>
          </p:nvGraphicFramePr>
          <p:xfrm>
            <a:off x="1891" y="3920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1" name="Equation" r:id="rId12" imgW="139680" imgH="164880" progId="Equation.3">
                    <p:embed/>
                  </p:oleObj>
                </mc:Choice>
                <mc:Fallback>
                  <p:oleObj name="Equation" r:id="rId12" imgW="139680" imgH="164880" progId="Equation.3">
                    <p:embed/>
                    <p:pic>
                      <p:nvPicPr>
                        <p:cNvPr id="0" name="Object 30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1" y="3920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6" name="Object 3080"/>
            <p:cNvGraphicFramePr>
              <a:graphicFrameLocks noChangeAspect="1"/>
            </p:cNvGraphicFramePr>
            <p:nvPr/>
          </p:nvGraphicFramePr>
          <p:xfrm>
            <a:off x="864" y="2784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2" name="Equation" r:id="rId13" imgW="114120" imgH="139680" progId="Equation.3">
                    <p:embed/>
                  </p:oleObj>
                </mc:Choice>
                <mc:Fallback>
                  <p:oleObj name="Equation" r:id="rId13" imgW="114120" imgH="139680" progId="Equation.3">
                    <p:embed/>
                    <p:pic>
                      <p:nvPicPr>
                        <p:cNvPr id="0" name="Object 30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784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88" name="Line 80"/>
            <p:cNvSpPr>
              <a:spLocks noChangeShapeType="1"/>
            </p:cNvSpPr>
            <p:nvPr/>
          </p:nvSpPr>
          <p:spPr bwMode="auto">
            <a:xfrm flipV="1">
              <a:off x="1027" y="2784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4347" name="Object 3081"/>
            <p:cNvGraphicFramePr>
              <a:graphicFrameLocks noChangeAspect="1"/>
            </p:cNvGraphicFramePr>
            <p:nvPr/>
          </p:nvGraphicFramePr>
          <p:xfrm>
            <a:off x="929" y="3888"/>
            <a:ext cx="17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3" name="Equation" r:id="rId14" imgW="164880" imgH="177480" progId="Equation.3">
                    <p:embed/>
                  </p:oleObj>
                </mc:Choice>
                <mc:Fallback>
                  <p:oleObj name="Equation" r:id="rId14" imgW="164880" imgH="177480" progId="Equation.3">
                    <p:embed/>
                    <p:pic>
                      <p:nvPicPr>
                        <p:cNvPr id="0" name="Object 30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9" y="3888"/>
                          <a:ext cx="175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89" name="Line 82"/>
            <p:cNvSpPr>
              <a:spLocks noChangeShapeType="1"/>
            </p:cNvSpPr>
            <p:nvPr/>
          </p:nvSpPr>
          <p:spPr bwMode="auto">
            <a:xfrm>
              <a:off x="1027" y="3872"/>
              <a:ext cx="10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90" name="Line 83"/>
            <p:cNvSpPr>
              <a:spLocks noChangeShapeType="1"/>
            </p:cNvSpPr>
            <p:nvPr/>
          </p:nvSpPr>
          <p:spPr bwMode="auto">
            <a:xfrm flipH="1">
              <a:off x="547" y="3872"/>
              <a:ext cx="48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56704" name="Object 3072"/>
          <p:cNvGraphicFramePr>
            <a:graphicFrameLocks noChangeAspect="1"/>
          </p:cNvGraphicFramePr>
          <p:nvPr/>
        </p:nvGraphicFramePr>
        <p:xfrm>
          <a:off x="7162800" y="3251200"/>
          <a:ext cx="889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4" name="公式" r:id="rId15" imgW="888840" imgH="330120" progId="Equation.3">
                  <p:embed/>
                </p:oleObj>
              </mc:Choice>
              <mc:Fallback>
                <p:oleObj name="公式" r:id="rId15" imgW="888840" imgH="330120" progId="Equation.3">
                  <p:embed/>
                  <p:pic>
                    <p:nvPicPr>
                      <p:cNvPr id="0" name="Object 30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251200"/>
                        <a:ext cx="889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2760" name="Text Box 24"/>
          <p:cNvSpPr txBox="1">
            <a:spLocks noChangeArrowheads="1"/>
          </p:cNvSpPr>
          <p:nvPr/>
        </p:nvSpPr>
        <p:spPr bwMode="auto">
          <a:xfrm>
            <a:off x="7162800" y="1524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平面</a:t>
            </a:r>
          </a:p>
        </p:txBody>
      </p:sp>
      <p:sp>
        <p:nvSpPr>
          <p:cNvPr id="372772" name="Text Box 36"/>
          <p:cNvSpPr txBox="1">
            <a:spLocks noChangeArrowheads="1"/>
          </p:cNvSpPr>
          <p:nvPr/>
        </p:nvSpPr>
        <p:spPr bwMode="auto">
          <a:xfrm>
            <a:off x="1752600" y="4086225"/>
            <a:ext cx="29718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表示母线平行于</a:t>
            </a:r>
            <a:r>
              <a:rPr kumimoji="1" lang="en-US" altLang="zh-CN" sz="2800" b="1" i="1">
                <a:latin typeface="Times New Roman" pitchFamily="18" charset="0"/>
              </a:rPr>
              <a:t>z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graphicFrame>
        <p:nvGraphicFramePr>
          <p:cNvPr id="456705" name="Object 3073"/>
          <p:cNvGraphicFramePr>
            <a:graphicFrameLocks noChangeAspect="1"/>
          </p:cNvGraphicFramePr>
          <p:nvPr/>
        </p:nvGraphicFramePr>
        <p:xfrm>
          <a:off x="609600" y="4114800"/>
          <a:ext cx="12573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5" name="公式" r:id="rId17" imgW="1257120" imgH="495000" progId="Equation.3">
                  <p:embed/>
                </p:oleObj>
              </mc:Choice>
              <mc:Fallback>
                <p:oleObj name="公式" r:id="rId17" imgW="1257120" imgH="495000" progId="Equation.3">
                  <p:embed/>
                  <p:pic>
                    <p:nvPicPr>
                      <p:cNvPr id="0" name="Object 30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1257300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6706" name="Object 3074"/>
          <p:cNvGraphicFramePr>
            <a:graphicFrameLocks noChangeAspect="1"/>
          </p:cNvGraphicFramePr>
          <p:nvPr/>
        </p:nvGraphicFramePr>
        <p:xfrm>
          <a:off x="2362200" y="5094288"/>
          <a:ext cx="12573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6" name="Equation" r:id="rId19" imgW="1257120" imgH="469800" progId="Equation.3">
                  <p:embed/>
                </p:oleObj>
              </mc:Choice>
              <mc:Fallback>
                <p:oleObj name="Equation" r:id="rId19" imgW="1257120" imgH="469800" progId="Equation.3">
                  <p:embed/>
                  <p:pic>
                    <p:nvPicPr>
                      <p:cNvPr id="0" name="Object 30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094288"/>
                        <a:ext cx="12573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6707" name="Object 3075"/>
          <p:cNvGraphicFramePr>
            <a:graphicFrameLocks noChangeAspect="1"/>
          </p:cNvGraphicFramePr>
          <p:nvPr/>
        </p:nvGraphicFramePr>
        <p:xfrm>
          <a:off x="4876800" y="4241800"/>
          <a:ext cx="889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7" name="公式" r:id="rId21" imgW="888840" imgH="330120" progId="Equation.3">
                  <p:embed/>
                </p:oleObj>
              </mc:Choice>
              <mc:Fallback>
                <p:oleObj name="公式" r:id="rId21" imgW="888840" imgH="330120" progId="Equation.3">
                  <p:embed/>
                  <p:pic>
                    <p:nvPicPr>
                      <p:cNvPr id="0" name="Object 30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241800"/>
                        <a:ext cx="889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2781" name="Text Box 45"/>
          <p:cNvSpPr txBox="1">
            <a:spLocks noChangeArrowheads="1"/>
          </p:cNvSpPr>
          <p:nvPr/>
        </p:nvSpPr>
        <p:spPr bwMode="auto">
          <a:xfrm>
            <a:off x="5715000" y="4038600"/>
            <a:ext cx="33528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表示母线平行于</a:t>
            </a:r>
            <a:r>
              <a:rPr kumimoji="1" lang="en-US" altLang="zh-CN" sz="2800" b="1" i="1">
                <a:latin typeface="Times New Roman" pitchFamily="18" charset="0"/>
              </a:rPr>
              <a:t>z</a:t>
            </a:r>
            <a:r>
              <a:rPr kumimoji="1" lang="zh-CN" altLang="zh-CN" sz="2800" b="1">
                <a:latin typeface="Times New Roman" pitchFamily="18" charset="0"/>
              </a:rPr>
              <a:t>轴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graphicFrame>
        <p:nvGraphicFramePr>
          <p:cNvPr id="456708" name="Object 3076"/>
          <p:cNvGraphicFramePr>
            <a:graphicFrameLocks noChangeAspect="1"/>
          </p:cNvGraphicFramePr>
          <p:nvPr/>
        </p:nvGraphicFramePr>
        <p:xfrm>
          <a:off x="5943600" y="5245100"/>
          <a:ext cx="927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8" name="Equation" r:id="rId23" imgW="927000" imgH="317160" progId="Equation.3">
                  <p:embed/>
                </p:oleObj>
              </mc:Choice>
              <mc:Fallback>
                <p:oleObj name="Equation" r:id="rId23" imgW="927000" imgH="317160" progId="Equation.3">
                  <p:embed/>
                  <p:pic>
                    <p:nvPicPr>
                      <p:cNvPr id="0" name="Object 30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245100"/>
                        <a:ext cx="9271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67" name="Group 47"/>
          <p:cNvGrpSpPr>
            <a:grpSpLocks/>
          </p:cNvGrpSpPr>
          <p:nvPr/>
        </p:nvGrpSpPr>
        <p:grpSpPr bwMode="auto">
          <a:xfrm>
            <a:off x="76200" y="0"/>
            <a:ext cx="3124200" cy="438150"/>
            <a:chOff x="48" y="-39"/>
            <a:chExt cx="1968" cy="276"/>
          </a:xfrm>
        </p:grpSpPr>
        <p:grpSp>
          <p:nvGrpSpPr>
            <p:cNvPr id="14384" name="Group 48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4386" name="Line 49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4387" name="Picture 50" descr="BD10263_"/>
              <p:cNvPicPr>
                <a:picLocks noChangeAspect="1" noChangeArrowheads="1"/>
              </p:cNvPicPr>
              <p:nvPr/>
            </p:nvPicPr>
            <p:blipFill>
              <a:blip r:embed="rId2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4385" name="Rectangle 51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pSp>
        <p:nvGrpSpPr>
          <p:cNvPr id="7" name="Group 75"/>
          <p:cNvGrpSpPr>
            <a:grpSpLocks/>
          </p:cNvGrpSpPr>
          <p:nvPr/>
        </p:nvGrpSpPr>
        <p:grpSpPr bwMode="auto">
          <a:xfrm>
            <a:off x="2011363" y="2197100"/>
            <a:ext cx="1055687" cy="900113"/>
            <a:chOff x="816" y="3218"/>
            <a:chExt cx="665" cy="567"/>
          </a:xfrm>
        </p:grpSpPr>
        <p:sp>
          <p:nvSpPr>
            <p:cNvPr id="14381" name="Freeform 72"/>
            <p:cNvSpPr>
              <a:spLocks/>
            </p:cNvSpPr>
            <p:nvPr/>
          </p:nvSpPr>
          <p:spPr bwMode="auto">
            <a:xfrm>
              <a:off x="816" y="3552"/>
              <a:ext cx="382" cy="233"/>
            </a:xfrm>
            <a:custGeom>
              <a:avLst/>
              <a:gdLst>
                <a:gd name="T0" fmla="*/ 0 w 382"/>
                <a:gd name="T1" fmla="*/ 0 h 233"/>
                <a:gd name="T2" fmla="*/ 48 w 382"/>
                <a:gd name="T3" fmla="*/ 96 h 233"/>
                <a:gd name="T4" fmla="*/ 126 w 382"/>
                <a:gd name="T5" fmla="*/ 160 h 233"/>
                <a:gd name="T6" fmla="*/ 245 w 382"/>
                <a:gd name="T7" fmla="*/ 215 h 233"/>
                <a:gd name="T8" fmla="*/ 382 w 382"/>
                <a:gd name="T9" fmla="*/ 233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"/>
                <a:gd name="T16" fmla="*/ 0 h 233"/>
                <a:gd name="T17" fmla="*/ 382 w 382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" h="233">
                  <a:moveTo>
                    <a:pt x="0" y="0"/>
                  </a:moveTo>
                  <a:cubicBezTo>
                    <a:pt x="12" y="36"/>
                    <a:pt x="27" y="69"/>
                    <a:pt x="48" y="96"/>
                  </a:cubicBezTo>
                  <a:cubicBezTo>
                    <a:pt x="69" y="123"/>
                    <a:pt x="93" y="140"/>
                    <a:pt x="126" y="160"/>
                  </a:cubicBezTo>
                  <a:cubicBezTo>
                    <a:pt x="159" y="180"/>
                    <a:pt x="202" y="203"/>
                    <a:pt x="245" y="215"/>
                  </a:cubicBezTo>
                  <a:cubicBezTo>
                    <a:pt x="288" y="227"/>
                    <a:pt x="354" y="229"/>
                    <a:pt x="382" y="233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2" name="Freeform 73"/>
            <p:cNvSpPr>
              <a:spLocks/>
            </p:cNvSpPr>
            <p:nvPr/>
          </p:nvSpPr>
          <p:spPr bwMode="auto">
            <a:xfrm>
              <a:off x="816" y="3310"/>
              <a:ext cx="263" cy="242"/>
            </a:xfrm>
            <a:custGeom>
              <a:avLst/>
              <a:gdLst>
                <a:gd name="T0" fmla="*/ 0 w 263"/>
                <a:gd name="T1" fmla="*/ 242 h 242"/>
                <a:gd name="T2" fmla="*/ 48 w 263"/>
                <a:gd name="T3" fmla="*/ 146 h 242"/>
                <a:gd name="T4" fmla="*/ 144 w 263"/>
                <a:gd name="T5" fmla="*/ 64 h 242"/>
                <a:gd name="T6" fmla="*/ 245 w 263"/>
                <a:gd name="T7" fmla="*/ 9 h 242"/>
                <a:gd name="T8" fmla="*/ 254 w 263"/>
                <a:gd name="T9" fmla="*/ 9 h 2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3"/>
                <a:gd name="T16" fmla="*/ 0 h 242"/>
                <a:gd name="T17" fmla="*/ 263 w 263"/>
                <a:gd name="T18" fmla="*/ 242 h 2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3" h="242">
                  <a:moveTo>
                    <a:pt x="0" y="242"/>
                  </a:moveTo>
                  <a:cubicBezTo>
                    <a:pt x="12" y="206"/>
                    <a:pt x="24" y="176"/>
                    <a:pt x="48" y="146"/>
                  </a:cubicBezTo>
                  <a:cubicBezTo>
                    <a:pt x="72" y="116"/>
                    <a:pt x="111" y="87"/>
                    <a:pt x="144" y="64"/>
                  </a:cubicBezTo>
                  <a:cubicBezTo>
                    <a:pt x="177" y="41"/>
                    <a:pt x="227" y="18"/>
                    <a:pt x="245" y="9"/>
                  </a:cubicBezTo>
                  <a:cubicBezTo>
                    <a:pt x="263" y="0"/>
                    <a:pt x="252" y="9"/>
                    <a:pt x="254" y="9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3" name="Freeform 74"/>
            <p:cNvSpPr>
              <a:spLocks/>
            </p:cNvSpPr>
            <p:nvPr/>
          </p:nvSpPr>
          <p:spPr bwMode="auto">
            <a:xfrm>
              <a:off x="1070" y="3218"/>
              <a:ext cx="411" cy="92"/>
            </a:xfrm>
            <a:custGeom>
              <a:avLst/>
              <a:gdLst>
                <a:gd name="T0" fmla="*/ 0 w 411"/>
                <a:gd name="T1" fmla="*/ 92 h 92"/>
                <a:gd name="T2" fmla="*/ 64 w 411"/>
                <a:gd name="T3" fmla="*/ 64 h 92"/>
                <a:gd name="T4" fmla="*/ 164 w 411"/>
                <a:gd name="T5" fmla="*/ 37 h 92"/>
                <a:gd name="T6" fmla="*/ 301 w 411"/>
                <a:gd name="T7" fmla="*/ 9 h 92"/>
                <a:gd name="T8" fmla="*/ 411 w 411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1"/>
                <a:gd name="T16" fmla="*/ 0 h 92"/>
                <a:gd name="T17" fmla="*/ 411 w 411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1" h="92">
                  <a:moveTo>
                    <a:pt x="0" y="92"/>
                  </a:moveTo>
                  <a:cubicBezTo>
                    <a:pt x="11" y="87"/>
                    <a:pt x="37" y="73"/>
                    <a:pt x="64" y="64"/>
                  </a:cubicBezTo>
                  <a:cubicBezTo>
                    <a:pt x="91" y="55"/>
                    <a:pt x="125" y="46"/>
                    <a:pt x="164" y="37"/>
                  </a:cubicBezTo>
                  <a:cubicBezTo>
                    <a:pt x="203" y="28"/>
                    <a:pt x="260" y="15"/>
                    <a:pt x="301" y="9"/>
                  </a:cubicBezTo>
                  <a:cubicBezTo>
                    <a:pt x="342" y="3"/>
                    <a:pt x="388" y="2"/>
                    <a:pt x="411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72821" name="AutoShape 85"/>
          <p:cNvSpPr>
            <a:spLocks noChangeArrowheads="1"/>
          </p:cNvSpPr>
          <p:nvPr/>
        </p:nvSpPr>
        <p:spPr bwMode="auto">
          <a:xfrm rot="-5374958">
            <a:off x="5233988" y="2087562"/>
            <a:ext cx="2889250" cy="860425"/>
          </a:xfrm>
          <a:prstGeom prst="parallelogram">
            <a:avLst>
              <a:gd name="adj" fmla="val 122829"/>
            </a:avLst>
          </a:prstGeom>
          <a:solidFill>
            <a:srgbClr val="FF00FF">
              <a:alpha val="50195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2822" name="Line 86"/>
          <p:cNvSpPr>
            <a:spLocks noChangeShapeType="1"/>
          </p:cNvSpPr>
          <p:nvPr/>
        </p:nvSpPr>
        <p:spPr bwMode="auto">
          <a:xfrm>
            <a:off x="6248400" y="2438400"/>
            <a:ext cx="8382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23" name="Line 87"/>
          <p:cNvSpPr>
            <a:spLocks noChangeShapeType="1"/>
          </p:cNvSpPr>
          <p:nvPr/>
        </p:nvSpPr>
        <p:spPr bwMode="auto">
          <a:xfrm flipV="1">
            <a:off x="3048000" y="1447800"/>
            <a:ext cx="0" cy="1600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56709" name="Object 3077"/>
          <p:cNvGraphicFramePr>
            <a:graphicFrameLocks noChangeAspect="1"/>
          </p:cNvGraphicFramePr>
          <p:nvPr/>
        </p:nvGraphicFramePr>
        <p:xfrm>
          <a:off x="3162300" y="1944688"/>
          <a:ext cx="12573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9" name="公式" r:id="rId26" imgW="1257120" imgH="495000" progId="Equation.3">
                  <p:embed/>
                </p:oleObj>
              </mc:Choice>
              <mc:Fallback>
                <p:oleObj name="公式" r:id="rId26" imgW="1257120" imgH="495000" progId="Equation.3">
                  <p:embed/>
                  <p:pic>
                    <p:nvPicPr>
                      <p:cNvPr id="0" name="Object 30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1944688"/>
                        <a:ext cx="12573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2825" name="Text Box 89"/>
          <p:cNvSpPr txBox="1">
            <a:spLocks noChangeArrowheads="1"/>
          </p:cNvSpPr>
          <p:nvPr/>
        </p:nvSpPr>
        <p:spPr bwMode="auto">
          <a:xfrm>
            <a:off x="2743200" y="329088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抛物柱面</a:t>
            </a:r>
          </a:p>
        </p:txBody>
      </p:sp>
      <p:sp>
        <p:nvSpPr>
          <p:cNvPr id="14373" name="Text Box 104"/>
          <p:cNvSpPr txBox="1">
            <a:spLocks noChangeArrowheads="1"/>
          </p:cNvSpPr>
          <p:nvPr/>
        </p:nvSpPr>
        <p:spPr bwMode="auto">
          <a:xfrm>
            <a:off x="531813" y="609600"/>
            <a:ext cx="611187" cy="1905000"/>
          </a:xfrm>
          <a:prstGeom prst="rect">
            <a:avLst/>
          </a:prstGeom>
          <a:gradFill rotWithShape="0">
            <a:gsLst>
              <a:gs pos="0">
                <a:srgbClr val="761800"/>
              </a:gs>
              <a:gs pos="50000">
                <a:srgbClr val="FF3300"/>
              </a:gs>
              <a:gs pos="100000">
                <a:srgbClr val="761800"/>
              </a:gs>
            </a:gsLst>
            <a:lin ang="0" scaled="1"/>
          </a:gradFill>
          <a:ln w="5715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柱面举例</a:t>
            </a:r>
          </a:p>
        </p:txBody>
      </p:sp>
      <p:sp>
        <p:nvSpPr>
          <p:cNvPr id="14374" name="Line 113"/>
          <p:cNvSpPr>
            <a:spLocks noChangeShapeType="1"/>
          </p:cNvSpPr>
          <p:nvPr/>
        </p:nvSpPr>
        <p:spPr bwMode="auto">
          <a:xfrm>
            <a:off x="4648200" y="0"/>
            <a:ext cx="0" cy="6858000"/>
          </a:xfrm>
          <a:prstGeom prst="line">
            <a:avLst/>
          </a:prstGeom>
          <a:noFill/>
          <a:ln w="57150">
            <a:pattFill prst="dkHorz">
              <a:fgClr>
                <a:srgbClr val="339933"/>
              </a:fgClr>
              <a:bgClr>
                <a:srgbClr val="FF3300"/>
              </a:bgClr>
            </a:patt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2850" name="Text Box 114"/>
          <p:cNvSpPr txBox="1">
            <a:spLocks noChangeArrowheads="1"/>
          </p:cNvSpPr>
          <p:nvPr/>
        </p:nvSpPr>
        <p:spPr bwMode="auto">
          <a:xfrm>
            <a:off x="1752600" y="4543425"/>
            <a:ext cx="32766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</a:t>
            </a:r>
            <a:r>
              <a:rPr kumimoji="1" lang="zh-CN" altLang="zh-CN" sz="2800" b="1">
                <a:latin typeface="Times New Roman" pitchFamily="18" charset="0"/>
              </a:rPr>
              <a:t>其准线是</a:t>
            </a:r>
            <a:r>
              <a:rPr kumimoji="1" lang="en-US" altLang="zh-CN" sz="2800" b="1" i="1">
                <a:latin typeface="Times New Roman" pitchFamily="18" charset="0"/>
              </a:rPr>
              <a:t>xOy</a:t>
            </a:r>
            <a:r>
              <a:rPr kumimoji="1" lang="zh-CN" altLang="zh-CN" sz="2800" b="1">
                <a:latin typeface="Times New Roman" pitchFamily="18" charset="0"/>
              </a:rPr>
              <a:t>面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372851" name="Text Box 115"/>
          <p:cNvSpPr txBox="1">
            <a:spLocks noChangeArrowheads="1"/>
          </p:cNvSpPr>
          <p:nvPr/>
        </p:nvSpPr>
        <p:spPr bwMode="auto">
          <a:xfrm>
            <a:off x="381000" y="5029200"/>
            <a:ext cx="22098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上的抛物线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372852" name="Text Box 116"/>
          <p:cNvSpPr txBox="1">
            <a:spLocks noChangeArrowheads="1"/>
          </p:cNvSpPr>
          <p:nvPr/>
        </p:nvSpPr>
        <p:spPr bwMode="auto">
          <a:xfrm>
            <a:off x="457200" y="4543425"/>
            <a:ext cx="19050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轴的柱面,</a:t>
            </a:r>
            <a:r>
              <a:rPr kumimoji="1" lang="en-US" altLang="zh-CN" sz="2800" b="1">
                <a:latin typeface="Times New Roman" pitchFamily="18" charset="0"/>
              </a:rPr>
              <a:t> </a:t>
            </a:r>
          </a:p>
        </p:txBody>
      </p:sp>
      <p:sp>
        <p:nvSpPr>
          <p:cNvPr id="372853" name="Text Box 117"/>
          <p:cNvSpPr txBox="1">
            <a:spLocks noChangeArrowheads="1"/>
          </p:cNvSpPr>
          <p:nvPr/>
        </p:nvSpPr>
        <p:spPr bwMode="auto">
          <a:xfrm>
            <a:off x="4724400" y="4543425"/>
            <a:ext cx="14478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的柱面,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sp>
        <p:nvSpPr>
          <p:cNvPr id="372854" name="Text Box 118"/>
          <p:cNvSpPr txBox="1">
            <a:spLocks noChangeArrowheads="1"/>
          </p:cNvSpPr>
          <p:nvPr/>
        </p:nvSpPr>
        <p:spPr bwMode="auto">
          <a:xfrm>
            <a:off x="5943600" y="4543425"/>
            <a:ext cx="29718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其准线是</a:t>
            </a:r>
            <a:r>
              <a:rPr kumimoji="1" lang="en-US" altLang="zh-CN" sz="2800" b="1" i="1">
                <a:latin typeface="Times New Roman" pitchFamily="18" charset="0"/>
              </a:rPr>
              <a:t>xOy</a:t>
            </a:r>
            <a:r>
              <a:rPr kumimoji="1" lang="zh-CN" altLang="zh-CN" sz="2800" b="1">
                <a:latin typeface="Times New Roman" pitchFamily="18" charset="0"/>
              </a:rPr>
              <a:t>面上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372855" name="Text Box 119"/>
          <p:cNvSpPr txBox="1">
            <a:spLocks noChangeArrowheads="1"/>
          </p:cNvSpPr>
          <p:nvPr/>
        </p:nvSpPr>
        <p:spPr bwMode="auto">
          <a:xfrm>
            <a:off x="4724400" y="5029200"/>
            <a:ext cx="13716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的直线</a:t>
            </a:r>
            <a:endParaRPr kumimoji="1" lang="zh-CN" altLang="en-US" sz="28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37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500"/>
                                        <p:tgtEl>
                                          <p:spTgt spid="37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500"/>
                                        <p:tgtEl>
                                          <p:spTgt spid="37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4" dur="500"/>
                                        <p:tgtEl>
                                          <p:spTgt spid="37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8" dur="500"/>
                                        <p:tgtEl>
                                          <p:spTgt spid="37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37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500"/>
                                        <p:tgtEl>
                                          <p:spTgt spid="37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0" dur="500"/>
                                        <p:tgtEl>
                                          <p:spTgt spid="37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4" dur="500"/>
                                        <p:tgtEl>
                                          <p:spTgt spid="37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5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72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7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5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7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7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72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5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7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72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7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7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5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833" grpId="0" animBg="1"/>
      <p:bldP spid="372832" grpId="0" animBg="1"/>
      <p:bldP spid="372831" grpId="0" animBg="1"/>
      <p:bldP spid="372830" grpId="0" animBg="1"/>
      <p:bldP spid="372829" grpId="0" animBg="1"/>
      <p:bldP spid="372828" grpId="0" animBg="1"/>
      <p:bldP spid="372827" grpId="0" animBg="1"/>
      <p:bldP spid="372826" grpId="0" animBg="1"/>
      <p:bldP spid="372760" grpId="0" autoUpdateAnimBg="0"/>
      <p:bldP spid="372772" grpId="0" autoUpdateAnimBg="0"/>
      <p:bldP spid="372781" grpId="0" autoUpdateAnimBg="0"/>
      <p:bldP spid="372821" grpId="0" animBg="1"/>
      <p:bldP spid="372822" grpId="0" animBg="1"/>
      <p:bldP spid="372823" grpId="0" animBg="1"/>
      <p:bldP spid="372825" grpId="0" autoUpdateAnimBg="0"/>
      <p:bldP spid="372850" grpId="0" autoUpdateAnimBg="0"/>
      <p:bldP spid="372851" grpId="0" autoUpdateAnimBg="0"/>
      <p:bldP spid="372852" grpId="0" autoUpdateAnimBg="0"/>
      <p:bldP spid="372853" grpId="0" autoUpdateAnimBg="0"/>
      <p:bldP spid="372854" grpId="0" autoUpdateAnimBg="0"/>
      <p:bldP spid="37285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A32193-0FD3-40DA-8CC4-4563F217383B}" type="slidenum">
              <a:rPr lang="en-US" altLang="zh-CN" smtClean="0"/>
              <a:pPr/>
              <a:t>22</a:t>
            </a:fld>
            <a:endParaRPr lang="en-US" altLang="zh-CN"/>
          </a:p>
        </p:txBody>
      </p:sp>
      <p:sp>
        <p:nvSpPr>
          <p:cNvPr id="373762" name="AutoShape 2" descr="粉色砂纸"/>
          <p:cNvSpPr>
            <a:spLocks noChangeArrowheads="1"/>
          </p:cNvSpPr>
          <p:nvPr/>
        </p:nvSpPr>
        <p:spPr bwMode="auto">
          <a:xfrm>
            <a:off x="685800" y="1219200"/>
            <a:ext cx="7696200" cy="2057400"/>
          </a:xfrm>
          <a:prstGeom prst="flowChartTerminator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kumimoji="1"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368" name="Text Box 3"/>
          <p:cNvSpPr txBox="1">
            <a:spLocks noChangeArrowheads="1"/>
          </p:cNvSpPr>
          <p:nvPr/>
        </p:nvSpPr>
        <p:spPr bwMode="auto">
          <a:xfrm>
            <a:off x="1828800" y="623888"/>
            <a:ext cx="495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从柱面方程看柱面的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特征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：</a:t>
            </a:r>
          </a:p>
        </p:txBody>
      </p:sp>
      <p:sp>
        <p:nvSpPr>
          <p:cNvPr id="373764" name="Text Box 4"/>
          <p:cNvSpPr txBox="1">
            <a:spLocks noChangeArrowheads="1"/>
          </p:cNvSpPr>
          <p:nvPr/>
        </p:nvSpPr>
        <p:spPr bwMode="auto">
          <a:xfrm>
            <a:off x="4191000" y="24526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（其他类推）</a:t>
            </a:r>
          </a:p>
        </p:txBody>
      </p:sp>
      <p:sp>
        <p:nvSpPr>
          <p:cNvPr id="373765" name="Text Box 5"/>
          <p:cNvSpPr txBox="1">
            <a:spLocks noChangeArrowheads="1"/>
          </p:cNvSpPr>
          <p:nvPr/>
        </p:nvSpPr>
        <p:spPr bwMode="auto">
          <a:xfrm>
            <a:off x="989013" y="4191000"/>
            <a:ext cx="6111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实 例</a:t>
            </a:r>
          </a:p>
        </p:txBody>
      </p:sp>
      <p:graphicFrame>
        <p:nvGraphicFramePr>
          <p:cNvPr id="457728" name="Object 2048"/>
          <p:cNvGraphicFramePr>
            <a:graphicFrameLocks noChangeAspect="1"/>
          </p:cNvGraphicFramePr>
          <p:nvPr/>
        </p:nvGraphicFramePr>
        <p:xfrm>
          <a:off x="1828800" y="3505200"/>
          <a:ext cx="17272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公式" r:id="rId4" imgW="1726920" imgH="927000" progId="Equation.3">
                  <p:embed/>
                </p:oleObj>
              </mc:Choice>
              <mc:Fallback>
                <p:oleObj name="公式" r:id="rId4" imgW="1726920" imgH="92700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05200"/>
                        <a:ext cx="17272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768" name="Text Box 8"/>
          <p:cNvSpPr txBox="1">
            <a:spLocks noChangeArrowheads="1"/>
          </p:cNvSpPr>
          <p:nvPr/>
        </p:nvSpPr>
        <p:spPr bwMode="auto">
          <a:xfrm>
            <a:off x="3886200" y="36718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椭圆</a:t>
            </a: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柱面</a:t>
            </a:r>
          </a:p>
        </p:txBody>
      </p:sp>
      <p:graphicFrame>
        <p:nvGraphicFramePr>
          <p:cNvPr id="457729" name="Object 2049"/>
          <p:cNvGraphicFramePr>
            <a:graphicFrameLocks noChangeAspect="1"/>
          </p:cNvGraphicFramePr>
          <p:nvPr/>
        </p:nvGraphicFramePr>
        <p:xfrm>
          <a:off x="1828800" y="4495800"/>
          <a:ext cx="17780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公式" r:id="rId6" imgW="1777680" imgH="927000" progId="Equation.3">
                  <p:embed/>
                </p:oleObj>
              </mc:Choice>
              <mc:Fallback>
                <p:oleObj name="公式" r:id="rId6" imgW="1777680" imgH="92700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95800"/>
                        <a:ext cx="17780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772" name="Text Box 12"/>
          <p:cNvSpPr txBox="1">
            <a:spLocks noChangeArrowheads="1"/>
          </p:cNvSpPr>
          <p:nvPr/>
        </p:nvSpPr>
        <p:spPr bwMode="auto">
          <a:xfrm>
            <a:off x="3886200" y="4724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双曲</a:t>
            </a: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柱面 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   </a:t>
            </a:r>
          </a:p>
        </p:txBody>
      </p:sp>
      <p:graphicFrame>
        <p:nvGraphicFramePr>
          <p:cNvPr id="457730" name="Object 2050"/>
          <p:cNvGraphicFramePr>
            <a:graphicFrameLocks noChangeAspect="1"/>
          </p:cNvGraphicFramePr>
          <p:nvPr/>
        </p:nvGraphicFramePr>
        <p:xfrm>
          <a:off x="1828800" y="5526088"/>
          <a:ext cx="14351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公式" r:id="rId8" imgW="1434960" imgH="495000" progId="Equation.3">
                  <p:embed/>
                </p:oleObj>
              </mc:Choice>
              <mc:Fallback>
                <p:oleObj name="公式" r:id="rId8" imgW="1434960" imgH="49500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526088"/>
                        <a:ext cx="14351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776" name="Text Box 16"/>
          <p:cNvSpPr txBox="1">
            <a:spLocks noChangeArrowheads="1"/>
          </p:cNvSpPr>
          <p:nvPr/>
        </p:nvSpPr>
        <p:spPr bwMode="auto">
          <a:xfrm>
            <a:off x="3886200" y="54864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抛物</a:t>
            </a: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柱面 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   </a:t>
            </a:r>
          </a:p>
        </p:txBody>
      </p:sp>
      <p:graphicFrame>
        <p:nvGraphicFramePr>
          <p:cNvPr id="457731" name="Object 2051"/>
          <p:cNvGraphicFramePr>
            <a:graphicFrameLocks noChangeAspect="1"/>
          </p:cNvGraphicFramePr>
          <p:nvPr/>
        </p:nvGraphicFramePr>
        <p:xfrm>
          <a:off x="1905000" y="1465263"/>
          <a:ext cx="50292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10" imgW="4940280" imgH="431640" progId="Equation.3">
                  <p:embed/>
                </p:oleObj>
              </mc:Choice>
              <mc:Fallback>
                <p:oleObj name="Equation" r:id="rId10" imgW="4940280" imgH="43164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65263"/>
                        <a:ext cx="502920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780" name="Text Box 20"/>
          <p:cNvSpPr txBox="1">
            <a:spLocks noChangeArrowheads="1"/>
          </p:cNvSpPr>
          <p:nvPr/>
        </p:nvSpPr>
        <p:spPr bwMode="auto">
          <a:xfrm>
            <a:off x="1066800" y="1933575"/>
            <a:ext cx="5943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直角坐标系中表示平行于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轴的柱面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73781" name="Rectangle 21"/>
          <p:cNvSpPr>
            <a:spLocks noChangeArrowheads="1"/>
          </p:cNvSpPr>
          <p:nvPr/>
        </p:nvSpPr>
        <p:spPr bwMode="auto">
          <a:xfrm>
            <a:off x="6804025" y="1400175"/>
            <a:ext cx="1255713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在空间</a:t>
            </a:r>
          </a:p>
        </p:txBody>
      </p:sp>
      <p:sp>
        <p:nvSpPr>
          <p:cNvPr id="373782" name="Text Box 22"/>
          <p:cNvSpPr txBox="1">
            <a:spLocks noChangeArrowheads="1"/>
          </p:cNvSpPr>
          <p:nvPr/>
        </p:nvSpPr>
        <p:spPr bwMode="auto">
          <a:xfrm>
            <a:off x="1066800" y="2452688"/>
            <a:ext cx="3276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为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xOy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面上的曲线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73783" name="Rectangle 23"/>
          <p:cNvSpPr>
            <a:spLocks noChangeArrowheads="1"/>
          </p:cNvSpPr>
          <p:nvPr/>
        </p:nvSpPr>
        <p:spPr bwMode="auto">
          <a:xfrm>
            <a:off x="6740525" y="1919288"/>
            <a:ext cx="179387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其准线</a:t>
            </a:r>
          </a:p>
        </p:txBody>
      </p:sp>
      <p:grpSp>
        <p:nvGrpSpPr>
          <p:cNvPr id="15378" name="Group 24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5382" name="Group 25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5384" name="Line 26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5385" name="Picture 27" descr="BD10263_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383" name="Rectangle 28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73792" name="Rectangle 32"/>
          <p:cNvSpPr>
            <a:spLocks noChangeArrowheads="1"/>
          </p:cNvSpPr>
          <p:nvPr/>
        </p:nvSpPr>
        <p:spPr bwMode="auto">
          <a:xfrm>
            <a:off x="5421313" y="3733800"/>
            <a:ext cx="3113087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母线平行于</a:t>
            </a:r>
            <a:r>
              <a:rPr kumimoji="1" lang="en-US" altLang="zh-CN" sz="2800" b="1" i="1">
                <a:solidFill>
                  <a:srgbClr val="FF3300"/>
                </a:solidFill>
                <a:latin typeface="Times New Roman" pitchFamily="18" charset="0"/>
              </a:rPr>
              <a:t>x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轴</a:t>
            </a:r>
          </a:p>
        </p:txBody>
      </p:sp>
      <p:sp>
        <p:nvSpPr>
          <p:cNvPr id="373793" name="Text Box 33"/>
          <p:cNvSpPr txBox="1">
            <a:spLocks noChangeArrowheads="1"/>
          </p:cNvSpPr>
          <p:nvPr/>
        </p:nvSpPr>
        <p:spPr bwMode="auto">
          <a:xfrm>
            <a:off x="5715000" y="4724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母线平行于</a:t>
            </a:r>
            <a:r>
              <a:rPr kumimoji="1" lang="en-US" altLang="zh-CN" sz="2800" b="1" i="1">
                <a:solidFill>
                  <a:srgbClr val="FF3300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轴</a:t>
            </a:r>
          </a:p>
        </p:txBody>
      </p:sp>
      <p:sp>
        <p:nvSpPr>
          <p:cNvPr id="373794" name="Text Box 34"/>
          <p:cNvSpPr txBox="1">
            <a:spLocks noChangeArrowheads="1"/>
          </p:cNvSpPr>
          <p:nvPr/>
        </p:nvSpPr>
        <p:spPr bwMode="auto">
          <a:xfrm>
            <a:off x="5715000" y="5486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母线平行于</a:t>
            </a:r>
            <a:r>
              <a:rPr kumimoji="1" lang="en-US" altLang="zh-CN" sz="2800" b="1" i="1">
                <a:solidFill>
                  <a:srgbClr val="FF3300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轴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3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5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7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7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 animBg="1" autoUpdateAnimBg="0"/>
      <p:bldP spid="373764" grpId="0" autoUpdateAnimBg="0"/>
      <p:bldP spid="373765" grpId="0" autoUpdateAnimBg="0"/>
      <p:bldP spid="373768" grpId="0" autoUpdateAnimBg="0"/>
      <p:bldP spid="373772" grpId="0" autoUpdateAnimBg="0"/>
      <p:bldP spid="373776" grpId="0" autoUpdateAnimBg="0"/>
      <p:bldP spid="373780" grpId="0" autoUpdateAnimBg="0"/>
      <p:bldP spid="373781" grpId="0" autoUpdateAnimBg="0"/>
      <p:bldP spid="373782" grpId="0" autoUpdateAnimBg="0"/>
      <p:bldP spid="373783" grpId="0" autoUpdateAnimBg="0"/>
      <p:bldP spid="373792" grpId="0" autoUpdateAnimBg="0"/>
      <p:bldP spid="373793" grpId="0" autoUpdateAnimBg="0"/>
      <p:bldP spid="37379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59A1F-96EB-4D82-B599-A904807237A7}" type="slidenum">
              <a:rPr lang="en-US" altLang="zh-CN" smtClean="0"/>
              <a:pPr/>
              <a:t>23</a:t>
            </a:fld>
            <a:endParaRPr lang="en-US" altLang="zh-CN"/>
          </a:p>
        </p:txBody>
      </p:sp>
      <p:sp>
        <p:nvSpPr>
          <p:cNvPr id="1639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3886200" cy="7016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四、二次曲面</a:t>
            </a:r>
            <a:endParaRPr kumimoji="1" lang="zh-CN" altLang="en-US" sz="2000">
              <a:latin typeface="Times New Roman" pitchFamily="18" charset="0"/>
            </a:endParaRPr>
          </a:p>
        </p:txBody>
      </p:sp>
      <p:sp>
        <p:nvSpPr>
          <p:cNvPr id="374787" name="Text Box 3"/>
          <p:cNvSpPr txBox="1">
            <a:spLocks noChangeArrowheads="1"/>
          </p:cNvSpPr>
          <p:nvPr/>
        </p:nvSpPr>
        <p:spPr bwMode="auto">
          <a:xfrm>
            <a:off x="762000" y="1295400"/>
            <a:ext cx="3962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二次曲面的定义</a:t>
            </a:r>
            <a:endParaRPr kumimoji="1" lang="zh-CN" altLang="en-US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74788" name="Text Box 4"/>
          <p:cNvSpPr txBox="1">
            <a:spLocks noChangeArrowheads="1"/>
          </p:cNvSpPr>
          <p:nvPr/>
        </p:nvSpPr>
        <p:spPr bwMode="auto">
          <a:xfrm>
            <a:off x="4191000" y="2900363"/>
            <a:ext cx="2590800" cy="6048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即为二次曲面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74789" name="Text Box 5"/>
          <p:cNvSpPr txBox="1">
            <a:spLocks noChangeArrowheads="1"/>
          </p:cNvSpPr>
          <p:nvPr/>
        </p:nvSpPr>
        <p:spPr bwMode="auto">
          <a:xfrm>
            <a:off x="1447800" y="5257800"/>
            <a:ext cx="3200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</a:t>
            </a:r>
            <a:r>
              <a:rPr kumimoji="1" lang="zh-CN" altLang="en-US" sz="2800" b="1">
                <a:latin typeface="Times New Roman" pitchFamily="18" charset="0"/>
              </a:rPr>
              <a:t>相应地平面被称为</a:t>
            </a:r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374790" name="Text Box 6"/>
          <p:cNvSpPr txBox="1">
            <a:spLocks noChangeArrowheads="1"/>
          </p:cNvSpPr>
          <p:nvPr/>
        </p:nvSpPr>
        <p:spPr bwMode="auto">
          <a:xfrm>
            <a:off x="1143000" y="1828800"/>
            <a:ext cx="5257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三元二次方程</a:t>
            </a:r>
            <a:r>
              <a:rPr kumimoji="1" lang="zh-CN" altLang="en-US" sz="2800" b="1">
                <a:latin typeface="Times New Roman" pitchFamily="18" charset="0"/>
              </a:rPr>
              <a:t>所表示的曲面称为</a:t>
            </a:r>
          </a:p>
        </p:txBody>
      </p:sp>
      <p:graphicFrame>
        <p:nvGraphicFramePr>
          <p:cNvPr id="458752" name="Object 2048"/>
          <p:cNvGraphicFramePr>
            <a:graphicFrameLocks noChangeAspect="1"/>
          </p:cNvGraphicFramePr>
          <p:nvPr/>
        </p:nvGraphicFramePr>
        <p:xfrm>
          <a:off x="1752600" y="2438400"/>
          <a:ext cx="59785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3" imgW="5333760" imgH="469800" progId="Equation.3">
                  <p:embed/>
                </p:oleObj>
              </mc:Choice>
              <mc:Fallback>
                <p:oleObj name="Equation" r:id="rId3" imgW="5333760" imgH="46980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438400"/>
                        <a:ext cx="59785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3" name="Object 2049"/>
          <p:cNvGraphicFramePr>
            <a:graphicFrameLocks noChangeAspect="1"/>
          </p:cNvGraphicFramePr>
          <p:nvPr/>
        </p:nvGraphicFramePr>
        <p:xfrm>
          <a:off x="1752600" y="3597275"/>
          <a:ext cx="3657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公式" r:id="rId5" imgW="1422360" imgH="203040" progId="Equation.3">
                  <p:embed/>
                </p:oleObj>
              </mc:Choice>
              <mc:Fallback>
                <p:oleObj name="公式" r:id="rId5" imgW="1422360" imgH="20304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97275"/>
                        <a:ext cx="36576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4793" name="Rectangle 9"/>
          <p:cNvSpPr>
            <a:spLocks noChangeArrowheads="1"/>
          </p:cNvSpPr>
          <p:nvPr/>
        </p:nvSpPr>
        <p:spPr bwMode="auto">
          <a:xfrm>
            <a:off x="990600" y="3505200"/>
            <a:ext cx="1371600" cy="6048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其中</a:t>
            </a:r>
          </a:p>
        </p:txBody>
      </p:sp>
      <p:sp>
        <p:nvSpPr>
          <p:cNvPr id="374794" name="Text Box 10"/>
          <p:cNvSpPr txBox="1">
            <a:spLocks noChangeArrowheads="1"/>
          </p:cNvSpPr>
          <p:nvPr/>
        </p:nvSpPr>
        <p:spPr bwMode="auto">
          <a:xfrm>
            <a:off x="5257800" y="3595688"/>
            <a:ext cx="1981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均为常数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74795" name="Text Box 11"/>
          <p:cNvSpPr txBox="1">
            <a:spLocks noChangeArrowheads="1"/>
          </p:cNvSpPr>
          <p:nvPr/>
        </p:nvSpPr>
        <p:spPr bwMode="auto">
          <a:xfrm>
            <a:off x="2157413" y="4086225"/>
            <a:ext cx="13716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球面、</a:t>
            </a:r>
          </a:p>
        </p:txBody>
      </p:sp>
      <p:sp>
        <p:nvSpPr>
          <p:cNvPr id="374796" name="Rectangle 12"/>
          <p:cNvSpPr>
            <a:spLocks noChangeArrowheads="1"/>
          </p:cNvSpPr>
          <p:nvPr/>
        </p:nvSpPr>
        <p:spPr bwMode="auto">
          <a:xfrm>
            <a:off x="6148388" y="1843088"/>
            <a:ext cx="1700212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二次曲面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58754" name="Object 2050"/>
          <p:cNvGraphicFramePr>
            <a:graphicFrameLocks noChangeAspect="1"/>
          </p:cNvGraphicFramePr>
          <p:nvPr/>
        </p:nvGraphicFramePr>
        <p:xfrm>
          <a:off x="1143000" y="3065463"/>
          <a:ext cx="28194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7" imgW="2514600" imgH="393480" progId="Equation.3">
                  <p:embed/>
                </p:oleObj>
              </mc:Choice>
              <mc:Fallback>
                <p:oleObj name="Equation" r:id="rId7" imgW="2514600" imgH="39348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065463"/>
                        <a:ext cx="281940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4798" name="Rectangle 14"/>
          <p:cNvSpPr>
            <a:spLocks noChangeArrowheads="1"/>
          </p:cNvSpPr>
          <p:nvPr/>
        </p:nvSpPr>
        <p:spPr bwMode="auto">
          <a:xfrm>
            <a:off x="1624013" y="4100513"/>
            <a:ext cx="72072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如</a:t>
            </a:r>
            <a:r>
              <a:rPr kumimoji="1" lang="en-US" altLang="zh-CN" sz="2800" b="1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:</a:t>
            </a:r>
          </a:p>
        </p:txBody>
      </p:sp>
      <p:sp>
        <p:nvSpPr>
          <p:cNvPr id="374799" name="Rectangle 15"/>
          <p:cNvSpPr>
            <a:spLocks noChangeArrowheads="1"/>
          </p:cNvSpPr>
          <p:nvPr/>
        </p:nvSpPr>
        <p:spPr bwMode="auto">
          <a:xfrm>
            <a:off x="1066800" y="4591050"/>
            <a:ext cx="2309813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双曲柱面等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74800" name="Rectangle 16"/>
          <p:cNvSpPr>
            <a:spLocks noChangeArrowheads="1"/>
          </p:cNvSpPr>
          <p:nvPr/>
        </p:nvSpPr>
        <p:spPr bwMode="auto">
          <a:xfrm>
            <a:off x="3071813" y="4133850"/>
            <a:ext cx="494665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某些柱面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圆柱面、抛物柱面、</a:t>
            </a:r>
          </a:p>
        </p:txBody>
      </p:sp>
      <p:sp>
        <p:nvSpPr>
          <p:cNvPr id="374802" name="Rectangle 18"/>
          <p:cNvSpPr>
            <a:spLocks noChangeArrowheads="1"/>
          </p:cNvSpPr>
          <p:nvPr/>
        </p:nvSpPr>
        <p:spPr bwMode="auto">
          <a:xfrm>
            <a:off x="4419600" y="5257800"/>
            <a:ext cx="1905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一次曲面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74803" name="Rectangle 19"/>
          <p:cNvSpPr>
            <a:spLocks noChangeArrowheads="1"/>
          </p:cNvSpPr>
          <p:nvPr/>
        </p:nvSpPr>
        <p:spPr bwMode="auto">
          <a:xfrm>
            <a:off x="2971800" y="4619625"/>
            <a:ext cx="3027363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都是二次曲面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16404" name="Group 20"/>
          <p:cNvGrpSpPr>
            <a:grpSpLocks/>
          </p:cNvGrpSpPr>
          <p:nvPr/>
        </p:nvGrpSpPr>
        <p:grpSpPr bwMode="auto">
          <a:xfrm>
            <a:off x="76200" y="-61913"/>
            <a:ext cx="3124200" cy="438151"/>
            <a:chOff x="48" y="-39"/>
            <a:chExt cx="1968" cy="276"/>
          </a:xfrm>
        </p:grpSpPr>
        <p:grpSp>
          <p:nvGrpSpPr>
            <p:cNvPr id="16405" name="Group 21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6407" name="Line 22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6408" name="Picture 23" descr="BD10263_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6406" name="Rectangle 24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5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5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7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7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4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7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autoUpdateAnimBg="0"/>
      <p:bldP spid="374788" grpId="0" autoUpdateAnimBg="0"/>
      <p:bldP spid="374789" grpId="0" autoUpdateAnimBg="0"/>
      <p:bldP spid="374790" grpId="0" autoUpdateAnimBg="0"/>
      <p:bldP spid="374793" grpId="0" autoUpdateAnimBg="0"/>
      <p:bldP spid="374794" grpId="0" autoUpdateAnimBg="0"/>
      <p:bldP spid="374795" grpId="0" autoUpdateAnimBg="0"/>
      <p:bldP spid="374796" grpId="0" autoUpdateAnimBg="0"/>
      <p:bldP spid="374798" grpId="0" autoUpdateAnimBg="0"/>
      <p:bldP spid="374799" grpId="0" autoUpdateAnimBg="0"/>
      <p:bldP spid="374800" grpId="0" autoUpdateAnimBg="0"/>
      <p:bldP spid="374802" grpId="0" autoUpdateAnimBg="0"/>
      <p:bldP spid="37480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42CF0F-4DEE-40BB-B8C8-4C68BC627720}" type="slidenum">
              <a:rPr lang="en-US" altLang="zh-CN" smtClean="0"/>
              <a:pPr/>
              <a:t>24</a:t>
            </a:fld>
            <a:endParaRPr lang="en-US" altLang="zh-CN"/>
          </a:p>
        </p:txBody>
      </p:sp>
      <p:sp>
        <p:nvSpPr>
          <p:cNvPr id="17417" name="Text Box 2"/>
          <p:cNvSpPr txBox="1">
            <a:spLocks noChangeArrowheads="1"/>
          </p:cNvSpPr>
          <p:nvPr/>
        </p:nvSpPr>
        <p:spPr bwMode="auto">
          <a:xfrm>
            <a:off x="1066800" y="623888"/>
            <a:ext cx="6858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现只研究几种常见的二次曲面的标准方程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59776" name="Object 1024"/>
          <p:cNvGraphicFramePr>
            <a:graphicFrameLocks noChangeAspect="1"/>
          </p:cNvGraphicFramePr>
          <p:nvPr/>
        </p:nvGraphicFramePr>
        <p:xfrm>
          <a:off x="1844675" y="1230313"/>
          <a:ext cx="25019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公式" r:id="rId3" imgW="2501640" imgH="927000" progId="Equation.3">
                  <p:embed/>
                </p:oleObj>
              </mc:Choice>
              <mc:Fallback>
                <p:oleObj name="公式" r:id="rId3" imgW="2501640" imgH="9270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1230313"/>
                        <a:ext cx="25019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777" name="Object 1025"/>
          <p:cNvGraphicFramePr>
            <a:graphicFrameLocks noChangeAspect="1"/>
          </p:cNvGraphicFramePr>
          <p:nvPr/>
        </p:nvGraphicFramePr>
        <p:xfrm>
          <a:off x="5232400" y="1166813"/>
          <a:ext cx="185420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公式" r:id="rId5" imgW="1854000" imgH="1002960" progId="Equation.3">
                  <p:embed/>
                </p:oleObj>
              </mc:Choice>
              <mc:Fallback>
                <p:oleObj name="公式" r:id="rId5" imgW="1854000" imgH="100296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1166813"/>
                        <a:ext cx="1854200" cy="100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778" name="Object 1026"/>
          <p:cNvGraphicFramePr>
            <a:graphicFrameLocks noChangeAspect="1"/>
          </p:cNvGraphicFramePr>
          <p:nvPr/>
        </p:nvGraphicFramePr>
        <p:xfrm>
          <a:off x="4813300" y="2449513"/>
          <a:ext cx="25019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公式" r:id="rId7" imgW="2501640" imgH="927000" progId="Equation.3">
                  <p:embed/>
                </p:oleObj>
              </mc:Choice>
              <mc:Fallback>
                <p:oleObj name="公式" r:id="rId7" imgW="2501640" imgH="92700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3300" y="2449513"/>
                        <a:ext cx="25019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779" name="Object 1027"/>
          <p:cNvGraphicFramePr>
            <a:graphicFrameLocks noChangeAspect="1"/>
          </p:cNvGraphicFramePr>
          <p:nvPr/>
        </p:nvGraphicFramePr>
        <p:xfrm>
          <a:off x="1828800" y="2374900"/>
          <a:ext cx="2133600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公式" r:id="rId9" imgW="2133360" imgH="1002960" progId="Equation.3">
                  <p:embed/>
                </p:oleObj>
              </mc:Choice>
              <mc:Fallback>
                <p:oleObj name="公式" r:id="rId9" imgW="2133360" imgH="100296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374900"/>
                        <a:ext cx="2133600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780" name="Object 1028"/>
          <p:cNvGraphicFramePr>
            <a:graphicFrameLocks noChangeAspect="1"/>
          </p:cNvGraphicFramePr>
          <p:nvPr/>
        </p:nvGraphicFramePr>
        <p:xfrm>
          <a:off x="1574800" y="3582988"/>
          <a:ext cx="28448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Equation" r:id="rId11" imgW="2565360" imgH="888840" progId="Equation.3">
                  <p:embed/>
                </p:oleObj>
              </mc:Choice>
              <mc:Fallback>
                <p:oleObj name="Equation" r:id="rId11" imgW="2565360" imgH="88884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3582988"/>
                        <a:ext cx="2844800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5816" name="Text Box 8"/>
          <p:cNvSpPr txBox="1">
            <a:spLocks noChangeArrowheads="1"/>
          </p:cNvSpPr>
          <p:nvPr/>
        </p:nvSpPr>
        <p:spPr bwMode="auto">
          <a:xfrm>
            <a:off x="4419600" y="3824288"/>
            <a:ext cx="685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或</a:t>
            </a:r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375818" name="Text Box 10"/>
          <p:cNvSpPr txBox="1">
            <a:spLocks noChangeArrowheads="1"/>
          </p:cNvSpPr>
          <p:nvPr/>
        </p:nvSpPr>
        <p:spPr bwMode="auto">
          <a:xfrm>
            <a:off x="1219200" y="4724400"/>
            <a:ext cx="4800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称为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二次曲面</a:t>
            </a:r>
            <a:r>
              <a:rPr kumimoji="1" lang="zh-CN" altLang="en-US" sz="2800" b="1">
                <a:latin typeface="Times New Roman" pitchFamily="18" charset="0"/>
              </a:rPr>
              <a:t>的标准方程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  <a:endParaRPr kumimoji="1" lang="en-US" altLang="zh-CN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grpSp>
        <p:nvGrpSpPr>
          <p:cNvPr id="17420" name="Group 11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7421" name="Group 12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7423" name="Line 13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7424" name="Picture 14" descr="BD10263_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7422" name="Rectangle 15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aphicFrame>
        <p:nvGraphicFramePr>
          <p:cNvPr id="459781" name="Object 1029"/>
          <p:cNvGraphicFramePr>
            <a:graphicFrameLocks noChangeAspect="1"/>
          </p:cNvGraphicFramePr>
          <p:nvPr/>
        </p:nvGraphicFramePr>
        <p:xfrm>
          <a:off x="4948238" y="3657600"/>
          <a:ext cx="2900362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Equation" r:id="rId14" imgW="2616120" imgH="888840" progId="Equation.3">
                  <p:embed/>
                </p:oleObj>
              </mc:Choice>
              <mc:Fallback>
                <p:oleObj name="Equation" r:id="rId14" imgW="2616120" imgH="88884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238" y="3657600"/>
                        <a:ext cx="2900362" cy="98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9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9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9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5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6" grpId="0" autoUpdateAnimBg="0"/>
      <p:bldP spid="37581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346DC9-87AD-450E-B601-F75442FA3723}" type="slidenum">
              <a:rPr lang="en-US" altLang="zh-CN" smtClean="0"/>
              <a:pPr/>
              <a:t>25</a:t>
            </a:fld>
            <a:endParaRPr lang="en-US" altLang="zh-CN"/>
          </a:p>
        </p:txBody>
      </p:sp>
      <p:sp>
        <p:nvSpPr>
          <p:cNvPr id="41987" name="AutoShape 2" descr="花束"/>
          <p:cNvSpPr>
            <a:spLocks noChangeArrowheads="1"/>
          </p:cNvSpPr>
          <p:nvPr/>
        </p:nvSpPr>
        <p:spPr bwMode="auto">
          <a:xfrm>
            <a:off x="838200" y="990600"/>
            <a:ext cx="7620000" cy="2819400"/>
          </a:xfrm>
          <a:prstGeom prst="foldedCorner">
            <a:avLst>
              <a:gd name="adj" fmla="val 125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35" name="Text Box 3"/>
          <p:cNvSpPr txBox="1">
            <a:spLocks noChangeArrowheads="1"/>
          </p:cNvSpPr>
          <p:nvPr/>
        </p:nvSpPr>
        <p:spPr bwMode="auto">
          <a:xfrm>
            <a:off x="1066800" y="1219200"/>
            <a:ext cx="5638800" cy="69056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     </a:t>
            </a:r>
            <a:r>
              <a:rPr kumimoji="1" lang="zh-CN" altLang="en-US" sz="2800" b="1">
                <a:latin typeface="Times New Roman" pitchFamily="18" charset="0"/>
              </a:rPr>
              <a:t>研究的方法是采用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截痕法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762000" y="4191000"/>
            <a:ext cx="7924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  </a:t>
            </a:r>
            <a:r>
              <a:rPr kumimoji="1" lang="zh-CN" altLang="en-US" sz="2800" b="1">
                <a:latin typeface="Times New Roman" pitchFamily="18" charset="0"/>
              </a:rPr>
              <a:t>以下用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截痕法</a:t>
            </a:r>
            <a:r>
              <a:rPr kumimoji="1" lang="zh-CN" altLang="en-US" sz="2800" b="1">
                <a:latin typeface="Times New Roman" pitchFamily="18" charset="0"/>
              </a:rPr>
              <a:t>讨论上面几种特殊的二次曲面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76837" name="Line 5"/>
          <p:cNvSpPr>
            <a:spLocks noChangeShapeType="1"/>
          </p:cNvSpPr>
          <p:nvPr/>
        </p:nvSpPr>
        <p:spPr bwMode="auto">
          <a:xfrm>
            <a:off x="6248400" y="2438400"/>
            <a:ext cx="1752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38" name="Line 6"/>
          <p:cNvSpPr>
            <a:spLocks noChangeShapeType="1"/>
          </p:cNvSpPr>
          <p:nvPr/>
        </p:nvSpPr>
        <p:spPr bwMode="auto">
          <a:xfrm>
            <a:off x="990600" y="2971800"/>
            <a:ext cx="2438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5791200" y="2286000"/>
            <a:ext cx="2438400" cy="69056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从而了解曲面</a:t>
            </a:r>
          </a:p>
        </p:txBody>
      </p:sp>
      <p:sp>
        <p:nvSpPr>
          <p:cNvPr id="376840" name="Rectangle 8"/>
          <p:cNvSpPr>
            <a:spLocks noChangeArrowheads="1"/>
          </p:cNvSpPr>
          <p:nvPr/>
        </p:nvSpPr>
        <p:spPr bwMode="auto">
          <a:xfrm>
            <a:off x="5824538" y="1303338"/>
            <a:ext cx="2328862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即用坐标面和</a:t>
            </a:r>
          </a:p>
        </p:txBody>
      </p:sp>
      <p:sp>
        <p:nvSpPr>
          <p:cNvPr id="376841" name="Rectangle 9"/>
          <p:cNvSpPr>
            <a:spLocks noChangeArrowheads="1"/>
          </p:cNvSpPr>
          <p:nvPr/>
        </p:nvSpPr>
        <p:spPr bwMode="auto">
          <a:xfrm>
            <a:off x="990600" y="1912938"/>
            <a:ext cx="527367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平行于坐标面的平面与曲面相截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76842" name="Rectangle 10"/>
          <p:cNvSpPr>
            <a:spLocks noChangeArrowheads="1"/>
          </p:cNvSpPr>
          <p:nvPr/>
        </p:nvSpPr>
        <p:spPr bwMode="auto">
          <a:xfrm>
            <a:off x="6172200" y="1898650"/>
            <a:ext cx="1970088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考察其交线</a:t>
            </a:r>
          </a:p>
        </p:txBody>
      </p:sp>
      <p:sp>
        <p:nvSpPr>
          <p:cNvPr id="376843" name="Rectangle 11"/>
          <p:cNvSpPr>
            <a:spLocks noChangeArrowheads="1"/>
          </p:cNvSpPr>
          <p:nvPr/>
        </p:nvSpPr>
        <p:spPr bwMode="auto">
          <a:xfrm>
            <a:off x="990600" y="2438400"/>
            <a:ext cx="3048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zh-CN" altLang="en-US" sz="2800" b="1">
                <a:latin typeface="Times New Roman" pitchFamily="18" charset="0"/>
              </a:rPr>
              <a:t>即截痕</a:t>
            </a:r>
            <a:r>
              <a:rPr kumimoji="1" lang="en-US" altLang="zh-CN" sz="2800" b="1">
                <a:latin typeface="Times New Roman" pitchFamily="18" charset="0"/>
              </a:rPr>
              <a:t>)</a:t>
            </a:r>
            <a:r>
              <a:rPr kumimoji="1" lang="zh-CN" altLang="en-US" sz="2800" b="1">
                <a:latin typeface="Times New Roman" pitchFamily="18" charset="0"/>
              </a:rPr>
              <a:t>的形状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76844" name="Rectangle 12"/>
          <p:cNvSpPr>
            <a:spLocks noChangeArrowheads="1"/>
          </p:cNvSpPr>
          <p:nvPr/>
        </p:nvSpPr>
        <p:spPr bwMode="auto">
          <a:xfrm>
            <a:off x="3517900" y="2452688"/>
            <a:ext cx="26543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然后加以综合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76845" name="Rectangle 13"/>
          <p:cNvSpPr>
            <a:spLocks noChangeArrowheads="1"/>
          </p:cNvSpPr>
          <p:nvPr/>
        </p:nvSpPr>
        <p:spPr bwMode="auto">
          <a:xfrm>
            <a:off x="1020763" y="2890838"/>
            <a:ext cx="1722437" cy="69056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的全貌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pSp>
        <p:nvGrpSpPr>
          <p:cNvPr id="41999" name="Group 14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42000" name="Group 15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42002" name="Line 16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2003" name="Picture 17" descr="BD10263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2001" name="Rectangle 18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5" grpId="0" autoUpdateAnimBg="0"/>
      <p:bldP spid="376836" grpId="0" autoUpdateAnimBg="0"/>
      <p:bldP spid="376837" grpId="0" animBg="1"/>
      <p:bldP spid="376838" grpId="0" animBg="1"/>
      <p:bldP spid="376839" grpId="0" autoUpdateAnimBg="0"/>
      <p:bldP spid="376840" grpId="0" autoUpdateAnimBg="0"/>
      <p:bldP spid="376841" grpId="0" autoUpdateAnimBg="0"/>
      <p:bldP spid="376842" grpId="0" autoUpdateAnimBg="0"/>
      <p:bldP spid="376843" grpId="0" autoUpdateAnimBg="0"/>
      <p:bldP spid="376844" grpId="0" autoUpdateAnimBg="0"/>
      <p:bldP spid="37684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71D38F-C068-4748-8A8A-0D8DF2986BD0}" type="slidenum">
              <a:rPr lang="en-US" altLang="zh-CN" smtClean="0"/>
              <a:pPr/>
              <a:t>26</a:t>
            </a:fld>
            <a:endParaRPr lang="en-US" altLang="zh-CN"/>
          </a:p>
        </p:txBody>
      </p:sp>
      <p:sp>
        <p:nvSpPr>
          <p:cNvPr id="18440" name="Text Box 2"/>
          <p:cNvSpPr txBox="1">
            <a:spLocks noChangeArrowheads="1"/>
          </p:cNvSpPr>
          <p:nvPr/>
        </p:nvSpPr>
        <p:spPr bwMode="auto">
          <a:xfrm>
            <a:off x="990600" y="776288"/>
            <a:ext cx="304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2. 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椭球面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椭圆面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460800" name="Object 1024"/>
          <p:cNvGraphicFramePr>
            <a:graphicFrameLocks noChangeAspect="1"/>
          </p:cNvGraphicFramePr>
          <p:nvPr/>
        </p:nvGraphicFramePr>
        <p:xfrm>
          <a:off x="4038600" y="533400"/>
          <a:ext cx="25019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公式" r:id="rId3" imgW="2501640" imgH="927000" progId="Equation.3">
                  <p:embed/>
                </p:oleObj>
              </mc:Choice>
              <mc:Fallback>
                <p:oleObj name="公式" r:id="rId3" imgW="2501640" imgH="9270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3400"/>
                        <a:ext cx="25019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Text Box 14"/>
          <p:cNvSpPr txBox="1">
            <a:spLocks noChangeArrowheads="1"/>
          </p:cNvSpPr>
          <p:nvPr/>
        </p:nvSpPr>
        <p:spPr bwMode="auto">
          <a:xfrm>
            <a:off x="1524000" y="1157288"/>
            <a:ext cx="2514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(ellipsoid)</a:t>
            </a:r>
          </a:p>
        </p:txBody>
      </p:sp>
      <p:grpSp>
        <p:nvGrpSpPr>
          <p:cNvPr id="18442" name="Group 25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8447" name="Group 26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8449" name="Line 27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8450" name="Picture 28" descr="BD10263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8448" name="Rectangle 29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aphicFrame>
        <p:nvGraphicFramePr>
          <p:cNvPr id="460801" name="Object 1025"/>
          <p:cNvGraphicFramePr>
            <a:graphicFrameLocks noChangeAspect="1"/>
          </p:cNvGraphicFramePr>
          <p:nvPr/>
        </p:nvGraphicFramePr>
        <p:xfrm>
          <a:off x="3962400" y="1524000"/>
          <a:ext cx="2667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Equation" r:id="rId6" imgW="2666880" imgH="393480" progId="Equation.3">
                  <p:embed/>
                </p:oleObj>
              </mc:Choice>
              <mc:Fallback>
                <p:oleObj name="Equation" r:id="rId6" imgW="2666880" imgH="39348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26670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89" name="Text Box 33"/>
          <p:cNvSpPr txBox="1">
            <a:spLocks noChangeArrowheads="1"/>
          </p:cNvSpPr>
          <p:nvPr/>
        </p:nvSpPr>
        <p:spPr bwMode="auto">
          <a:xfrm>
            <a:off x="990600" y="1995488"/>
            <a:ext cx="2514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由方程可知</a:t>
            </a:r>
          </a:p>
        </p:txBody>
      </p:sp>
      <p:graphicFrame>
        <p:nvGraphicFramePr>
          <p:cNvPr id="460802" name="Object 1026"/>
          <p:cNvGraphicFramePr>
            <a:graphicFrameLocks noChangeAspect="1"/>
          </p:cNvGraphicFramePr>
          <p:nvPr/>
        </p:nvGraphicFramePr>
        <p:xfrm>
          <a:off x="3073400" y="2540000"/>
          <a:ext cx="3175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Equation" r:id="rId8" imgW="3174840" imgH="888840" progId="Equation.3">
                  <p:embed/>
                </p:oleObj>
              </mc:Choice>
              <mc:Fallback>
                <p:oleObj name="Equation" r:id="rId8" imgW="3174840" imgH="88884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2540000"/>
                        <a:ext cx="31750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92" name="Text Box 36"/>
          <p:cNvSpPr txBox="1">
            <a:spLocks noChangeArrowheads="1"/>
          </p:cNvSpPr>
          <p:nvPr/>
        </p:nvSpPr>
        <p:spPr bwMode="auto">
          <a:xfrm>
            <a:off x="990600" y="3429000"/>
            <a:ext cx="685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即</a:t>
            </a:r>
          </a:p>
        </p:txBody>
      </p:sp>
      <p:graphicFrame>
        <p:nvGraphicFramePr>
          <p:cNvPr id="460803" name="Object 1027"/>
          <p:cNvGraphicFramePr>
            <a:graphicFrameLocks noChangeAspect="1"/>
          </p:cNvGraphicFramePr>
          <p:nvPr/>
        </p:nvGraphicFramePr>
        <p:xfrm>
          <a:off x="2819400" y="4025900"/>
          <a:ext cx="3708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Equation" r:id="rId10" imgW="3708360" imgH="393480" progId="Equation.3">
                  <p:embed/>
                </p:oleObj>
              </mc:Choice>
              <mc:Fallback>
                <p:oleObj name="Equation" r:id="rId10" imgW="3708360" imgH="39348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025900"/>
                        <a:ext cx="3708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94" name="Text Box 38"/>
          <p:cNvSpPr txBox="1">
            <a:spLocks noChangeArrowheads="1"/>
          </p:cNvSpPr>
          <p:nvPr/>
        </p:nvSpPr>
        <p:spPr bwMode="auto">
          <a:xfrm>
            <a:off x="914400" y="4572000"/>
            <a:ext cx="4648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这说明椭球面包含在由平面</a:t>
            </a:r>
          </a:p>
        </p:txBody>
      </p:sp>
      <p:sp>
        <p:nvSpPr>
          <p:cNvPr id="377895" name="Text Box 39"/>
          <p:cNvSpPr txBox="1">
            <a:spLocks noChangeArrowheads="1"/>
          </p:cNvSpPr>
          <p:nvPr/>
        </p:nvSpPr>
        <p:spPr bwMode="auto">
          <a:xfrm>
            <a:off x="914400" y="5181600"/>
            <a:ext cx="2895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围成的长方体内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60804" name="Object 1028"/>
          <p:cNvGraphicFramePr>
            <a:graphicFrameLocks noChangeAspect="1"/>
          </p:cNvGraphicFramePr>
          <p:nvPr/>
        </p:nvGraphicFramePr>
        <p:xfrm>
          <a:off x="5334000" y="4648200"/>
          <a:ext cx="3187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Equation" r:id="rId12" imgW="3187440" imgH="393480" progId="Equation.3">
                  <p:embed/>
                </p:oleObj>
              </mc:Choice>
              <mc:Fallback>
                <p:oleObj name="Equation" r:id="rId12" imgW="3187440" imgH="39348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648200"/>
                        <a:ext cx="3187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6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89" grpId="0" autoUpdateAnimBg="0"/>
      <p:bldP spid="377892" grpId="0" autoUpdateAnimBg="0"/>
      <p:bldP spid="377894" grpId="0" autoUpdateAnimBg="0"/>
      <p:bldP spid="37789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96A67-99F1-4E04-9480-3730147A057E}" type="slidenum">
              <a:rPr lang="en-US" altLang="zh-CN" smtClean="0"/>
              <a:pPr/>
              <a:t>27</a:t>
            </a:fld>
            <a:endParaRPr lang="en-US" altLang="zh-CN"/>
          </a:p>
        </p:txBody>
      </p:sp>
      <p:grpSp>
        <p:nvGrpSpPr>
          <p:cNvPr id="19469" name="Group 15"/>
          <p:cNvGrpSpPr>
            <a:grpSpLocks/>
          </p:cNvGrpSpPr>
          <p:nvPr/>
        </p:nvGrpSpPr>
        <p:grpSpPr bwMode="auto">
          <a:xfrm>
            <a:off x="76200" y="0"/>
            <a:ext cx="3124200" cy="438150"/>
            <a:chOff x="48" y="-39"/>
            <a:chExt cx="1968" cy="276"/>
          </a:xfrm>
        </p:grpSpPr>
        <p:grpSp>
          <p:nvGrpSpPr>
            <p:cNvPr id="19475" name="Group 16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9477" name="Line 17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9478" name="Picture 18" descr="BD10263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9476" name="Rectangle 19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409620" name="Rectangle 20"/>
          <p:cNvSpPr>
            <a:spLocks noChangeArrowheads="1"/>
          </p:cNvSpPr>
          <p:nvPr/>
        </p:nvSpPr>
        <p:spPr bwMode="auto">
          <a:xfrm>
            <a:off x="1828800" y="8382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先考虑椭球面与三个坐标面的截痕：</a:t>
            </a:r>
          </a:p>
        </p:txBody>
      </p:sp>
      <p:graphicFrame>
        <p:nvGraphicFramePr>
          <p:cNvPr id="461824" name="Object 0"/>
          <p:cNvGraphicFramePr>
            <a:graphicFrameLocks noChangeAspect="1"/>
          </p:cNvGraphicFramePr>
          <p:nvPr/>
        </p:nvGraphicFramePr>
        <p:xfrm>
          <a:off x="3657600" y="1462088"/>
          <a:ext cx="1828800" cy="145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Equation" r:id="rId4" imgW="1815840" imgH="1447560" progId="Equation.3">
                  <p:embed/>
                </p:oleObj>
              </mc:Choice>
              <mc:Fallback>
                <p:oleObj name="Equation" r:id="rId4" imgW="1815840" imgH="144756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462088"/>
                        <a:ext cx="1828800" cy="1455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25" name="Object 1"/>
          <p:cNvGraphicFramePr>
            <a:graphicFrameLocks noChangeAspect="1"/>
          </p:cNvGraphicFramePr>
          <p:nvPr/>
        </p:nvGraphicFramePr>
        <p:xfrm>
          <a:off x="1447800" y="1493838"/>
          <a:ext cx="1836738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6" imgW="1866600" imgH="1447560" progId="Equation.3">
                  <p:embed/>
                </p:oleObj>
              </mc:Choice>
              <mc:Fallback>
                <p:oleObj name="Equation" r:id="rId6" imgW="1866600" imgH="14475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493838"/>
                        <a:ext cx="1836738" cy="1423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24" name="Text Box 24"/>
          <p:cNvSpPr txBox="1">
            <a:spLocks noChangeArrowheads="1"/>
          </p:cNvSpPr>
          <p:nvPr/>
        </p:nvSpPr>
        <p:spPr bwMode="auto">
          <a:xfrm>
            <a:off x="914400" y="3900488"/>
            <a:ext cx="594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去截这个曲面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zh-CN" altLang="en-US" sz="2800" b="1">
                <a:latin typeface="Times New Roman" pitchFamily="18" charset="0"/>
              </a:rPr>
              <a:t>所得截痕的方程是</a:t>
            </a:r>
          </a:p>
        </p:txBody>
      </p:sp>
      <p:graphicFrame>
        <p:nvGraphicFramePr>
          <p:cNvPr id="461826" name="Object 2"/>
          <p:cNvGraphicFramePr>
            <a:graphicFrameLocks noChangeAspect="1"/>
          </p:cNvGraphicFramePr>
          <p:nvPr/>
        </p:nvGraphicFramePr>
        <p:xfrm>
          <a:off x="5562600" y="3481388"/>
          <a:ext cx="25352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8" imgW="2539800" imgH="419040" progId="Equation.3">
                  <p:embed/>
                </p:oleObj>
              </mc:Choice>
              <mc:Fallback>
                <p:oleObj name="Equation" r:id="rId8" imgW="25398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481388"/>
                        <a:ext cx="2535238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27" name="Object 3"/>
          <p:cNvGraphicFramePr>
            <a:graphicFrameLocks noChangeAspect="1"/>
          </p:cNvGraphicFramePr>
          <p:nvPr/>
        </p:nvGraphicFramePr>
        <p:xfrm>
          <a:off x="5770563" y="1385888"/>
          <a:ext cx="2001837" cy="160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Equation" r:id="rId10" imgW="1803240" imgH="1447560" progId="Equation.3">
                  <p:embed/>
                </p:oleObj>
              </mc:Choice>
              <mc:Fallback>
                <p:oleObj name="Equation" r:id="rId10" imgW="1803240" imgH="1447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3" y="1385888"/>
                        <a:ext cx="2001837" cy="160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4"/>
          <p:cNvGraphicFramePr>
            <a:graphicFrameLocks noChangeAspect="1"/>
          </p:cNvGraphicFramePr>
          <p:nvPr/>
        </p:nvGraphicFramePr>
        <p:xfrm>
          <a:off x="3962400" y="0"/>
          <a:ext cx="25019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公式" r:id="rId12" imgW="2501640" imgH="927000" progId="Equation.3">
                  <p:embed/>
                </p:oleObj>
              </mc:Choice>
              <mc:Fallback>
                <p:oleObj name="公式" r:id="rId12" imgW="2501640" imgH="927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0"/>
                        <a:ext cx="25019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29" name="Object 5"/>
          <p:cNvGraphicFramePr>
            <a:graphicFrameLocks noChangeAspect="1"/>
          </p:cNvGraphicFramePr>
          <p:nvPr/>
        </p:nvGraphicFramePr>
        <p:xfrm>
          <a:off x="5511800" y="76200"/>
          <a:ext cx="279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Equation" r:id="rId14" imgW="279360" imgH="419040" progId="Equation.3">
                  <p:embed/>
                </p:oleObj>
              </mc:Choice>
              <mc:Fallback>
                <p:oleObj name="Equation" r:id="rId14" imgW="2793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76200"/>
                        <a:ext cx="279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0" name="Object 6"/>
          <p:cNvGraphicFramePr>
            <a:graphicFrameLocks noChangeAspect="1"/>
          </p:cNvGraphicFramePr>
          <p:nvPr/>
        </p:nvGraphicFramePr>
        <p:xfrm>
          <a:off x="5588000" y="16510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Equation" r:id="rId16" imgW="203040" imgH="317160" progId="Equation.3">
                  <p:embed/>
                </p:oleObj>
              </mc:Choice>
              <mc:Fallback>
                <p:oleObj name="Equation" r:id="rId16" imgW="203040" imgH="317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165100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1" name="Object 7"/>
          <p:cNvGraphicFramePr>
            <a:graphicFrameLocks noChangeAspect="1"/>
          </p:cNvGraphicFramePr>
          <p:nvPr/>
        </p:nvGraphicFramePr>
        <p:xfrm>
          <a:off x="4826000" y="16510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Equation" r:id="rId18" imgW="203040" imgH="317160" progId="Equation.3">
                  <p:embed/>
                </p:oleObj>
              </mc:Choice>
              <mc:Fallback>
                <p:oleObj name="Equation" r:id="rId18" imgW="203040" imgH="3171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0" y="165100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2" name="Object 8"/>
          <p:cNvGraphicFramePr>
            <a:graphicFrameLocks noChangeAspect="1"/>
          </p:cNvGraphicFramePr>
          <p:nvPr/>
        </p:nvGraphicFramePr>
        <p:xfrm>
          <a:off x="4051300" y="15240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6" name="Equation" r:id="rId20" imgW="203040" imgH="317160" progId="Equation.3">
                  <p:embed/>
                </p:oleObj>
              </mc:Choice>
              <mc:Fallback>
                <p:oleObj name="Equation" r:id="rId20" imgW="203040" imgH="3171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152400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41" name="Rectangle 41"/>
          <p:cNvSpPr>
            <a:spLocks noChangeArrowheads="1"/>
          </p:cNvSpPr>
          <p:nvPr/>
        </p:nvSpPr>
        <p:spPr bwMode="auto">
          <a:xfrm>
            <a:off x="914400" y="29860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这些截痕都是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椭圆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sp>
        <p:nvSpPr>
          <p:cNvPr id="409642" name="Rectangle 42"/>
          <p:cNvSpPr>
            <a:spLocks noChangeArrowheads="1"/>
          </p:cNvSpPr>
          <p:nvPr/>
        </p:nvSpPr>
        <p:spPr bwMode="auto">
          <a:xfrm>
            <a:off x="1600200" y="3443288"/>
            <a:ext cx="426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再用平行于</a:t>
            </a:r>
            <a:r>
              <a:rPr kumimoji="1" lang="en-US" altLang="zh-CN" sz="2800" b="1" i="1">
                <a:latin typeface="Times New Roman" pitchFamily="18" charset="0"/>
              </a:rPr>
              <a:t>xOy</a:t>
            </a:r>
            <a:r>
              <a:rPr kumimoji="1" lang="zh-CN" altLang="en-US" sz="2800" b="1">
                <a:latin typeface="Times New Roman" pitchFamily="18" charset="0"/>
              </a:rPr>
              <a:t>面的平面</a:t>
            </a:r>
          </a:p>
        </p:txBody>
      </p:sp>
      <p:graphicFrame>
        <p:nvGraphicFramePr>
          <p:cNvPr id="461833" name="Object 9"/>
          <p:cNvGraphicFramePr>
            <a:graphicFrameLocks noChangeAspect="1"/>
          </p:cNvGraphicFramePr>
          <p:nvPr/>
        </p:nvGraphicFramePr>
        <p:xfrm>
          <a:off x="3154363" y="4357688"/>
          <a:ext cx="2484437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7" name="Equation" r:id="rId22" imgW="2539800" imgH="1460160" progId="Equation.3">
                  <p:embed/>
                </p:oleObj>
              </mc:Choice>
              <mc:Fallback>
                <p:oleObj name="Equation" r:id="rId22" imgW="2539800" imgH="14601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4357688"/>
                        <a:ext cx="2484437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1" name="Text Box 51"/>
          <p:cNvSpPr txBox="1">
            <a:spLocks noChangeArrowheads="1"/>
          </p:cNvSpPr>
          <p:nvPr/>
        </p:nvSpPr>
        <p:spPr bwMode="auto">
          <a:xfrm>
            <a:off x="914400" y="58054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这些截痕也都是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椭圆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1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1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1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1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6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1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1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1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1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0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0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1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0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61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0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0" grpId="0" autoUpdateAnimBg="0"/>
      <p:bldP spid="409624" grpId="0" autoUpdateAnimBg="0"/>
      <p:bldP spid="409641" grpId="0" autoUpdateAnimBg="0"/>
      <p:bldP spid="409642" grpId="0" autoUpdateAnimBg="0"/>
      <p:bldP spid="40965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5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F0A544-3D94-42F7-AC86-D27C16D60C7D}" type="slidenum">
              <a:rPr lang="en-US" altLang="zh-CN" smtClean="0"/>
              <a:pPr/>
              <a:t>28</a:t>
            </a:fld>
            <a:endParaRPr lang="en-US" altLang="zh-CN"/>
          </a:p>
        </p:txBody>
      </p:sp>
      <p:sp>
        <p:nvSpPr>
          <p:cNvPr id="378904" name="Text Box 24"/>
          <p:cNvSpPr txBox="1">
            <a:spLocks noChangeArrowheads="1"/>
          </p:cNvSpPr>
          <p:nvPr/>
        </p:nvSpPr>
        <p:spPr bwMode="auto">
          <a:xfrm>
            <a:off x="1143000" y="19812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椭圆截面的大小</a:t>
            </a:r>
          </a:p>
        </p:txBody>
      </p:sp>
      <p:sp>
        <p:nvSpPr>
          <p:cNvPr id="378905" name="Rectangle 25"/>
          <p:cNvSpPr>
            <a:spLocks noChangeArrowheads="1"/>
          </p:cNvSpPr>
          <p:nvPr/>
        </p:nvSpPr>
        <p:spPr bwMode="auto">
          <a:xfrm>
            <a:off x="3657600" y="1995488"/>
            <a:ext cx="4495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随平面位置的变化而变化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pSp>
        <p:nvGrpSpPr>
          <p:cNvPr id="20498" name="Group 26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20528" name="Group 27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0530" name="Line 28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0531" name="Picture 29" descr="BD10263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529" name="Rectangle 30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78911" name="Text Box 31"/>
          <p:cNvSpPr txBox="1">
            <a:spLocks noChangeArrowheads="1"/>
          </p:cNvSpPr>
          <p:nvPr/>
        </p:nvSpPr>
        <p:spPr bwMode="auto">
          <a:xfrm>
            <a:off x="1981200" y="14112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与平面            </a:t>
            </a:r>
          </a:p>
        </p:txBody>
      </p:sp>
      <p:graphicFrame>
        <p:nvGraphicFramePr>
          <p:cNvPr id="462848" name="Object 0"/>
          <p:cNvGraphicFramePr>
            <a:graphicFrameLocks noChangeAspect="1"/>
          </p:cNvGraphicFramePr>
          <p:nvPr/>
        </p:nvGraphicFramePr>
        <p:xfrm>
          <a:off x="3149600" y="1449388"/>
          <a:ext cx="1041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3" name="Equation" r:id="rId4" imgW="1041120" imgH="419040" progId="Equation.3">
                  <p:embed/>
                </p:oleObj>
              </mc:Choice>
              <mc:Fallback>
                <p:oleObj name="Equation" r:id="rId4" imgW="1041120" imgH="4190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1449388"/>
                        <a:ext cx="1041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49" name="Object 1"/>
          <p:cNvGraphicFramePr>
            <a:graphicFrameLocks noChangeAspect="1"/>
          </p:cNvGraphicFramePr>
          <p:nvPr/>
        </p:nvGraphicFramePr>
        <p:xfrm>
          <a:off x="4191000" y="1449388"/>
          <a:ext cx="914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4" name="Equation" r:id="rId6" imgW="914400" imgH="419040" progId="Equation.3">
                  <p:embed/>
                </p:oleObj>
              </mc:Choice>
              <mc:Fallback>
                <p:oleObj name="Equation" r:id="rId6" imgW="91440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449388"/>
                        <a:ext cx="914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4" name="Rectangle 34"/>
          <p:cNvSpPr>
            <a:spLocks noChangeArrowheads="1"/>
          </p:cNvSpPr>
          <p:nvPr/>
        </p:nvSpPr>
        <p:spPr bwMode="auto">
          <a:xfrm>
            <a:off x="6858000" y="1425575"/>
            <a:ext cx="1295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椭圆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0501" name="Rectangle 35"/>
          <p:cNvSpPr>
            <a:spLocks noChangeArrowheads="1"/>
          </p:cNvSpPr>
          <p:nvPr/>
        </p:nvSpPr>
        <p:spPr bwMode="auto">
          <a:xfrm>
            <a:off x="1143000" y="1371600"/>
            <a:ext cx="15875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同理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78916" name="Rectangle 36"/>
          <p:cNvSpPr>
            <a:spLocks noChangeArrowheads="1"/>
          </p:cNvSpPr>
          <p:nvPr/>
        </p:nvSpPr>
        <p:spPr bwMode="auto">
          <a:xfrm>
            <a:off x="5029200" y="1411288"/>
            <a:ext cx="2209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的截痕也是</a:t>
            </a:r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3581400" y="368300"/>
          <a:ext cx="25019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5" name="公式" r:id="rId8" imgW="2501640" imgH="927000" progId="Equation.3">
                  <p:embed/>
                </p:oleObj>
              </mc:Choice>
              <mc:Fallback>
                <p:oleObj name="公式" r:id="rId8" imgW="2501640" imgH="927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68300"/>
                        <a:ext cx="25019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3581400" y="419100"/>
          <a:ext cx="342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6" name="Equation" r:id="rId10" imgW="342720" imgH="419040" progId="Equation.3">
                  <p:embed/>
                </p:oleObj>
              </mc:Choice>
              <mc:Fallback>
                <p:oleObj name="Equation" r:id="rId10" imgW="34272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19100"/>
                        <a:ext cx="342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2" name="Object 4"/>
          <p:cNvGraphicFramePr>
            <a:graphicFrameLocks noChangeAspect="1"/>
          </p:cNvGraphicFramePr>
          <p:nvPr/>
        </p:nvGraphicFramePr>
        <p:xfrm>
          <a:off x="4394200" y="419100"/>
          <a:ext cx="330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7" name="Equation" r:id="rId12" imgW="330120" imgH="419040" progId="Equation.3">
                  <p:embed/>
                </p:oleObj>
              </mc:Choice>
              <mc:Fallback>
                <p:oleObj name="Equation" r:id="rId12" imgW="33012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419100"/>
                        <a:ext cx="330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8" name="Oval 58"/>
          <p:cNvSpPr>
            <a:spLocks noChangeArrowheads="1"/>
          </p:cNvSpPr>
          <p:nvPr/>
        </p:nvSpPr>
        <p:spPr bwMode="auto">
          <a:xfrm rot="1280582">
            <a:off x="990600" y="3429000"/>
            <a:ext cx="3441700" cy="1816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39" name="Oval 59"/>
          <p:cNvSpPr>
            <a:spLocks noChangeArrowheads="1"/>
          </p:cNvSpPr>
          <p:nvPr/>
        </p:nvSpPr>
        <p:spPr bwMode="auto">
          <a:xfrm rot="3245934">
            <a:off x="2018506" y="3412332"/>
            <a:ext cx="1427163" cy="18923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40" name="Oval 60"/>
          <p:cNvSpPr>
            <a:spLocks noChangeArrowheads="1"/>
          </p:cNvSpPr>
          <p:nvPr/>
        </p:nvSpPr>
        <p:spPr bwMode="auto">
          <a:xfrm rot="840207">
            <a:off x="1133475" y="3605213"/>
            <a:ext cx="3209925" cy="1500187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41" name="Oval 61"/>
          <p:cNvSpPr>
            <a:spLocks noChangeArrowheads="1"/>
          </p:cNvSpPr>
          <p:nvPr/>
        </p:nvSpPr>
        <p:spPr bwMode="auto">
          <a:xfrm rot="2301576">
            <a:off x="1331913" y="3683000"/>
            <a:ext cx="2911475" cy="1270000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14400" y="2895600"/>
            <a:ext cx="3810000" cy="2819400"/>
            <a:chOff x="2880" y="1680"/>
            <a:chExt cx="2400" cy="1776"/>
          </a:xfrm>
        </p:grpSpPr>
        <p:graphicFrame>
          <p:nvGraphicFramePr>
            <p:cNvPr id="20491" name="Object 9"/>
            <p:cNvGraphicFramePr>
              <a:graphicFrameLocks noChangeAspect="1"/>
            </p:cNvGraphicFramePr>
            <p:nvPr/>
          </p:nvGraphicFramePr>
          <p:xfrm>
            <a:off x="4130" y="1696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8" name="Equation" r:id="rId14" imgW="114120" imgH="139680" progId="Equation.3">
                    <p:embed/>
                  </p:oleObj>
                </mc:Choice>
                <mc:Fallback>
                  <p:oleObj name="Equation" r:id="rId14" imgW="114120" imgH="1396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30" y="1696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2" name="Object 10"/>
            <p:cNvGraphicFramePr>
              <a:graphicFrameLocks noChangeAspect="1"/>
            </p:cNvGraphicFramePr>
            <p:nvPr/>
          </p:nvGraphicFramePr>
          <p:xfrm>
            <a:off x="5058" y="3280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9" name="Equation" r:id="rId16" imgW="139680" imgH="139680" progId="Equation.3">
                    <p:embed/>
                  </p:oleObj>
                </mc:Choice>
                <mc:Fallback>
                  <p:oleObj name="Equation" r:id="rId16" imgW="139680" imgH="13968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8" y="3280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3" name="Object 11"/>
            <p:cNvGraphicFramePr>
              <a:graphicFrameLocks noChangeAspect="1"/>
            </p:cNvGraphicFramePr>
            <p:nvPr/>
          </p:nvGraphicFramePr>
          <p:xfrm>
            <a:off x="5040" y="2192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0" name="Equation" r:id="rId18" imgW="139680" imgH="164880" progId="Equation.3">
                    <p:embed/>
                  </p:oleObj>
                </mc:Choice>
                <mc:Fallback>
                  <p:oleObj name="Equation" r:id="rId18" imgW="139680" imgH="1648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" y="2192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4" name="Object 12"/>
            <p:cNvGraphicFramePr>
              <a:graphicFrameLocks noChangeAspect="1"/>
            </p:cNvGraphicFramePr>
            <p:nvPr/>
          </p:nvGraphicFramePr>
          <p:xfrm>
            <a:off x="3876" y="2656"/>
            <a:ext cx="204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1" name="Equation" r:id="rId20" imgW="164880" imgH="177480" progId="Equation.3">
                    <p:embed/>
                  </p:oleObj>
                </mc:Choice>
                <mc:Fallback>
                  <p:oleObj name="Equation" r:id="rId20" imgW="164880" imgH="17748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6" y="2656"/>
                          <a:ext cx="204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19" name="Line 67"/>
            <p:cNvSpPr>
              <a:spLocks noChangeShapeType="1"/>
            </p:cNvSpPr>
            <p:nvPr/>
          </p:nvSpPr>
          <p:spPr bwMode="auto">
            <a:xfrm>
              <a:off x="4848" y="3024"/>
              <a:ext cx="43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0" name="Line 68"/>
            <p:cNvSpPr>
              <a:spLocks noChangeShapeType="1"/>
            </p:cNvSpPr>
            <p:nvPr/>
          </p:nvSpPr>
          <p:spPr bwMode="auto">
            <a:xfrm flipV="1">
              <a:off x="4080" y="168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1" name="Line 69"/>
            <p:cNvSpPr>
              <a:spLocks noChangeShapeType="1"/>
            </p:cNvSpPr>
            <p:nvPr/>
          </p:nvSpPr>
          <p:spPr bwMode="auto">
            <a:xfrm flipV="1">
              <a:off x="4080" y="2160"/>
              <a:ext cx="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2" name="Line 70"/>
            <p:cNvSpPr>
              <a:spLocks noChangeShapeType="1"/>
            </p:cNvSpPr>
            <p:nvPr/>
          </p:nvSpPr>
          <p:spPr bwMode="auto">
            <a:xfrm flipV="1">
              <a:off x="4080" y="3120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3" name="Line 71"/>
            <p:cNvSpPr>
              <a:spLocks noChangeShapeType="1"/>
            </p:cNvSpPr>
            <p:nvPr/>
          </p:nvSpPr>
          <p:spPr bwMode="auto">
            <a:xfrm>
              <a:off x="3168" y="2112"/>
              <a:ext cx="1584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4" name="Line 72"/>
            <p:cNvSpPr>
              <a:spLocks noChangeShapeType="1"/>
            </p:cNvSpPr>
            <p:nvPr/>
          </p:nvSpPr>
          <p:spPr bwMode="auto">
            <a:xfrm>
              <a:off x="2880" y="1968"/>
              <a:ext cx="28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5" name="Line 73"/>
            <p:cNvSpPr>
              <a:spLocks noChangeShapeType="1"/>
            </p:cNvSpPr>
            <p:nvPr/>
          </p:nvSpPr>
          <p:spPr bwMode="auto">
            <a:xfrm flipV="1">
              <a:off x="3456" y="2352"/>
              <a:ext cx="120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6" name="Line 74"/>
            <p:cNvSpPr>
              <a:spLocks noChangeShapeType="1"/>
            </p:cNvSpPr>
            <p:nvPr/>
          </p:nvSpPr>
          <p:spPr bwMode="auto">
            <a:xfrm flipV="1">
              <a:off x="3216" y="2928"/>
              <a:ext cx="19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7" name="Line 75"/>
            <p:cNvSpPr>
              <a:spLocks noChangeShapeType="1"/>
            </p:cNvSpPr>
            <p:nvPr/>
          </p:nvSpPr>
          <p:spPr bwMode="auto">
            <a:xfrm flipV="1">
              <a:off x="4752" y="2112"/>
              <a:ext cx="38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5334000" y="3124200"/>
            <a:ext cx="2438400" cy="2438400"/>
            <a:chOff x="3360" y="1968"/>
            <a:chExt cx="1536" cy="1536"/>
          </a:xfrm>
        </p:grpSpPr>
        <p:pic>
          <p:nvPicPr>
            <p:cNvPr id="20509" name="Picture 76" descr="lc-7(3)-2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3360" y="2064"/>
              <a:ext cx="14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10" name="Group 94"/>
            <p:cNvGrpSpPr>
              <a:grpSpLocks/>
            </p:cNvGrpSpPr>
            <p:nvPr/>
          </p:nvGrpSpPr>
          <p:grpSpPr bwMode="auto">
            <a:xfrm>
              <a:off x="3408" y="1968"/>
              <a:ext cx="1488" cy="1440"/>
              <a:chOff x="3408" y="1968"/>
              <a:chExt cx="1488" cy="1440"/>
            </a:xfrm>
          </p:grpSpPr>
          <p:graphicFrame>
            <p:nvGraphicFramePr>
              <p:cNvPr id="20487" name="Object 5"/>
              <p:cNvGraphicFramePr>
                <a:graphicFrameLocks noChangeAspect="1"/>
              </p:cNvGraphicFramePr>
              <p:nvPr/>
            </p:nvGraphicFramePr>
            <p:xfrm>
              <a:off x="3504" y="3088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82" name="Equation" r:id="rId23" imgW="139680" imgH="139680" progId="Equation.3">
                      <p:embed/>
                    </p:oleObj>
                  </mc:Choice>
                  <mc:Fallback>
                    <p:oleObj name="Equation" r:id="rId23" imgW="139680" imgH="139680" progId="Equation.3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04" y="3088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488" name="Object 6"/>
              <p:cNvGraphicFramePr>
                <a:graphicFrameLocks noChangeAspect="1"/>
              </p:cNvGraphicFramePr>
              <p:nvPr/>
            </p:nvGraphicFramePr>
            <p:xfrm>
              <a:off x="4656" y="3200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83" name="Equation" r:id="rId25" imgW="139680" imgH="164880" progId="Equation.3">
                      <p:embed/>
                    </p:oleObj>
                  </mc:Choice>
                  <mc:Fallback>
                    <p:oleObj name="Equation" r:id="rId25" imgW="139680" imgH="1648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56" y="3200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0511" name="Group 93"/>
              <p:cNvGrpSpPr>
                <a:grpSpLocks/>
              </p:cNvGrpSpPr>
              <p:nvPr/>
            </p:nvGrpSpPr>
            <p:grpSpPr bwMode="auto">
              <a:xfrm>
                <a:off x="3408" y="1968"/>
                <a:ext cx="1488" cy="1223"/>
                <a:chOff x="3408" y="1968"/>
                <a:chExt cx="1488" cy="1223"/>
              </a:xfrm>
            </p:grpSpPr>
            <p:grpSp>
              <p:nvGrpSpPr>
                <p:cNvPr id="20512" name="Group 90"/>
                <p:cNvGrpSpPr>
                  <a:grpSpLocks/>
                </p:cNvGrpSpPr>
                <p:nvPr/>
              </p:nvGrpSpPr>
              <p:grpSpPr bwMode="auto">
                <a:xfrm>
                  <a:off x="3408" y="1968"/>
                  <a:ext cx="1488" cy="1223"/>
                  <a:chOff x="3408" y="1968"/>
                  <a:chExt cx="1488" cy="1223"/>
                </a:xfrm>
              </p:grpSpPr>
              <p:sp>
                <p:nvSpPr>
                  <p:cNvPr id="20514" name="Line 8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2419"/>
                    <a:ext cx="0" cy="36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15" name="Line 8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1968"/>
                    <a:ext cx="0" cy="4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aphicFrame>
                <p:nvGraphicFramePr>
                  <p:cNvPr id="20489" name="Object 7"/>
                  <p:cNvGraphicFramePr>
                    <a:graphicFrameLocks noChangeAspect="1"/>
                  </p:cNvGraphicFramePr>
                  <p:nvPr/>
                </p:nvGraphicFramePr>
                <p:xfrm>
                  <a:off x="3840" y="1984"/>
                  <a:ext cx="142" cy="176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0584" name="Equation" r:id="rId27" imgW="114120" imgH="139680" progId="Equation.3">
                          <p:embed/>
                        </p:oleObj>
                      </mc:Choice>
                      <mc:Fallback>
                        <p:oleObj name="Equation" r:id="rId27" imgW="114120" imgH="139680" progId="Equation.3">
                          <p:embed/>
                          <p:pic>
                            <p:nvPicPr>
                              <p:cNvPr id="0" name="Object 7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840" y="1984"/>
                                <a:ext cx="142" cy="176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0490" name="Object 8"/>
                  <p:cNvGraphicFramePr>
                    <a:graphicFrameLocks noChangeAspect="1"/>
                  </p:cNvGraphicFramePr>
                  <p:nvPr/>
                </p:nvGraphicFramePr>
                <p:xfrm>
                  <a:off x="3859" y="2688"/>
                  <a:ext cx="163" cy="179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0585" name="Equation" r:id="rId29" imgW="164880" imgH="177480" progId="Equation.3">
                          <p:embed/>
                        </p:oleObj>
                      </mc:Choice>
                      <mc:Fallback>
                        <p:oleObj name="Equation" r:id="rId29" imgW="164880" imgH="177480" progId="Equation.3">
                          <p:embed/>
                          <p:pic>
                            <p:nvPicPr>
                              <p:cNvPr id="0" name="Object 8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30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859" y="2688"/>
                                <a:ext cx="163" cy="179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20516" name="Line 87"/>
                  <p:cNvSpPr>
                    <a:spLocks noChangeShapeType="1"/>
                  </p:cNvSpPr>
                  <p:nvPr/>
                </p:nvSpPr>
                <p:spPr bwMode="auto">
                  <a:xfrm rot="240000">
                    <a:off x="4608" y="3072"/>
                    <a:ext cx="288" cy="11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17" name="Line 8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67" y="2784"/>
                    <a:ext cx="384" cy="2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18" name="Line 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08" y="3024"/>
                    <a:ext cx="259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513" name="Line 86"/>
                <p:cNvSpPr>
                  <a:spLocks noChangeShapeType="1"/>
                </p:cNvSpPr>
                <p:nvPr/>
              </p:nvSpPr>
              <p:spPr bwMode="auto">
                <a:xfrm>
                  <a:off x="4032" y="2784"/>
                  <a:ext cx="576" cy="26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2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62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7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7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7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7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4" grpId="0" autoUpdateAnimBg="0"/>
      <p:bldP spid="378905" grpId="0" autoUpdateAnimBg="0"/>
      <p:bldP spid="378911" grpId="0" autoUpdateAnimBg="0"/>
      <p:bldP spid="378914" grpId="0" autoUpdateAnimBg="0"/>
      <p:bldP spid="378916" grpId="0" autoUpdateAnimBg="0"/>
      <p:bldP spid="378938" grpId="0" animBg="1"/>
      <p:bldP spid="378939" grpId="0" animBg="1"/>
      <p:bldP spid="378940" grpId="0" animBg="1"/>
      <p:bldP spid="37894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5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92003D-5785-46DF-B7C2-435014080EC7}" type="slidenum">
              <a:rPr lang="en-US" altLang="zh-CN" smtClean="0"/>
              <a:pPr/>
              <a:t>29</a:t>
            </a:fld>
            <a:endParaRPr lang="en-US" altLang="zh-CN"/>
          </a:p>
        </p:txBody>
      </p:sp>
      <p:sp>
        <p:nvSpPr>
          <p:cNvPr id="379906" name="AutoShape 2"/>
          <p:cNvSpPr>
            <a:spLocks noChangeArrowheads="1"/>
          </p:cNvSpPr>
          <p:nvPr/>
        </p:nvSpPr>
        <p:spPr bwMode="auto">
          <a:xfrm>
            <a:off x="1676400" y="4572000"/>
            <a:ext cx="1828800" cy="457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7" name="Text Box 3"/>
          <p:cNvSpPr txBox="1">
            <a:spLocks noChangeArrowheads="1"/>
          </p:cNvSpPr>
          <p:nvPr/>
        </p:nvSpPr>
        <p:spPr bwMode="auto">
          <a:xfrm>
            <a:off x="1143000" y="700088"/>
            <a:ext cx="411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椭球面的几种特殊情况</a:t>
            </a:r>
            <a:r>
              <a:rPr kumimoji="1" lang="en-US" altLang="zh-CN" sz="2800" b="1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21506" name="Object 1024"/>
          <p:cNvGraphicFramePr>
            <a:graphicFrameLocks noChangeAspect="1"/>
          </p:cNvGraphicFramePr>
          <p:nvPr/>
        </p:nvGraphicFramePr>
        <p:xfrm>
          <a:off x="1219200" y="1524000"/>
          <a:ext cx="419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Equation" r:id="rId3" imgW="419040" imgH="393480" progId="Equation.3">
                  <p:embed/>
                </p:oleObj>
              </mc:Choice>
              <mc:Fallback>
                <p:oleObj name="Equation" r:id="rId3" imgW="419040" imgH="39348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524000"/>
                        <a:ext cx="419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73" name="Object 1025"/>
          <p:cNvGraphicFramePr>
            <a:graphicFrameLocks noChangeAspect="1"/>
          </p:cNvGraphicFramePr>
          <p:nvPr/>
        </p:nvGraphicFramePr>
        <p:xfrm>
          <a:off x="3060700" y="1206500"/>
          <a:ext cx="25019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0" name="公式" r:id="rId5" imgW="2501640" imgH="927000" progId="Equation.3">
                  <p:embed/>
                </p:oleObj>
              </mc:Choice>
              <mc:Fallback>
                <p:oleObj name="公式" r:id="rId5" imgW="2501640" imgH="92700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0" y="1206500"/>
                        <a:ext cx="25019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10" name="Text Box 6"/>
          <p:cNvSpPr txBox="1">
            <a:spLocks noChangeArrowheads="1"/>
          </p:cNvSpPr>
          <p:nvPr/>
        </p:nvSpPr>
        <p:spPr bwMode="auto">
          <a:xfrm>
            <a:off x="5867400" y="14478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旋转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椭球面</a:t>
            </a:r>
          </a:p>
        </p:txBody>
      </p:sp>
      <p:graphicFrame>
        <p:nvGraphicFramePr>
          <p:cNvPr id="463874" name="Object 1026"/>
          <p:cNvGraphicFramePr>
            <a:graphicFrameLocks noChangeAspect="1"/>
          </p:cNvGraphicFramePr>
          <p:nvPr/>
        </p:nvGraphicFramePr>
        <p:xfrm>
          <a:off x="2825750" y="2514600"/>
          <a:ext cx="17272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1" name="公式" r:id="rId7" imgW="1726920" imgH="927000" progId="Equation.3">
                  <p:embed/>
                </p:oleObj>
              </mc:Choice>
              <mc:Fallback>
                <p:oleObj name="公式" r:id="rId7" imgW="1726920" imgH="92700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2514600"/>
                        <a:ext cx="17272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12" name="Text Box 8"/>
          <p:cNvSpPr txBox="1">
            <a:spLocks noChangeArrowheads="1"/>
          </p:cNvSpPr>
          <p:nvPr/>
        </p:nvSpPr>
        <p:spPr bwMode="auto">
          <a:xfrm>
            <a:off x="1600200" y="2743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由椭圆</a:t>
            </a:r>
          </a:p>
        </p:txBody>
      </p:sp>
      <p:sp>
        <p:nvSpPr>
          <p:cNvPr id="379913" name="Text Box 9"/>
          <p:cNvSpPr txBox="1">
            <a:spLocks noChangeArrowheads="1"/>
          </p:cNvSpPr>
          <p:nvPr/>
        </p:nvSpPr>
        <p:spPr bwMode="auto">
          <a:xfrm>
            <a:off x="1600200" y="4495800"/>
            <a:ext cx="527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旋转椭球面与椭球面的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区别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：</a:t>
            </a:r>
          </a:p>
        </p:txBody>
      </p:sp>
      <p:graphicFrame>
        <p:nvGraphicFramePr>
          <p:cNvPr id="463875" name="Object 1027"/>
          <p:cNvGraphicFramePr>
            <a:graphicFrameLocks noChangeAspect="1"/>
          </p:cNvGraphicFramePr>
          <p:nvPr/>
        </p:nvGraphicFramePr>
        <p:xfrm>
          <a:off x="3581400" y="3492500"/>
          <a:ext cx="24765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2" name="公式" r:id="rId9" imgW="2476440" imgH="927000" progId="Equation.3">
                  <p:embed/>
                </p:oleObj>
              </mc:Choice>
              <mc:Fallback>
                <p:oleObj name="公式" r:id="rId9" imgW="2476440" imgH="92700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492500"/>
                        <a:ext cx="24765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15" name="Text Box 11"/>
          <p:cNvSpPr txBox="1">
            <a:spLocks noChangeArrowheads="1"/>
          </p:cNvSpPr>
          <p:nvPr/>
        </p:nvSpPr>
        <p:spPr bwMode="auto">
          <a:xfrm>
            <a:off x="1600200" y="373538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方程可写为</a:t>
            </a:r>
          </a:p>
        </p:txBody>
      </p:sp>
      <p:sp>
        <p:nvSpPr>
          <p:cNvPr id="379916" name="Text Box 12"/>
          <p:cNvSpPr txBox="1">
            <a:spLocks noChangeArrowheads="1"/>
          </p:cNvSpPr>
          <p:nvPr/>
        </p:nvSpPr>
        <p:spPr bwMode="auto">
          <a:xfrm>
            <a:off x="1600200" y="51054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与平面</a:t>
            </a:r>
          </a:p>
        </p:txBody>
      </p:sp>
      <p:graphicFrame>
        <p:nvGraphicFramePr>
          <p:cNvPr id="463876" name="Object 1028"/>
          <p:cNvGraphicFramePr>
            <a:graphicFrameLocks noChangeAspect="1"/>
          </p:cNvGraphicFramePr>
          <p:nvPr/>
        </p:nvGraphicFramePr>
        <p:xfrm>
          <a:off x="2822575" y="5162550"/>
          <a:ext cx="8350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3" name="公式" r:id="rId11" imgW="863280" imgH="457200" progId="Equation.3">
                  <p:embed/>
                </p:oleObj>
              </mc:Choice>
              <mc:Fallback>
                <p:oleObj name="公式" r:id="rId11" imgW="863280" imgH="45720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5162550"/>
                        <a:ext cx="835025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77" name="Object 1029"/>
          <p:cNvGraphicFramePr>
            <a:graphicFrameLocks noChangeAspect="1"/>
          </p:cNvGraphicFramePr>
          <p:nvPr/>
        </p:nvGraphicFramePr>
        <p:xfrm>
          <a:off x="3708400" y="5157788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4" name="公式" r:id="rId13" imgW="1409400" imgH="457200" progId="Equation.3">
                  <p:embed/>
                </p:oleObj>
              </mc:Choice>
              <mc:Fallback>
                <p:oleObj name="公式" r:id="rId13" imgW="1409400" imgH="45720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157788"/>
                        <a:ext cx="1409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19" name="Text Box 15"/>
          <p:cNvSpPr txBox="1">
            <a:spLocks noChangeArrowheads="1"/>
          </p:cNvSpPr>
          <p:nvPr/>
        </p:nvSpPr>
        <p:spPr bwMode="auto">
          <a:xfrm>
            <a:off x="3048000" y="2057400"/>
            <a:ext cx="5638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(ellipsoidal  surface  of  revolution) </a:t>
            </a:r>
          </a:p>
        </p:txBody>
      </p:sp>
      <p:graphicFrame>
        <p:nvGraphicFramePr>
          <p:cNvPr id="463878" name="Object 1030"/>
          <p:cNvGraphicFramePr>
            <a:graphicFrameLocks noChangeAspect="1"/>
          </p:cNvGraphicFramePr>
          <p:nvPr/>
        </p:nvGraphicFramePr>
        <p:xfrm>
          <a:off x="1828800" y="1524000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Equation" r:id="rId15" imgW="761760" imgH="317160" progId="Equation.3">
                  <p:embed/>
                </p:oleObj>
              </mc:Choice>
              <mc:Fallback>
                <p:oleObj name="Equation" r:id="rId15" imgW="761760" imgH="31716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524000"/>
                        <a:ext cx="762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79" name="Object 1031"/>
          <p:cNvGraphicFramePr>
            <a:graphicFrameLocks noChangeAspect="1"/>
          </p:cNvGraphicFramePr>
          <p:nvPr/>
        </p:nvGraphicFramePr>
        <p:xfrm>
          <a:off x="5956300" y="228600"/>
          <a:ext cx="25019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公式" r:id="rId17" imgW="2501640" imgH="927000" progId="Equation.3">
                  <p:embed/>
                </p:oleObj>
              </mc:Choice>
              <mc:Fallback>
                <p:oleObj name="公式" r:id="rId17" imgW="2501640" imgH="927000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6300" y="228600"/>
                        <a:ext cx="25019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0" name="Object 1032"/>
          <p:cNvGraphicFramePr>
            <a:graphicFrameLocks noChangeAspect="1"/>
          </p:cNvGraphicFramePr>
          <p:nvPr/>
        </p:nvGraphicFramePr>
        <p:xfrm>
          <a:off x="6710363" y="838200"/>
          <a:ext cx="3000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Equation" r:id="rId19" imgW="228600" imgH="241200" progId="Equation.3">
                  <p:embed/>
                </p:oleObj>
              </mc:Choice>
              <mc:Fallback>
                <p:oleObj name="Equation" r:id="rId19" imgW="228600" imgH="241200" progId="Equation.3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838200"/>
                        <a:ext cx="3000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23" name="Rectangle 19"/>
          <p:cNvSpPr>
            <a:spLocks noChangeArrowheads="1"/>
          </p:cNvSpPr>
          <p:nvPr/>
        </p:nvSpPr>
        <p:spPr bwMode="auto">
          <a:xfrm>
            <a:off x="4724400" y="2757488"/>
            <a:ext cx="31623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绕</a:t>
            </a:r>
            <a:r>
              <a:rPr kumimoji="1" lang="en-US" altLang="zh-CN" sz="2800" b="1" i="1">
                <a:latin typeface="Times New Roman" pitchFamily="18" charset="0"/>
              </a:rPr>
              <a:t>z</a:t>
            </a:r>
            <a:r>
              <a:rPr kumimoji="1" lang="zh-CN" altLang="en-US" sz="2800" b="1">
                <a:latin typeface="Times New Roman" pitchFamily="18" charset="0"/>
              </a:rPr>
              <a:t>轴旋转而成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79924" name="Rectangle 20"/>
          <p:cNvSpPr>
            <a:spLocks noChangeArrowheads="1"/>
          </p:cNvSpPr>
          <p:nvPr/>
        </p:nvSpPr>
        <p:spPr bwMode="auto">
          <a:xfrm>
            <a:off x="5105400" y="5135563"/>
            <a:ext cx="1905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的交线为</a:t>
            </a:r>
          </a:p>
        </p:txBody>
      </p:sp>
      <p:sp>
        <p:nvSpPr>
          <p:cNvPr id="379925" name="Rectangle 21"/>
          <p:cNvSpPr>
            <a:spLocks noChangeArrowheads="1"/>
          </p:cNvSpPr>
          <p:nvPr/>
        </p:nvSpPr>
        <p:spPr bwMode="auto">
          <a:xfrm>
            <a:off x="6530975" y="5172075"/>
            <a:ext cx="63182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圆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21527" name="Group 22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21528" name="Group 23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1530" name="Line 24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1531" name="Picture 25" descr="BD10263_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1529" name="Rectangle 26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6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6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3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3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1" dur="5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7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63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63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7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7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 animBg="1"/>
      <p:bldP spid="379910" grpId="0" autoUpdateAnimBg="0"/>
      <p:bldP spid="379912" grpId="0" autoUpdateAnimBg="0"/>
      <p:bldP spid="379913" grpId="0" autoUpdateAnimBg="0"/>
      <p:bldP spid="379915" grpId="0" autoUpdateAnimBg="0"/>
      <p:bldP spid="379916" grpId="0" autoUpdateAnimBg="0"/>
      <p:bldP spid="379919" grpId="0" autoUpdateAnimBg="0"/>
      <p:bldP spid="379923" grpId="0" autoUpdateAnimBg="0"/>
      <p:bldP spid="379924" grpId="0" autoUpdateAnimBg="0"/>
      <p:bldP spid="3799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138842-EDD5-42F6-939C-5E6822F0C3F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358402" name="Rectangle 2"/>
          <p:cNvSpPr>
            <a:spLocks noChangeArrowheads="1"/>
          </p:cNvSpPr>
          <p:nvPr/>
        </p:nvSpPr>
        <p:spPr bwMode="auto">
          <a:xfrm>
            <a:off x="1295400" y="1833563"/>
            <a:ext cx="1828800" cy="4572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66FF33"/>
              </a:gs>
              <a:gs pos="100000">
                <a:srgbClr val="FF6600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graphicFrame>
        <p:nvGraphicFramePr>
          <p:cNvPr id="358405" name="Object 5"/>
          <p:cNvGraphicFramePr>
            <a:graphicFrameLocks noChangeAspect="1"/>
          </p:cNvGraphicFramePr>
          <p:nvPr/>
        </p:nvGraphicFramePr>
        <p:xfrm>
          <a:off x="5981700" y="2362200"/>
          <a:ext cx="1866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公式" r:id="rId3" imgW="1866600" imgH="457200" progId="Equation.3">
                  <p:embed/>
                </p:oleObj>
              </mc:Choice>
              <mc:Fallback>
                <p:oleObj name="公式" r:id="rId3" imgW="18666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2362200"/>
                        <a:ext cx="1866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06" name="Object 6"/>
          <p:cNvGraphicFramePr>
            <a:graphicFrameLocks noChangeAspect="1"/>
          </p:cNvGraphicFramePr>
          <p:nvPr/>
        </p:nvGraphicFramePr>
        <p:xfrm>
          <a:off x="1752600" y="2895600"/>
          <a:ext cx="5016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Equation" r:id="rId5" imgW="5016240" imgH="533160" progId="Equation.3">
                  <p:embed/>
                </p:oleObj>
              </mc:Choice>
              <mc:Fallback>
                <p:oleObj name="Equation" r:id="rId5" imgW="5016240" imgH="533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95600"/>
                        <a:ext cx="5016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66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07" name="Object 7"/>
          <p:cNvGraphicFramePr>
            <a:graphicFrameLocks noChangeAspect="1"/>
          </p:cNvGraphicFramePr>
          <p:nvPr/>
        </p:nvGraphicFramePr>
        <p:xfrm>
          <a:off x="2006600" y="4114800"/>
          <a:ext cx="52324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Equation" r:id="rId7" imgW="5232240" imgH="482400" progId="Equation.3">
                  <p:embed/>
                </p:oleObj>
              </mc:Choice>
              <mc:Fallback>
                <p:oleObj name="Equation" r:id="rId7" imgW="5232240" imgH="482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600" y="4114800"/>
                        <a:ext cx="523240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E7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08" name="Text Box 8"/>
          <p:cNvSpPr txBox="1">
            <a:spLocks noChangeArrowheads="1"/>
          </p:cNvSpPr>
          <p:nvPr/>
        </p:nvSpPr>
        <p:spPr bwMode="auto">
          <a:xfrm>
            <a:off x="1371600" y="35052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所求方程为</a:t>
            </a:r>
          </a:p>
        </p:txBody>
      </p:sp>
      <p:sp>
        <p:nvSpPr>
          <p:cNvPr id="358409" name="Text Box 9"/>
          <p:cNvSpPr txBox="1">
            <a:spLocks noChangeArrowheads="1"/>
          </p:cNvSpPr>
          <p:nvPr/>
        </p:nvSpPr>
        <p:spPr bwMode="auto">
          <a:xfrm>
            <a:off x="2209800" y="47244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球心在原点的球面方程</a:t>
            </a:r>
          </a:p>
        </p:txBody>
      </p:sp>
      <p:graphicFrame>
        <p:nvGraphicFramePr>
          <p:cNvPr id="358410" name="Object 10"/>
          <p:cNvGraphicFramePr>
            <a:graphicFrameLocks noChangeAspect="1"/>
          </p:cNvGraphicFramePr>
          <p:nvPr/>
        </p:nvGraphicFramePr>
        <p:xfrm>
          <a:off x="3048000" y="5410200"/>
          <a:ext cx="25146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9" imgW="2514600" imgH="469800" progId="Equation.3">
                  <p:embed/>
                </p:oleObj>
              </mc:Choice>
              <mc:Fallback>
                <p:oleObj name="Equation" r:id="rId9" imgW="2514600" imgH="469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410200"/>
                        <a:ext cx="251460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11" name="Object 11"/>
          <p:cNvGraphicFramePr>
            <a:graphicFrameLocks noChangeAspect="1"/>
          </p:cNvGraphicFramePr>
          <p:nvPr/>
        </p:nvGraphicFramePr>
        <p:xfrm>
          <a:off x="1200150" y="1276350"/>
          <a:ext cx="67246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11" imgW="2781000" imgH="228600" progId="Equation.3">
                  <p:embed/>
                </p:oleObj>
              </mc:Choice>
              <mc:Fallback>
                <p:oleObj name="Equation" r:id="rId11" imgW="27810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1276350"/>
                        <a:ext cx="67246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12" name="Object 12"/>
          <p:cNvGraphicFramePr>
            <a:graphicFrameLocks noChangeAspect="1"/>
          </p:cNvGraphicFramePr>
          <p:nvPr/>
        </p:nvGraphicFramePr>
        <p:xfrm>
          <a:off x="1371600" y="1828800"/>
          <a:ext cx="16002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13" imgW="698400" imgH="203040" progId="Equation.3">
                  <p:embed/>
                </p:oleObj>
              </mc:Choice>
              <mc:Fallback>
                <p:oleObj name="Equation" r:id="rId13" imgW="69840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28800"/>
                        <a:ext cx="1600200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3" name="Text Box 13"/>
          <p:cNvSpPr txBox="1">
            <a:spLocks noChangeArrowheads="1"/>
          </p:cNvSpPr>
          <p:nvPr/>
        </p:nvSpPr>
        <p:spPr bwMode="auto">
          <a:xfrm>
            <a:off x="838200" y="12334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358414" name="Rectangle 14"/>
          <p:cNvSpPr>
            <a:spLocks noChangeArrowheads="1"/>
          </p:cNvSpPr>
          <p:nvPr/>
        </p:nvSpPr>
        <p:spPr bwMode="auto">
          <a:xfrm>
            <a:off x="1352550" y="4724400"/>
            <a:ext cx="131445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特殊</a:t>
            </a:r>
          </a:p>
        </p:txBody>
      </p:sp>
      <p:graphicFrame>
        <p:nvGraphicFramePr>
          <p:cNvPr id="358415" name="Object 15"/>
          <p:cNvGraphicFramePr>
            <a:graphicFrameLocks noChangeAspect="1"/>
          </p:cNvGraphicFramePr>
          <p:nvPr/>
        </p:nvGraphicFramePr>
        <p:xfrm>
          <a:off x="1435100" y="2362200"/>
          <a:ext cx="1841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15" imgW="1841400" imgH="431640" progId="Equation.3">
                  <p:embed/>
                </p:oleObj>
              </mc:Choice>
              <mc:Fallback>
                <p:oleObj name="Equation" r:id="rId15" imgW="1841400" imgH="431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2362200"/>
                        <a:ext cx="1841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6" name="Text Box 16"/>
          <p:cNvSpPr txBox="1">
            <a:spLocks noChangeArrowheads="1"/>
          </p:cNvSpPr>
          <p:nvPr/>
        </p:nvSpPr>
        <p:spPr bwMode="auto">
          <a:xfrm>
            <a:off x="3200400" y="2286000"/>
            <a:ext cx="2971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是球面上任一点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graphicFrame>
        <p:nvGraphicFramePr>
          <p:cNvPr id="358417" name="Object 17"/>
          <p:cNvGraphicFramePr>
            <a:graphicFrameLocks noChangeAspect="1"/>
          </p:cNvGraphicFramePr>
          <p:nvPr/>
        </p:nvGraphicFramePr>
        <p:xfrm>
          <a:off x="6781800" y="30480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17" imgW="291960" imgH="291960" progId="Equation.3">
                  <p:embed/>
                </p:oleObj>
              </mc:Choice>
              <mc:Fallback>
                <p:oleObj name="Equation" r:id="rId17" imgW="291960" imgH="2919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048000"/>
                        <a:ext cx="2921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66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276600" y="323832"/>
            <a:ext cx="5486400" cy="533400"/>
            <a:chOff x="2112" y="288"/>
            <a:chExt cx="3456" cy="336"/>
          </a:xfrm>
        </p:grpSpPr>
        <p:sp>
          <p:nvSpPr>
            <p:cNvPr id="3098" name="AutoShape 19"/>
            <p:cNvSpPr>
              <a:spLocks noChangeArrowheads="1"/>
            </p:cNvSpPr>
            <p:nvPr/>
          </p:nvSpPr>
          <p:spPr bwMode="auto">
            <a:xfrm>
              <a:off x="2112" y="288"/>
              <a:ext cx="3456" cy="336"/>
            </a:xfrm>
            <a:prstGeom prst="parallelogram">
              <a:avLst>
                <a:gd name="adj" fmla="val 24714"/>
              </a:avLst>
            </a:prstGeom>
            <a:gradFill rotWithShape="0">
              <a:gsLst>
                <a:gs pos="0">
                  <a:srgbClr val="66FF33"/>
                </a:gs>
                <a:gs pos="50000">
                  <a:srgbClr val="FFFFFF"/>
                </a:gs>
                <a:gs pos="100000">
                  <a:srgbClr val="66FF33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3082" name="Object 20"/>
            <p:cNvGraphicFramePr>
              <a:graphicFrameLocks noChangeAspect="1"/>
            </p:cNvGraphicFramePr>
            <p:nvPr/>
          </p:nvGraphicFramePr>
          <p:xfrm>
            <a:off x="2208" y="310"/>
            <a:ext cx="3300" cy="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5" name="Equation" r:id="rId19" imgW="6476760" imgH="520560" progId="Equation.3">
                    <p:embed/>
                  </p:oleObj>
                </mc:Choice>
                <mc:Fallback>
                  <p:oleObj name="Equation" r:id="rId19" imgW="6476760" imgH="52056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10"/>
                          <a:ext cx="3300" cy="2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66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93" name="Group 21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3094" name="Group 22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096" name="Line 23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097" name="Picture 24" descr="BD10263_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095" name="Rectangle 25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2" grpId="0" animBg="1"/>
      <p:bldP spid="358404" grpId="0" autoUpdateAnimBg="0"/>
      <p:bldP spid="358408" grpId="0" autoUpdateAnimBg="0"/>
      <p:bldP spid="358409" grpId="0" autoUpdateAnimBg="0"/>
      <p:bldP spid="358413" grpId="0" autoUpdateAnimBg="0"/>
      <p:bldP spid="358414" grpId="0" autoUpdateAnimBg="0"/>
      <p:bldP spid="35841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691526-59C4-4E62-87AE-0837E364E65A}" type="slidenum">
              <a:rPr lang="en-US" altLang="zh-CN" smtClean="0"/>
              <a:pPr/>
              <a:t>30</a:t>
            </a:fld>
            <a:endParaRPr lang="en-US" altLang="zh-CN"/>
          </a:p>
        </p:txBody>
      </p:sp>
      <p:graphicFrame>
        <p:nvGraphicFramePr>
          <p:cNvPr id="464896" name="Object 0"/>
          <p:cNvGraphicFramePr>
            <a:graphicFrameLocks noChangeAspect="1"/>
          </p:cNvGraphicFramePr>
          <p:nvPr/>
        </p:nvGraphicFramePr>
        <p:xfrm>
          <a:off x="1295400" y="2584450"/>
          <a:ext cx="21971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公式" r:id="rId3" imgW="2197080" imgH="406080" progId="Equation.3">
                  <p:embed/>
                </p:oleObj>
              </mc:Choice>
              <mc:Fallback>
                <p:oleObj name="公式" r:id="rId3" imgW="2197080" imgH="4060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84450"/>
                        <a:ext cx="21971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897" name="Object 1"/>
          <p:cNvGraphicFramePr>
            <a:graphicFrameLocks noChangeAspect="1"/>
          </p:cNvGraphicFramePr>
          <p:nvPr/>
        </p:nvGraphicFramePr>
        <p:xfrm>
          <a:off x="4000500" y="2286000"/>
          <a:ext cx="25273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公式" r:id="rId5" imgW="2527200" imgH="927000" progId="Equation.3">
                  <p:embed/>
                </p:oleObj>
              </mc:Choice>
              <mc:Fallback>
                <p:oleObj name="公式" r:id="rId5" imgW="2527200" imgH="927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2286000"/>
                        <a:ext cx="25273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6781800" y="25146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球面</a:t>
            </a:r>
          </a:p>
        </p:txBody>
      </p:sp>
      <p:graphicFrame>
        <p:nvGraphicFramePr>
          <p:cNvPr id="464898" name="Object 2"/>
          <p:cNvGraphicFramePr>
            <a:graphicFrameLocks noChangeAspect="1"/>
          </p:cNvGraphicFramePr>
          <p:nvPr/>
        </p:nvGraphicFramePr>
        <p:xfrm>
          <a:off x="1435100" y="4495800"/>
          <a:ext cx="26035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公式" r:id="rId7" imgW="2603160" imgH="495000" progId="Equation.3">
                  <p:embed/>
                </p:oleObj>
              </mc:Choice>
              <mc:Fallback>
                <p:oleObj name="公式" r:id="rId7" imgW="2603160" imgH="495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4495800"/>
                        <a:ext cx="2603500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899" name="Object 3"/>
          <p:cNvGraphicFramePr>
            <a:graphicFrameLocks noChangeAspect="1"/>
          </p:cNvGraphicFramePr>
          <p:nvPr/>
        </p:nvGraphicFramePr>
        <p:xfrm>
          <a:off x="3886200" y="584200"/>
          <a:ext cx="3505200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公式" r:id="rId9" imgW="3504960" imgH="1549080" progId="Equation.3">
                  <p:embed/>
                </p:oleObj>
              </mc:Choice>
              <mc:Fallback>
                <p:oleObj name="公式" r:id="rId9" imgW="3504960" imgH="1549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84200"/>
                        <a:ext cx="3505200" cy="154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Text Box 7"/>
          <p:cNvSpPr txBox="1">
            <a:spLocks noChangeArrowheads="1"/>
          </p:cNvSpPr>
          <p:nvPr/>
        </p:nvSpPr>
        <p:spPr bwMode="auto">
          <a:xfrm>
            <a:off x="1219200" y="10668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截面上圆的方程</a:t>
            </a:r>
          </a:p>
        </p:txBody>
      </p:sp>
      <p:sp>
        <p:nvSpPr>
          <p:cNvPr id="380936" name="Text Box 8"/>
          <p:cNvSpPr txBox="1">
            <a:spLocks noChangeArrowheads="1"/>
          </p:cNvSpPr>
          <p:nvPr/>
        </p:nvSpPr>
        <p:spPr bwMode="auto">
          <a:xfrm>
            <a:off x="1600200" y="382428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方程可写为</a:t>
            </a:r>
          </a:p>
        </p:txBody>
      </p:sp>
      <p:sp>
        <p:nvSpPr>
          <p:cNvPr id="380938" name="Text Box 10"/>
          <p:cNvSpPr txBox="1">
            <a:spLocks noChangeArrowheads="1"/>
          </p:cNvSpPr>
          <p:nvPr/>
        </p:nvSpPr>
        <p:spPr bwMode="auto">
          <a:xfrm>
            <a:off x="5867400" y="30480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spherical  surface</a:t>
            </a:r>
          </a:p>
        </p:txBody>
      </p:sp>
      <p:grpSp>
        <p:nvGrpSpPr>
          <p:cNvPr id="22543" name="Group 11"/>
          <p:cNvGrpSpPr>
            <a:grpSpLocks/>
          </p:cNvGrpSpPr>
          <p:nvPr/>
        </p:nvGrpSpPr>
        <p:grpSpPr bwMode="auto">
          <a:xfrm>
            <a:off x="76200" y="0"/>
            <a:ext cx="3124200" cy="438150"/>
            <a:chOff x="48" y="-39"/>
            <a:chExt cx="1968" cy="276"/>
          </a:xfrm>
        </p:grpSpPr>
        <p:grpSp>
          <p:nvGrpSpPr>
            <p:cNvPr id="22553" name="Group 12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2555" name="Line 13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2556" name="Picture 14" descr="BD10263_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2554" name="Rectangle 15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096000" y="3505200"/>
            <a:ext cx="2286000" cy="2514600"/>
            <a:chOff x="3840" y="2208"/>
            <a:chExt cx="1440" cy="1584"/>
          </a:xfrm>
        </p:grpSpPr>
        <p:pic>
          <p:nvPicPr>
            <p:cNvPr id="22545" name="Picture 16" descr="lc-7(3)-3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840" y="2352"/>
              <a:ext cx="14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2546" name="Group 19"/>
            <p:cNvGrpSpPr>
              <a:grpSpLocks/>
            </p:cNvGrpSpPr>
            <p:nvPr/>
          </p:nvGrpSpPr>
          <p:grpSpPr bwMode="auto">
            <a:xfrm>
              <a:off x="4032" y="2208"/>
              <a:ext cx="1248" cy="1376"/>
              <a:chOff x="576" y="1440"/>
              <a:chExt cx="1248" cy="1376"/>
            </a:xfrm>
          </p:grpSpPr>
          <p:graphicFrame>
            <p:nvGraphicFramePr>
              <p:cNvPr id="22534" name="Object 4"/>
              <p:cNvGraphicFramePr>
                <a:graphicFrameLocks noChangeAspect="1"/>
              </p:cNvGraphicFramePr>
              <p:nvPr/>
            </p:nvGraphicFramePr>
            <p:xfrm>
              <a:off x="672" y="2640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90" name="Equation" r:id="rId13" imgW="139680" imgH="139680" progId="Equation.3">
                      <p:embed/>
                    </p:oleObj>
                  </mc:Choice>
                  <mc:Fallback>
                    <p:oleObj name="Equation" r:id="rId13" imgW="139680" imgH="139680" progId="Equation.3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2" y="2640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35" name="Object 5"/>
              <p:cNvGraphicFramePr>
                <a:graphicFrameLocks noChangeAspect="1"/>
              </p:cNvGraphicFramePr>
              <p:nvPr/>
            </p:nvGraphicFramePr>
            <p:xfrm>
              <a:off x="1603" y="2416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91" name="Equation" r:id="rId15" imgW="139680" imgH="164880" progId="Equation.3">
                      <p:embed/>
                    </p:oleObj>
                  </mc:Choice>
                  <mc:Fallback>
                    <p:oleObj name="Equation" r:id="rId15" imgW="139680" imgH="164880" progId="Equation.3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03" y="2416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547" name="Line 22"/>
              <p:cNvSpPr>
                <a:spLocks noChangeShapeType="1"/>
              </p:cNvSpPr>
              <p:nvPr/>
            </p:nvSpPr>
            <p:spPr bwMode="auto">
              <a:xfrm flipV="1">
                <a:off x="1104" y="1968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8" name="Line 23"/>
              <p:cNvSpPr>
                <a:spLocks noChangeShapeType="1"/>
              </p:cNvSpPr>
              <p:nvPr/>
            </p:nvSpPr>
            <p:spPr bwMode="auto">
              <a:xfrm flipV="1">
                <a:off x="1104" y="1488"/>
                <a:ext cx="0" cy="5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2536" name="Object 6"/>
              <p:cNvGraphicFramePr>
                <a:graphicFrameLocks noChangeAspect="1"/>
              </p:cNvGraphicFramePr>
              <p:nvPr/>
            </p:nvGraphicFramePr>
            <p:xfrm>
              <a:off x="912" y="1440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92" name="Equation" r:id="rId17" imgW="114120" imgH="139680" progId="Equation.3">
                      <p:embed/>
                    </p:oleObj>
                  </mc:Choice>
                  <mc:Fallback>
                    <p:oleObj name="Equation" r:id="rId17" imgW="114120" imgH="1396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2" y="1440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37" name="Object 7"/>
              <p:cNvGraphicFramePr>
                <a:graphicFrameLocks noChangeAspect="1"/>
              </p:cNvGraphicFramePr>
              <p:nvPr/>
            </p:nvGraphicFramePr>
            <p:xfrm>
              <a:off x="1056" y="2368"/>
              <a:ext cx="163" cy="1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93" name="Equation" r:id="rId19" imgW="164880" imgH="177480" progId="Equation.3">
                      <p:embed/>
                    </p:oleObj>
                  </mc:Choice>
                  <mc:Fallback>
                    <p:oleObj name="Equation" r:id="rId19" imgW="164880" imgH="177480" progId="Equation.3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2368"/>
                            <a:ext cx="163" cy="17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549" name="Line 26"/>
              <p:cNvSpPr>
                <a:spLocks noChangeShapeType="1"/>
              </p:cNvSpPr>
              <p:nvPr/>
            </p:nvSpPr>
            <p:spPr bwMode="auto">
              <a:xfrm>
                <a:off x="1104" y="2352"/>
                <a:ext cx="41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0" name="Line 27"/>
              <p:cNvSpPr>
                <a:spLocks noChangeShapeType="1"/>
              </p:cNvSpPr>
              <p:nvPr/>
            </p:nvSpPr>
            <p:spPr bwMode="auto">
              <a:xfrm flipH="1">
                <a:off x="768" y="2352"/>
                <a:ext cx="336" cy="2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1" name="Line 28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2" name="Line 29"/>
              <p:cNvSpPr>
                <a:spLocks noChangeShapeType="1"/>
              </p:cNvSpPr>
              <p:nvPr/>
            </p:nvSpPr>
            <p:spPr bwMode="auto">
              <a:xfrm flipH="1">
                <a:off x="576" y="2576"/>
                <a:ext cx="192" cy="1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4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  <p:bldP spid="380936" grpId="0" autoUpdateAnimBg="0"/>
      <p:bldP spid="38093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3161DF-7829-431F-8F7F-B3384973DB57}" type="slidenum">
              <a:rPr lang="en-US" altLang="zh-CN" smtClean="0"/>
              <a:pPr/>
              <a:t>31</a:t>
            </a:fld>
            <a:endParaRPr lang="en-US" altLang="zh-CN"/>
          </a:p>
        </p:txBody>
      </p:sp>
      <p:sp>
        <p:nvSpPr>
          <p:cNvPr id="23568" name="Text Box 4"/>
          <p:cNvSpPr txBox="1">
            <a:spLocks noChangeArrowheads="1"/>
          </p:cNvSpPr>
          <p:nvPr/>
        </p:nvSpPr>
        <p:spPr bwMode="auto">
          <a:xfrm>
            <a:off x="990600" y="5476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3.  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抛物面</a:t>
            </a:r>
          </a:p>
        </p:txBody>
      </p:sp>
      <p:graphicFrame>
        <p:nvGraphicFramePr>
          <p:cNvPr id="465920" name="Object 2048"/>
          <p:cNvGraphicFramePr>
            <a:graphicFrameLocks noChangeAspect="1"/>
          </p:cNvGraphicFramePr>
          <p:nvPr/>
        </p:nvGraphicFramePr>
        <p:xfrm>
          <a:off x="1447800" y="993775"/>
          <a:ext cx="1854200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5" name="公式" r:id="rId3" imgW="1854000" imgH="1002960" progId="Equation.3">
                  <p:embed/>
                </p:oleObj>
              </mc:Choice>
              <mc:Fallback>
                <p:oleObj name="公式" r:id="rId3" imgW="1854000" imgH="100296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993775"/>
                        <a:ext cx="1854200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149600" y="1233488"/>
            <a:ext cx="2743200" cy="519112"/>
            <a:chOff x="2784" y="2448"/>
            <a:chExt cx="1728" cy="327"/>
          </a:xfrm>
        </p:grpSpPr>
        <p:sp>
          <p:nvSpPr>
            <p:cNvPr id="23592" name="Text Box 7"/>
            <p:cNvSpPr txBox="1">
              <a:spLocks noChangeArrowheads="1"/>
            </p:cNvSpPr>
            <p:nvPr/>
          </p:nvSpPr>
          <p:spPr bwMode="auto">
            <a:xfrm>
              <a:off x="2784" y="2448"/>
              <a:ext cx="17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（    与    同号）</a:t>
              </a:r>
            </a:p>
          </p:txBody>
        </p:sp>
        <p:graphicFrame>
          <p:nvGraphicFramePr>
            <p:cNvPr id="23565" name="Object 2059"/>
            <p:cNvGraphicFramePr>
              <a:graphicFrameLocks noChangeAspect="1"/>
            </p:cNvGraphicFramePr>
            <p:nvPr/>
          </p:nvGraphicFramePr>
          <p:xfrm>
            <a:off x="3072" y="2544"/>
            <a:ext cx="176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6" name="公式" r:id="rId5" imgW="279360" imgH="330120" progId="Equation.3">
                    <p:embed/>
                  </p:oleObj>
                </mc:Choice>
                <mc:Fallback>
                  <p:oleObj name="公式" r:id="rId5" imgW="279360" imgH="330120" progId="Equation.3">
                    <p:embed/>
                    <p:pic>
                      <p:nvPicPr>
                        <p:cNvPr id="0" name="Object 20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544"/>
                          <a:ext cx="176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66" name="Object 2060"/>
            <p:cNvGraphicFramePr>
              <a:graphicFrameLocks noChangeAspect="1"/>
            </p:cNvGraphicFramePr>
            <p:nvPr/>
          </p:nvGraphicFramePr>
          <p:xfrm>
            <a:off x="3552" y="2544"/>
            <a:ext cx="144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7" name="公式" r:id="rId7" imgW="228600" imgH="330120" progId="Equation.3">
                    <p:embed/>
                  </p:oleObj>
                </mc:Choice>
                <mc:Fallback>
                  <p:oleObj name="公式" r:id="rId7" imgW="228600" imgH="330120" progId="Equation.3">
                    <p:embed/>
                    <p:pic>
                      <p:nvPicPr>
                        <p:cNvPr id="0" name="Object 20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544"/>
                          <a:ext cx="144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1962" name="Text Box 10"/>
          <p:cNvSpPr txBox="1">
            <a:spLocks noChangeArrowheads="1"/>
          </p:cNvSpPr>
          <p:nvPr/>
        </p:nvSpPr>
        <p:spPr bwMode="auto">
          <a:xfrm>
            <a:off x="5588000" y="123348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椭圆抛物面</a:t>
            </a:r>
          </a:p>
        </p:txBody>
      </p:sp>
      <p:sp>
        <p:nvSpPr>
          <p:cNvPr id="381963" name="Text Box 11"/>
          <p:cNvSpPr txBox="1">
            <a:spLocks noChangeArrowheads="1"/>
          </p:cNvSpPr>
          <p:nvPr/>
        </p:nvSpPr>
        <p:spPr bwMode="auto">
          <a:xfrm>
            <a:off x="990600" y="21336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用截痕法讨论：</a:t>
            </a:r>
          </a:p>
        </p:txBody>
      </p:sp>
      <p:sp>
        <p:nvSpPr>
          <p:cNvPr id="381964" name="Text Box 12"/>
          <p:cNvSpPr txBox="1">
            <a:spLocks noChangeArrowheads="1"/>
          </p:cNvSpPr>
          <p:nvPr/>
        </p:nvSpPr>
        <p:spPr bwMode="auto">
          <a:xfrm>
            <a:off x="1438275" y="2695575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用平面</a:t>
            </a:r>
          </a:p>
        </p:txBody>
      </p:sp>
      <p:graphicFrame>
        <p:nvGraphicFramePr>
          <p:cNvPr id="465921" name="Object 2049"/>
          <p:cNvGraphicFramePr>
            <a:graphicFrameLocks noChangeAspect="1"/>
          </p:cNvGraphicFramePr>
          <p:nvPr/>
        </p:nvGraphicFramePr>
        <p:xfrm>
          <a:off x="2667000" y="2814638"/>
          <a:ext cx="1651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Equation" r:id="rId9" imgW="1650960" imgH="393480" progId="Equation.3">
                  <p:embed/>
                </p:oleObj>
              </mc:Choice>
              <mc:Fallback>
                <p:oleObj name="Equation" r:id="rId9" imgW="1650960" imgH="39348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814638"/>
                        <a:ext cx="16510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352800" y="2133600"/>
            <a:ext cx="2349500" cy="519113"/>
            <a:chOff x="3168" y="2064"/>
            <a:chExt cx="1480" cy="327"/>
          </a:xfrm>
        </p:grpSpPr>
        <p:sp>
          <p:nvSpPr>
            <p:cNvPr id="23591" name="Text Box 15"/>
            <p:cNvSpPr txBox="1">
              <a:spLocks noChangeArrowheads="1"/>
            </p:cNvSpPr>
            <p:nvPr/>
          </p:nvSpPr>
          <p:spPr bwMode="auto">
            <a:xfrm>
              <a:off x="3168" y="2064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设</a:t>
              </a:r>
            </a:p>
          </p:txBody>
        </p:sp>
        <p:graphicFrame>
          <p:nvGraphicFramePr>
            <p:cNvPr id="23564" name="Object 2058"/>
            <p:cNvGraphicFramePr>
              <a:graphicFrameLocks noChangeAspect="1"/>
            </p:cNvGraphicFramePr>
            <p:nvPr/>
          </p:nvGraphicFramePr>
          <p:xfrm>
            <a:off x="3456" y="2112"/>
            <a:ext cx="1192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9" name="公式" r:id="rId11" imgW="1892160" imgH="406080" progId="Equation.3">
                    <p:embed/>
                  </p:oleObj>
                </mc:Choice>
                <mc:Fallback>
                  <p:oleObj name="公式" r:id="rId11" imgW="1892160" imgH="406080" progId="Equation.3">
                    <p:embed/>
                    <p:pic>
                      <p:nvPicPr>
                        <p:cNvPr id="0" name="Object 20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112"/>
                          <a:ext cx="1192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1969" name="Text Box 17"/>
          <p:cNvSpPr txBox="1">
            <a:spLocks noChangeArrowheads="1"/>
          </p:cNvSpPr>
          <p:nvPr/>
        </p:nvSpPr>
        <p:spPr bwMode="auto">
          <a:xfrm>
            <a:off x="914400" y="57912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原点叫做椭圆抛物面的</a:t>
            </a:r>
            <a:endParaRPr kumimoji="1" lang="zh-CN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575" name="Text Box 18"/>
          <p:cNvSpPr txBox="1">
            <a:spLocks noChangeArrowheads="1"/>
          </p:cNvSpPr>
          <p:nvPr/>
        </p:nvSpPr>
        <p:spPr bwMode="auto">
          <a:xfrm>
            <a:off x="2743200" y="547688"/>
            <a:ext cx="2286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(paraboloid)</a:t>
            </a:r>
          </a:p>
        </p:txBody>
      </p:sp>
      <p:sp>
        <p:nvSpPr>
          <p:cNvPr id="381971" name="Text Box 19"/>
          <p:cNvSpPr txBox="1">
            <a:spLocks noChangeArrowheads="1"/>
          </p:cNvSpPr>
          <p:nvPr/>
        </p:nvSpPr>
        <p:spPr bwMode="auto">
          <a:xfrm>
            <a:off x="4800600" y="1690688"/>
            <a:ext cx="3657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elliptic(al)  paraboloid</a:t>
            </a:r>
          </a:p>
        </p:txBody>
      </p:sp>
      <p:sp>
        <p:nvSpPr>
          <p:cNvPr id="381972" name="Rectangle 20"/>
          <p:cNvSpPr>
            <a:spLocks noChangeArrowheads="1"/>
          </p:cNvSpPr>
          <p:nvPr/>
        </p:nvSpPr>
        <p:spPr bwMode="auto">
          <a:xfrm>
            <a:off x="4267200" y="2743200"/>
            <a:ext cx="2438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去截这曲面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81973" name="Rectangle 21"/>
          <p:cNvSpPr>
            <a:spLocks noChangeArrowheads="1"/>
          </p:cNvSpPr>
          <p:nvPr/>
        </p:nvSpPr>
        <p:spPr bwMode="auto">
          <a:xfrm>
            <a:off x="4495800" y="5805488"/>
            <a:ext cx="1524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顶点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23556" name="Object 2050"/>
          <p:cNvGraphicFramePr>
            <a:graphicFrameLocks noChangeAspect="1"/>
          </p:cNvGraphicFramePr>
          <p:nvPr/>
        </p:nvGraphicFramePr>
        <p:xfrm>
          <a:off x="4476750" y="3219450"/>
          <a:ext cx="190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0" name="Equation" r:id="rId13" imgW="190440" imgH="419040" progId="Equation.3">
                  <p:embed/>
                </p:oleObj>
              </mc:Choice>
              <mc:Fallback>
                <p:oleObj name="Equation" r:id="rId13" imgW="190440" imgH="41904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0" y="3219450"/>
                        <a:ext cx="190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3" name="Object 2051"/>
          <p:cNvGraphicFramePr>
            <a:graphicFrameLocks noChangeAspect="1"/>
          </p:cNvGraphicFramePr>
          <p:nvPr/>
        </p:nvGraphicFramePr>
        <p:xfrm>
          <a:off x="3098800" y="1373188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1" name="Equation" r:id="rId15" imgW="203040" imgH="317160" progId="Equation.3">
                  <p:embed/>
                </p:oleObj>
              </mc:Choice>
              <mc:Fallback>
                <p:oleObj name="Equation" r:id="rId15" imgW="203040" imgH="31716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1373188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1977" name="Rectangle 25"/>
          <p:cNvSpPr>
            <a:spLocks noChangeArrowheads="1"/>
          </p:cNvSpPr>
          <p:nvPr/>
        </p:nvSpPr>
        <p:spPr bwMode="auto">
          <a:xfrm>
            <a:off x="914400" y="2695575"/>
            <a:ext cx="8286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latin typeface="Times New Roman" pitchFamily="18" charset="0"/>
              </a:rPr>
              <a:t>(1)</a:t>
            </a:r>
          </a:p>
        </p:txBody>
      </p:sp>
      <p:grpSp>
        <p:nvGrpSpPr>
          <p:cNvPr id="23580" name="Group 26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23587" name="Group 27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3589" name="Line 28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3590" name="Picture 29" descr="BD10263_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3588" name="Rectangle 30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81983" name="Rectangle 31"/>
          <p:cNvSpPr>
            <a:spLocks noChangeArrowheads="1"/>
          </p:cNvSpPr>
          <p:nvPr/>
        </p:nvSpPr>
        <p:spPr bwMode="auto">
          <a:xfrm>
            <a:off x="6172200" y="2743200"/>
            <a:ext cx="2438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截痕为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原点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81984" name="Text Box 32"/>
          <p:cNvSpPr txBox="1">
            <a:spLocks noChangeArrowheads="1"/>
          </p:cNvSpPr>
          <p:nvPr/>
        </p:nvSpPr>
        <p:spPr bwMode="auto">
          <a:xfrm>
            <a:off x="914400" y="32004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用平面</a:t>
            </a:r>
          </a:p>
        </p:txBody>
      </p:sp>
      <p:graphicFrame>
        <p:nvGraphicFramePr>
          <p:cNvPr id="465924" name="Object 2052"/>
          <p:cNvGraphicFramePr>
            <a:graphicFrameLocks noChangeAspect="1"/>
          </p:cNvGraphicFramePr>
          <p:nvPr/>
        </p:nvGraphicFramePr>
        <p:xfrm>
          <a:off x="2084388" y="3244850"/>
          <a:ext cx="8620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2" name="公式" r:id="rId18" imgW="863280" imgH="457200" progId="Equation.3">
                  <p:embed/>
                </p:oleObj>
              </mc:Choice>
              <mc:Fallback>
                <p:oleObj name="公式" r:id="rId18" imgW="863280" imgH="457200" progId="Equation.3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3244850"/>
                        <a:ext cx="8620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5" name="Object 2053"/>
          <p:cNvGraphicFramePr>
            <a:graphicFrameLocks noChangeAspect="1"/>
          </p:cNvGraphicFramePr>
          <p:nvPr/>
        </p:nvGraphicFramePr>
        <p:xfrm>
          <a:off x="3200400" y="3810000"/>
          <a:ext cx="24384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3" name="公式" r:id="rId20" imgW="2590560" imgH="1625400" progId="Equation.3">
                  <p:embed/>
                </p:oleObj>
              </mc:Choice>
              <mc:Fallback>
                <p:oleObj name="公式" r:id="rId20" imgW="2590560" imgH="1625400" progId="Equation.3">
                  <p:embed/>
                  <p:pic>
                    <p:nvPicPr>
                      <p:cNvPr id="0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10000"/>
                        <a:ext cx="2438400" cy="153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6" name="Object 2054"/>
          <p:cNvGraphicFramePr>
            <a:graphicFrameLocks noChangeAspect="1"/>
          </p:cNvGraphicFramePr>
          <p:nvPr/>
        </p:nvGraphicFramePr>
        <p:xfrm>
          <a:off x="2946400" y="3276600"/>
          <a:ext cx="1168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公式" r:id="rId22" imgW="1168200" imgH="457200" progId="Equation.3">
                  <p:embed/>
                </p:oleObj>
              </mc:Choice>
              <mc:Fallback>
                <p:oleObj name="公式" r:id="rId22" imgW="1168200" imgH="457200" progId="Equation.3">
                  <p:embed/>
                  <p:pic>
                    <p:nvPicPr>
                      <p:cNvPr id="0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3276600"/>
                        <a:ext cx="1168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1990" name="Rectangle 38"/>
          <p:cNvSpPr>
            <a:spLocks noChangeArrowheads="1"/>
          </p:cNvSpPr>
          <p:nvPr/>
        </p:nvSpPr>
        <p:spPr bwMode="auto">
          <a:xfrm>
            <a:off x="4038600" y="3214688"/>
            <a:ext cx="2438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去截这曲面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81991" name="Rectangle 39"/>
          <p:cNvSpPr>
            <a:spLocks noChangeArrowheads="1"/>
          </p:cNvSpPr>
          <p:nvPr/>
        </p:nvSpPr>
        <p:spPr bwMode="auto">
          <a:xfrm>
            <a:off x="5943600" y="3214688"/>
            <a:ext cx="2438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截痕为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椭圆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65927" name="Object 2055"/>
          <p:cNvGraphicFramePr>
            <a:graphicFrameLocks noChangeAspect="1"/>
          </p:cNvGraphicFramePr>
          <p:nvPr/>
        </p:nvGraphicFramePr>
        <p:xfrm>
          <a:off x="1028700" y="5397500"/>
          <a:ext cx="1752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" name="Equation" r:id="rId24" imgW="1752480" imgH="431640" progId="Equation.3">
                  <p:embed/>
                </p:oleObj>
              </mc:Choice>
              <mc:Fallback>
                <p:oleObj name="Equation" r:id="rId24" imgW="1752480" imgH="431640" progId="Equation.3">
                  <p:embed/>
                  <p:pic>
                    <p:nvPicPr>
                      <p:cNvPr id="0" name="Object 20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5397500"/>
                        <a:ext cx="1752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1993" name="Rectangle 41"/>
          <p:cNvSpPr>
            <a:spLocks noChangeArrowheads="1"/>
          </p:cNvSpPr>
          <p:nvPr/>
        </p:nvSpPr>
        <p:spPr bwMode="auto">
          <a:xfrm>
            <a:off x="2667000" y="5348288"/>
            <a:ext cx="3733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截痕退缩为原点</a:t>
            </a:r>
            <a:r>
              <a:rPr kumimoji="1" lang="en-US" altLang="zh-CN" sz="2800" b="1">
                <a:latin typeface="Times New Roman" pitchFamily="18" charset="0"/>
              </a:rPr>
              <a:t>;</a:t>
            </a:r>
            <a:endParaRPr kumimoji="1" lang="en-US" altLang="zh-CN" sz="2800" b="1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465928" name="Object 2056"/>
          <p:cNvGraphicFramePr>
            <a:graphicFrameLocks noChangeAspect="1"/>
          </p:cNvGraphicFramePr>
          <p:nvPr/>
        </p:nvGraphicFramePr>
        <p:xfrm>
          <a:off x="5410200" y="5410200"/>
          <a:ext cx="1600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" name="Equation" r:id="rId26" imgW="1600200" imgH="431640" progId="Equation.3">
                  <p:embed/>
                </p:oleObj>
              </mc:Choice>
              <mc:Fallback>
                <p:oleObj name="Equation" r:id="rId26" imgW="1600200" imgH="431640" progId="Equation.3">
                  <p:embed/>
                  <p:pic>
                    <p:nvPicPr>
                      <p:cNvPr id="0" name="Object 2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410200"/>
                        <a:ext cx="1600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1995" name="Rectangle 43"/>
          <p:cNvSpPr>
            <a:spLocks noChangeArrowheads="1"/>
          </p:cNvSpPr>
          <p:nvPr/>
        </p:nvSpPr>
        <p:spPr bwMode="auto">
          <a:xfrm>
            <a:off x="6934200" y="5348288"/>
            <a:ext cx="2209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截痕不存在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  <a:endParaRPr kumimoji="1" lang="en-US" altLang="zh-CN" sz="2800" b="1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465929" name="Object 2057"/>
          <p:cNvGraphicFramePr>
            <a:graphicFrameLocks noChangeAspect="1"/>
          </p:cNvGraphicFramePr>
          <p:nvPr/>
        </p:nvGraphicFramePr>
        <p:xfrm>
          <a:off x="3073400" y="1295400"/>
          <a:ext cx="279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" name="Equation" r:id="rId28" imgW="279360" imgH="419040" progId="Equation.3">
                  <p:embed/>
                </p:oleObj>
              </mc:Choice>
              <mc:Fallback>
                <p:oleObj name="Equation" r:id="rId28" imgW="279360" imgH="419040" progId="Equation.3">
                  <p:embed/>
                  <p:pic>
                    <p:nvPicPr>
                      <p:cNvPr id="0" name="Object 20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1295400"/>
                        <a:ext cx="279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8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8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6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8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8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8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8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8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5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65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5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5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6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8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65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8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81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2" grpId="0" autoUpdateAnimBg="0"/>
      <p:bldP spid="381963" grpId="0" autoUpdateAnimBg="0"/>
      <p:bldP spid="381964" grpId="0" autoUpdateAnimBg="0"/>
      <p:bldP spid="381969" grpId="0" autoUpdateAnimBg="0"/>
      <p:bldP spid="381971" grpId="0" autoUpdateAnimBg="0"/>
      <p:bldP spid="381972" grpId="0" autoUpdateAnimBg="0"/>
      <p:bldP spid="381973" grpId="0" autoUpdateAnimBg="0"/>
      <p:bldP spid="381977" grpId="0" autoUpdateAnimBg="0"/>
      <p:bldP spid="381983" grpId="0" autoUpdateAnimBg="0"/>
      <p:bldP spid="381984" grpId="0" autoUpdateAnimBg="0"/>
      <p:bldP spid="381990" grpId="0" autoUpdateAnimBg="0"/>
      <p:bldP spid="381991" grpId="0" autoUpdateAnimBg="0"/>
      <p:bldP spid="381993" grpId="0" autoUpdateAnimBg="0"/>
      <p:bldP spid="38199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4C427B-BDDB-4748-8FDE-E3D6C96206F7}" type="slidenum">
              <a:rPr lang="en-US" altLang="zh-CN" smtClean="0"/>
              <a:pPr/>
              <a:t>32</a:t>
            </a:fld>
            <a:endParaRPr lang="en-US" altLang="zh-CN"/>
          </a:p>
        </p:txBody>
      </p:sp>
      <p:sp>
        <p:nvSpPr>
          <p:cNvPr id="382989" name="Text Box 13"/>
          <p:cNvSpPr txBox="1">
            <a:spLocks noChangeArrowheads="1"/>
          </p:cNvSpPr>
          <p:nvPr/>
        </p:nvSpPr>
        <p:spPr bwMode="auto">
          <a:xfrm>
            <a:off x="1143000" y="1066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用坐标面</a:t>
            </a:r>
          </a:p>
        </p:txBody>
      </p:sp>
      <p:graphicFrame>
        <p:nvGraphicFramePr>
          <p:cNvPr id="466944" name="Object 1024"/>
          <p:cNvGraphicFramePr>
            <a:graphicFrameLocks noChangeAspect="1"/>
          </p:cNvGraphicFramePr>
          <p:nvPr/>
        </p:nvGraphicFramePr>
        <p:xfrm>
          <a:off x="2667000" y="1208088"/>
          <a:ext cx="16637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1" name="Equation" r:id="rId3" imgW="1663560" imgH="393480" progId="Equation.3">
                  <p:embed/>
                </p:oleObj>
              </mc:Choice>
              <mc:Fallback>
                <p:oleObj name="Equation" r:id="rId3" imgW="1663560" imgH="39348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208088"/>
                        <a:ext cx="16637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45" name="Object 1025"/>
          <p:cNvGraphicFramePr>
            <a:graphicFrameLocks noChangeAspect="1"/>
          </p:cNvGraphicFramePr>
          <p:nvPr/>
        </p:nvGraphicFramePr>
        <p:xfrm>
          <a:off x="3467100" y="1701800"/>
          <a:ext cx="15621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2" name="公式" r:id="rId5" imgW="1638000" imgH="1091880" progId="Equation.3">
                  <p:embed/>
                </p:oleObj>
              </mc:Choice>
              <mc:Fallback>
                <p:oleObj name="公式" r:id="rId5" imgW="1638000" imgH="109188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1701800"/>
                        <a:ext cx="15621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2992" name="Text Box 16"/>
          <p:cNvSpPr txBox="1">
            <a:spLocks noChangeArrowheads="1"/>
          </p:cNvSpPr>
          <p:nvPr/>
        </p:nvSpPr>
        <p:spPr bwMode="auto">
          <a:xfrm>
            <a:off x="6172200" y="1143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截痕为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抛物线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24580" name="Object 1026"/>
          <p:cNvGraphicFramePr>
            <a:graphicFrameLocks noChangeAspect="1"/>
          </p:cNvGraphicFramePr>
          <p:nvPr/>
        </p:nvGraphicFramePr>
        <p:xfrm>
          <a:off x="5334000" y="65088"/>
          <a:ext cx="185420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公式" r:id="rId7" imgW="1854000" imgH="1002960" progId="Equation.3">
                  <p:embed/>
                </p:oleObj>
              </mc:Choice>
              <mc:Fallback>
                <p:oleObj name="公式" r:id="rId7" imgW="1854000" imgH="100296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5088"/>
                        <a:ext cx="1854200" cy="100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0" name="Rectangle 20"/>
          <p:cNvSpPr>
            <a:spLocks noChangeArrowheads="1"/>
          </p:cNvSpPr>
          <p:nvPr/>
        </p:nvSpPr>
        <p:spPr bwMode="auto">
          <a:xfrm>
            <a:off x="685800" y="10810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latin typeface="Times New Roman" pitchFamily="18" charset="0"/>
              </a:rPr>
              <a:t>(2)</a:t>
            </a:r>
          </a:p>
        </p:txBody>
      </p:sp>
      <p:graphicFrame>
        <p:nvGraphicFramePr>
          <p:cNvPr id="466947" name="Object 1027"/>
          <p:cNvGraphicFramePr>
            <a:graphicFrameLocks noChangeAspect="1"/>
          </p:cNvGraphicFramePr>
          <p:nvPr/>
        </p:nvGraphicFramePr>
        <p:xfrm>
          <a:off x="6197600" y="21590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4" name="Equation" r:id="rId9" imgW="203040" imgH="317160" progId="Equation.3">
                  <p:embed/>
                </p:oleObj>
              </mc:Choice>
              <mc:Fallback>
                <p:oleObj name="Equation" r:id="rId9" imgW="203040" imgH="31716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215900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591" name="Group 25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24600" name="Group 26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4602" name="Line 27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4603" name="Picture 28" descr="BD10263_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4601" name="Rectangle 29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83006" name="Rectangle 30"/>
          <p:cNvSpPr>
            <a:spLocks noChangeArrowheads="1"/>
          </p:cNvSpPr>
          <p:nvPr/>
        </p:nvSpPr>
        <p:spPr bwMode="auto">
          <a:xfrm>
            <a:off x="4191000" y="1143000"/>
            <a:ext cx="2438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去截这曲面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83007" name="Text Box 31"/>
          <p:cNvSpPr txBox="1">
            <a:spLocks noChangeArrowheads="1"/>
          </p:cNvSpPr>
          <p:nvPr/>
        </p:nvSpPr>
        <p:spPr bwMode="auto">
          <a:xfrm>
            <a:off x="1066800" y="2819400"/>
            <a:ext cx="147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用平面</a:t>
            </a:r>
          </a:p>
        </p:txBody>
      </p:sp>
      <p:graphicFrame>
        <p:nvGraphicFramePr>
          <p:cNvPr id="466948" name="Object 1028"/>
          <p:cNvGraphicFramePr>
            <a:graphicFrameLocks noChangeAspect="1"/>
          </p:cNvGraphicFramePr>
          <p:nvPr/>
        </p:nvGraphicFramePr>
        <p:xfrm>
          <a:off x="2260600" y="2863850"/>
          <a:ext cx="977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5" name="公式" r:id="rId12" imgW="977760" imgH="457200" progId="Equation.3">
                  <p:embed/>
                </p:oleObj>
              </mc:Choice>
              <mc:Fallback>
                <p:oleObj name="公式" r:id="rId12" imgW="977760" imgH="45720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2863850"/>
                        <a:ext cx="977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49" name="Object 1029"/>
          <p:cNvGraphicFramePr>
            <a:graphicFrameLocks noChangeAspect="1"/>
          </p:cNvGraphicFramePr>
          <p:nvPr/>
        </p:nvGraphicFramePr>
        <p:xfrm>
          <a:off x="1263650" y="3517900"/>
          <a:ext cx="280670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6" name="公式" r:id="rId14" imgW="2806560" imgH="1663560" progId="Equation.3">
                  <p:embed/>
                </p:oleObj>
              </mc:Choice>
              <mc:Fallback>
                <p:oleObj name="公式" r:id="rId14" imgW="2806560" imgH="166356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3517900"/>
                        <a:ext cx="2806700" cy="166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4679950" y="3519488"/>
            <a:ext cx="3124200" cy="519112"/>
            <a:chOff x="3264" y="1056"/>
            <a:chExt cx="1968" cy="327"/>
          </a:xfrm>
        </p:grpSpPr>
        <p:sp>
          <p:nvSpPr>
            <p:cNvPr id="24599" name="Text Box 35"/>
            <p:cNvSpPr txBox="1">
              <a:spLocks noChangeArrowheads="1"/>
            </p:cNvSpPr>
            <p:nvPr/>
          </p:nvSpPr>
          <p:spPr bwMode="auto">
            <a:xfrm>
              <a:off x="3264" y="1056"/>
              <a:ext cx="19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它的轴平行于   轴</a:t>
              </a:r>
            </a:p>
          </p:txBody>
        </p:sp>
        <p:graphicFrame>
          <p:nvGraphicFramePr>
            <p:cNvPr id="24586" name="Object 1032"/>
            <p:cNvGraphicFramePr>
              <a:graphicFrameLocks noChangeAspect="1"/>
            </p:cNvGraphicFramePr>
            <p:nvPr/>
          </p:nvGraphicFramePr>
          <p:xfrm>
            <a:off x="4673" y="1157"/>
            <a:ext cx="135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47" name="公式" r:id="rId16" imgW="215640" imgH="266400" progId="Equation.3">
                    <p:embed/>
                  </p:oleObj>
                </mc:Choice>
                <mc:Fallback>
                  <p:oleObj name="公式" r:id="rId16" imgW="215640" imgH="266400" progId="Equation.3">
                    <p:embed/>
                    <p:pic>
                      <p:nvPicPr>
                        <p:cNvPr id="0" name="Object 10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3" y="1157"/>
                          <a:ext cx="135" cy="1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4705350" y="4114800"/>
            <a:ext cx="2641600" cy="1054100"/>
            <a:chOff x="3312" y="1448"/>
            <a:chExt cx="1664" cy="664"/>
          </a:xfrm>
        </p:grpSpPr>
        <p:sp>
          <p:nvSpPr>
            <p:cNvPr id="24598" name="Text Box 38"/>
            <p:cNvSpPr txBox="1">
              <a:spLocks noChangeArrowheads="1"/>
            </p:cNvSpPr>
            <p:nvPr/>
          </p:nvSpPr>
          <p:spPr bwMode="auto">
            <a:xfrm>
              <a:off x="3312" y="1584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顶点</a:t>
              </a:r>
            </a:p>
          </p:txBody>
        </p:sp>
        <p:graphicFrame>
          <p:nvGraphicFramePr>
            <p:cNvPr id="24585" name="Object 1031"/>
            <p:cNvGraphicFramePr>
              <a:graphicFrameLocks noChangeAspect="1"/>
            </p:cNvGraphicFramePr>
            <p:nvPr/>
          </p:nvGraphicFramePr>
          <p:xfrm>
            <a:off x="3888" y="1448"/>
            <a:ext cx="1088" cy="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48" name="公式" r:id="rId18" imgW="1726920" imgH="1054080" progId="Equation.3">
                    <p:embed/>
                  </p:oleObj>
                </mc:Choice>
                <mc:Fallback>
                  <p:oleObj name="公式" r:id="rId18" imgW="1726920" imgH="1054080" progId="Equation.3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1448"/>
                          <a:ext cx="1088" cy="6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3018" name="Rectangle 42"/>
          <p:cNvSpPr>
            <a:spLocks noChangeArrowheads="1"/>
          </p:cNvSpPr>
          <p:nvPr/>
        </p:nvSpPr>
        <p:spPr bwMode="auto">
          <a:xfrm>
            <a:off x="3124200" y="2833688"/>
            <a:ext cx="2438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去截这曲面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83019" name="Text Box 43"/>
          <p:cNvSpPr txBox="1">
            <a:spLocks noChangeArrowheads="1"/>
          </p:cNvSpPr>
          <p:nvPr/>
        </p:nvSpPr>
        <p:spPr bwMode="auto">
          <a:xfrm>
            <a:off x="5105400" y="2833688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截痕为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抛物线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66950" name="Object 1030"/>
          <p:cNvGraphicFramePr>
            <a:graphicFrameLocks noChangeAspect="1"/>
          </p:cNvGraphicFramePr>
          <p:nvPr/>
        </p:nvGraphicFramePr>
        <p:xfrm>
          <a:off x="6172200" y="114300"/>
          <a:ext cx="330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9" name="Equation" r:id="rId20" imgW="330120" imgH="419040" progId="Equation.3">
                  <p:embed/>
                </p:oleObj>
              </mc:Choice>
              <mc:Fallback>
                <p:oleObj name="Equation" r:id="rId20" imgW="330120" imgH="41904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14300"/>
                        <a:ext cx="330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6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82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6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8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8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6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6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6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6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9" grpId="0" autoUpdateAnimBg="0"/>
      <p:bldP spid="382992" grpId="0" autoUpdateAnimBg="0"/>
      <p:bldP spid="383006" grpId="0" autoUpdateAnimBg="0"/>
      <p:bldP spid="383007" grpId="0" autoUpdateAnimBg="0"/>
      <p:bldP spid="383018" grpId="0" autoUpdateAnimBg="0"/>
      <p:bldP spid="38301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22BCC8-F004-4DA2-B892-2C7B5E02A72F}" type="slidenum">
              <a:rPr lang="en-US" altLang="zh-CN" smtClean="0"/>
              <a:pPr/>
              <a:t>33</a:t>
            </a:fld>
            <a:endParaRPr lang="en-US" altLang="zh-CN"/>
          </a:p>
        </p:txBody>
      </p:sp>
      <p:grpSp>
        <p:nvGrpSpPr>
          <p:cNvPr id="2" name="Group 155"/>
          <p:cNvGrpSpPr>
            <a:grpSpLocks/>
          </p:cNvGrpSpPr>
          <p:nvPr/>
        </p:nvGrpSpPr>
        <p:grpSpPr bwMode="auto">
          <a:xfrm>
            <a:off x="1430338" y="4098925"/>
            <a:ext cx="1008062" cy="304800"/>
            <a:chOff x="388" y="1200"/>
            <a:chExt cx="590" cy="192"/>
          </a:xfrm>
        </p:grpSpPr>
        <p:sp>
          <p:nvSpPr>
            <p:cNvPr id="25682" name="Oval 94"/>
            <p:cNvSpPr>
              <a:spLocks noChangeArrowheads="1"/>
            </p:cNvSpPr>
            <p:nvPr/>
          </p:nvSpPr>
          <p:spPr bwMode="auto">
            <a:xfrm>
              <a:off x="388" y="1200"/>
              <a:ext cx="590" cy="192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5683" name="Group 97"/>
            <p:cNvGrpSpPr>
              <a:grpSpLocks/>
            </p:cNvGrpSpPr>
            <p:nvPr/>
          </p:nvGrpSpPr>
          <p:grpSpPr bwMode="auto">
            <a:xfrm>
              <a:off x="388" y="1214"/>
              <a:ext cx="590" cy="178"/>
              <a:chOff x="576" y="2414"/>
              <a:chExt cx="576" cy="178"/>
            </a:xfrm>
          </p:grpSpPr>
          <p:sp>
            <p:nvSpPr>
              <p:cNvPr id="25684" name="Line 98"/>
              <p:cNvSpPr>
                <a:spLocks noChangeShapeType="1"/>
              </p:cNvSpPr>
              <p:nvPr/>
            </p:nvSpPr>
            <p:spPr bwMode="auto">
              <a:xfrm>
                <a:off x="576" y="2496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85" name="Freeform 99"/>
              <p:cNvSpPr>
                <a:spLocks/>
              </p:cNvSpPr>
              <p:nvPr/>
            </p:nvSpPr>
            <p:spPr bwMode="auto">
              <a:xfrm>
                <a:off x="720" y="2414"/>
                <a:ext cx="295" cy="178"/>
              </a:xfrm>
              <a:custGeom>
                <a:avLst/>
                <a:gdLst>
                  <a:gd name="T0" fmla="*/ 0 w 295"/>
                  <a:gd name="T1" fmla="*/ 178 h 178"/>
                  <a:gd name="T2" fmla="*/ 295 w 295"/>
                  <a:gd name="T3" fmla="*/ 0 h 178"/>
                  <a:gd name="T4" fmla="*/ 0 60000 65536"/>
                  <a:gd name="T5" fmla="*/ 0 60000 65536"/>
                  <a:gd name="T6" fmla="*/ 0 w 295"/>
                  <a:gd name="T7" fmla="*/ 0 h 178"/>
                  <a:gd name="T8" fmla="*/ 295 w 295"/>
                  <a:gd name="T9" fmla="*/ 178 h 17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5" h="178">
                    <a:moveTo>
                      <a:pt x="0" y="178"/>
                    </a:moveTo>
                    <a:lnTo>
                      <a:pt x="295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84011" name="Text Box 11"/>
          <p:cNvSpPr txBox="1">
            <a:spLocks noChangeArrowheads="1"/>
          </p:cNvSpPr>
          <p:nvPr/>
        </p:nvSpPr>
        <p:spPr bwMode="auto">
          <a:xfrm>
            <a:off x="1371600" y="5334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用坐标面</a:t>
            </a:r>
          </a:p>
        </p:txBody>
      </p:sp>
      <p:graphicFrame>
        <p:nvGraphicFramePr>
          <p:cNvPr id="467968" name="Object 0"/>
          <p:cNvGraphicFramePr>
            <a:graphicFrameLocks noChangeAspect="1"/>
          </p:cNvGraphicFramePr>
          <p:nvPr/>
        </p:nvGraphicFramePr>
        <p:xfrm>
          <a:off x="2908300" y="654050"/>
          <a:ext cx="17907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2" name="Equation" r:id="rId3" imgW="1790640" imgH="393480" progId="Equation.3">
                  <p:embed/>
                </p:oleObj>
              </mc:Choice>
              <mc:Fallback>
                <p:oleObj name="Equation" r:id="rId3" imgW="1790640" imgH="3934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654050"/>
                        <a:ext cx="17907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69" name="Object 1"/>
          <p:cNvGraphicFramePr>
            <a:graphicFrameLocks noChangeAspect="1"/>
          </p:cNvGraphicFramePr>
          <p:nvPr/>
        </p:nvGraphicFramePr>
        <p:xfrm>
          <a:off x="5791200" y="6096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3" name="公式" r:id="rId5" imgW="990360" imgH="457200" progId="Equation.3">
                  <p:embed/>
                </p:oleObj>
              </mc:Choice>
              <mc:Fallback>
                <p:oleObj name="公式" r:id="rId5" imgW="99036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6096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4014" name="Text Box 14"/>
          <p:cNvSpPr txBox="1">
            <a:spLocks noChangeArrowheads="1"/>
          </p:cNvSpPr>
          <p:nvPr/>
        </p:nvSpPr>
        <p:spPr bwMode="auto">
          <a:xfrm>
            <a:off x="1295400" y="1600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同理当</a:t>
            </a:r>
          </a:p>
        </p:txBody>
      </p:sp>
      <p:graphicFrame>
        <p:nvGraphicFramePr>
          <p:cNvPr id="467970" name="Object 2"/>
          <p:cNvGraphicFramePr>
            <a:graphicFrameLocks noChangeAspect="1"/>
          </p:cNvGraphicFramePr>
          <p:nvPr/>
        </p:nvGraphicFramePr>
        <p:xfrm>
          <a:off x="2514600" y="1662113"/>
          <a:ext cx="18923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4" name="公式" r:id="rId7" imgW="1892160" imgH="406080" progId="Equation.3">
                  <p:embed/>
                </p:oleObj>
              </mc:Choice>
              <mc:Fallback>
                <p:oleObj name="公式" r:id="rId7" imgW="1892160" imgH="406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62113"/>
                        <a:ext cx="1892300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66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7137400" y="65088"/>
          <a:ext cx="185420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5" name="公式" r:id="rId9" imgW="1854000" imgH="1002960" progId="Equation.3">
                  <p:embed/>
                </p:oleObj>
              </mc:Choice>
              <mc:Fallback>
                <p:oleObj name="公式" r:id="rId9" imgW="1854000" imgH="1002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7400" y="65088"/>
                        <a:ext cx="1854200" cy="100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6" name="Rectangle 20"/>
          <p:cNvSpPr>
            <a:spLocks noChangeArrowheads="1"/>
          </p:cNvSpPr>
          <p:nvPr/>
        </p:nvSpPr>
        <p:spPr bwMode="auto">
          <a:xfrm>
            <a:off x="838200" y="533400"/>
            <a:ext cx="6000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en-US" altLang="zh-CN" sz="2800" b="1">
                <a:latin typeface="Times New Roman" pitchFamily="18" charset="0"/>
              </a:rPr>
              <a:t>(3)</a:t>
            </a:r>
          </a:p>
        </p:txBody>
      </p:sp>
      <p:sp>
        <p:nvSpPr>
          <p:cNvPr id="384025" name="Rectangle 25"/>
          <p:cNvSpPr>
            <a:spLocks noChangeArrowheads="1"/>
          </p:cNvSpPr>
          <p:nvPr/>
        </p:nvSpPr>
        <p:spPr bwMode="auto">
          <a:xfrm>
            <a:off x="4343400" y="1600200"/>
            <a:ext cx="24161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时可类似讨论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67972" name="Object 4"/>
          <p:cNvGraphicFramePr>
            <a:graphicFrameLocks noChangeAspect="1"/>
          </p:cNvGraphicFramePr>
          <p:nvPr/>
        </p:nvGraphicFramePr>
        <p:xfrm>
          <a:off x="7239000" y="15240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6" name="Equation" r:id="rId11" imgW="203040" imgH="317160" progId="Equation.3">
                  <p:embed/>
                </p:oleObj>
              </mc:Choice>
              <mc:Fallback>
                <p:oleObj name="Equation" r:id="rId11" imgW="203040" imgH="317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52400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73" name="Object 5"/>
          <p:cNvGraphicFramePr>
            <a:graphicFrameLocks noChangeAspect="1"/>
          </p:cNvGraphicFramePr>
          <p:nvPr/>
        </p:nvGraphicFramePr>
        <p:xfrm>
          <a:off x="7162800" y="103188"/>
          <a:ext cx="342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7" name="Equation" r:id="rId13" imgW="342720" imgH="419040" progId="Equation.3">
                  <p:embed/>
                </p:oleObj>
              </mc:Choice>
              <mc:Fallback>
                <p:oleObj name="Equation" r:id="rId13" imgW="34272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03188"/>
                        <a:ext cx="342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28" name="Group 28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25678" name="Group 29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5680" name="Line 30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5681" name="Picture 31" descr="BD10263_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79" name="Rectangle 32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84033" name="Rectangle 33"/>
          <p:cNvSpPr>
            <a:spLocks noChangeArrowheads="1"/>
          </p:cNvSpPr>
          <p:nvPr/>
        </p:nvSpPr>
        <p:spPr bwMode="auto">
          <a:xfrm>
            <a:off x="1295400" y="1081088"/>
            <a:ext cx="2438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去截这曲面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84034" name="Text Box 34"/>
          <p:cNvSpPr txBox="1">
            <a:spLocks noChangeArrowheads="1"/>
          </p:cNvSpPr>
          <p:nvPr/>
        </p:nvSpPr>
        <p:spPr bwMode="auto">
          <a:xfrm>
            <a:off x="4572000" y="54768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及平面</a:t>
            </a:r>
          </a:p>
        </p:txBody>
      </p:sp>
      <p:sp>
        <p:nvSpPr>
          <p:cNvPr id="384036" name="Text Box 36"/>
          <p:cNvSpPr txBox="1">
            <a:spLocks noChangeArrowheads="1"/>
          </p:cNvSpPr>
          <p:nvPr/>
        </p:nvSpPr>
        <p:spPr bwMode="auto">
          <a:xfrm>
            <a:off x="3200400" y="10668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截痕为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抛物线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25608" name="Object 6"/>
          <p:cNvGraphicFramePr>
            <a:graphicFrameLocks noChangeAspect="1"/>
          </p:cNvGraphicFramePr>
          <p:nvPr/>
        </p:nvGraphicFramePr>
        <p:xfrm>
          <a:off x="1219200" y="5486400"/>
          <a:ext cx="16383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8" name="Equation" r:id="rId16" imgW="1638000" imgH="393480" progId="Equation.3">
                  <p:embed/>
                </p:oleObj>
              </mc:Choice>
              <mc:Fallback>
                <p:oleObj name="Equation" r:id="rId16" imgW="16380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86400"/>
                        <a:ext cx="16383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75" name="Object 7"/>
          <p:cNvGraphicFramePr>
            <a:graphicFrameLocks noChangeAspect="1"/>
          </p:cNvGraphicFramePr>
          <p:nvPr/>
        </p:nvGraphicFramePr>
        <p:xfrm>
          <a:off x="6515100" y="5486400"/>
          <a:ext cx="16383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9" name="Equation" r:id="rId18" imgW="1638000" imgH="393480" progId="Equation.3">
                  <p:embed/>
                </p:oleObj>
              </mc:Choice>
              <mc:Fallback>
                <p:oleObj name="Equation" r:id="rId18" imgW="16380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5486400"/>
                        <a:ext cx="16383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4078" name="Text Box 78"/>
          <p:cNvSpPr txBox="1">
            <a:spLocks noChangeArrowheads="1"/>
          </p:cNvSpPr>
          <p:nvPr/>
        </p:nvSpPr>
        <p:spPr bwMode="auto">
          <a:xfrm>
            <a:off x="1295400" y="2147888"/>
            <a:ext cx="4284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椭圆抛物面的图形如下：</a:t>
            </a:r>
          </a:p>
        </p:txBody>
      </p:sp>
      <p:sp>
        <p:nvSpPr>
          <p:cNvPr id="384088" name="Oval 88"/>
          <p:cNvSpPr>
            <a:spLocks noChangeArrowheads="1"/>
          </p:cNvSpPr>
          <p:nvPr/>
        </p:nvSpPr>
        <p:spPr bwMode="auto">
          <a:xfrm>
            <a:off x="1125538" y="3352800"/>
            <a:ext cx="1558925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4090" name="Line 90"/>
          <p:cNvSpPr>
            <a:spLocks noChangeShapeType="1"/>
          </p:cNvSpPr>
          <p:nvPr/>
        </p:nvSpPr>
        <p:spPr bwMode="auto">
          <a:xfrm>
            <a:off x="1125538" y="3657600"/>
            <a:ext cx="1558925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4091" name="Freeform 91"/>
          <p:cNvSpPr>
            <a:spLocks/>
          </p:cNvSpPr>
          <p:nvPr/>
        </p:nvSpPr>
        <p:spPr bwMode="auto">
          <a:xfrm>
            <a:off x="1531938" y="3387725"/>
            <a:ext cx="849312" cy="522288"/>
          </a:xfrm>
          <a:custGeom>
            <a:avLst/>
            <a:gdLst>
              <a:gd name="T0" fmla="*/ 849312 w 512"/>
              <a:gd name="T1" fmla="*/ 0 h 329"/>
              <a:gd name="T2" fmla="*/ 0 w 512"/>
              <a:gd name="T3" fmla="*/ 522288 h 329"/>
              <a:gd name="T4" fmla="*/ 0 60000 65536"/>
              <a:gd name="T5" fmla="*/ 0 60000 65536"/>
              <a:gd name="T6" fmla="*/ 0 w 512"/>
              <a:gd name="T7" fmla="*/ 0 h 329"/>
              <a:gd name="T8" fmla="*/ 512 w 512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2" h="329">
                <a:moveTo>
                  <a:pt x="512" y="0"/>
                </a:moveTo>
                <a:lnTo>
                  <a:pt x="0" y="329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4092" name="Freeform 92"/>
          <p:cNvSpPr>
            <a:spLocks/>
          </p:cNvSpPr>
          <p:nvPr/>
        </p:nvSpPr>
        <p:spPr bwMode="auto">
          <a:xfrm>
            <a:off x="1125538" y="3641725"/>
            <a:ext cx="1558925" cy="1082675"/>
          </a:xfrm>
          <a:custGeom>
            <a:avLst/>
            <a:gdLst>
              <a:gd name="T0" fmla="*/ 0 w 982"/>
              <a:gd name="T1" fmla="*/ 0 h 682"/>
              <a:gd name="T2" fmla="*/ 207963 w 982"/>
              <a:gd name="T3" fmla="*/ 511175 h 682"/>
              <a:gd name="T4" fmla="*/ 415925 w 982"/>
              <a:gd name="T5" fmla="*/ 830263 h 682"/>
              <a:gd name="T6" fmla="*/ 609600 w 982"/>
              <a:gd name="T7" fmla="*/ 1004888 h 682"/>
              <a:gd name="T8" fmla="*/ 787400 w 982"/>
              <a:gd name="T9" fmla="*/ 1077913 h 682"/>
              <a:gd name="T10" fmla="*/ 935038 w 982"/>
              <a:gd name="T11" fmla="*/ 1033463 h 682"/>
              <a:gd name="T12" fmla="*/ 1114425 w 982"/>
              <a:gd name="T13" fmla="*/ 903288 h 682"/>
              <a:gd name="T14" fmla="*/ 1117600 w 982"/>
              <a:gd name="T15" fmla="*/ 908050 h 682"/>
              <a:gd name="T16" fmla="*/ 1247775 w 982"/>
              <a:gd name="T17" fmla="*/ 747712 h 682"/>
              <a:gd name="T18" fmla="*/ 1277938 w 982"/>
              <a:gd name="T19" fmla="*/ 693737 h 682"/>
              <a:gd name="T20" fmla="*/ 1325563 w 982"/>
              <a:gd name="T21" fmla="*/ 609600 h 682"/>
              <a:gd name="T22" fmla="*/ 1425575 w 982"/>
              <a:gd name="T23" fmla="*/ 395287 h 682"/>
              <a:gd name="T24" fmla="*/ 1498600 w 982"/>
              <a:gd name="T25" fmla="*/ 220663 h 682"/>
              <a:gd name="T26" fmla="*/ 1558925 w 982"/>
              <a:gd name="T27" fmla="*/ 0 h 68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982"/>
              <a:gd name="T43" fmla="*/ 0 h 682"/>
              <a:gd name="T44" fmla="*/ 982 w 982"/>
              <a:gd name="T45" fmla="*/ 682 h 68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982" h="682">
                <a:moveTo>
                  <a:pt x="0" y="0"/>
                </a:moveTo>
                <a:cubicBezTo>
                  <a:pt x="21" y="54"/>
                  <a:pt x="87" y="235"/>
                  <a:pt x="131" y="322"/>
                </a:cubicBezTo>
                <a:cubicBezTo>
                  <a:pt x="175" y="409"/>
                  <a:pt x="220" y="471"/>
                  <a:pt x="262" y="523"/>
                </a:cubicBezTo>
                <a:cubicBezTo>
                  <a:pt x="304" y="575"/>
                  <a:pt x="345" y="607"/>
                  <a:pt x="384" y="633"/>
                </a:cubicBezTo>
                <a:cubicBezTo>
                  <a:pt x="422" y="659"/>
                  <a:pt x="462" y="676"/>
                  <a:pt x="496" y="679"/>
                </a:cubicBezTo>
                <a:cubicBezTo>
                  <a:pt x="530" y="682"/>
                  <a:pt x="554" y="669"/>
                  <a:pt x="589" y="651"/>
                </a:cubicBezTo>
                <a:cubicBezTo>
                  <a:pt x="624" y="633"/>
                  <a:pt x="683" y="582"/>
                  <a:pt x="702" y="569"/>
                </a:cubicBezTo>
                <a:cubicBezTo>
                  <a:pt x="721" y="556"/>
                  <a:pt x="690" y="588"/>
                  <a:pt x="704" y="572"/>
                </a:cubicBezTo>
                <a:cubicBezTo>
                  <a:pt x="718" y="556"/>
                  <a:pt x="769" y="494"/>
                  <a:pt x="786" y="471"/>
                </a:cubicBezTo>
                <a:cubicBezTo>
                  <a:pt x="803" y="448"/>
                  <a:pt x="797" y="452"/>
                  <a:pt x="805" y="437"/>
                </a:cubicBezTo>
                <a:cubicBezTo>
                  <a:pt x="813" y="422"/>
                  <a:pt x="820" y="415"/>
                  <a:pt x="835" y="384"/>
                </a:cubicBezTo>
                <a:cubicBezTo>
                  <a:pt x="850" y="353"/>
                  <a:pt x="880" y="290"/>
                  <a:pt x="898" y="249"/>
                </a:cubicBezTo>
                <a:cubicBezTo>
                  <a:pt x="917" y="208"/>
                  <a:pt x="930" y="181"/>
                  <a:pt x="944" y="139"/>
                </a:cubicBezTo>
                <a:cubicBezTo>
                  <a:pt x="958" y="97"/>
                  <a:pt x="974" y="29"/>
                  <a:pt x="98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4096" name="Freeform 96"/>
          <p:cNvSpPr>
            <a:spLocks/>
          </p:cNvSpPr>
          <p:nvPr/>
        </p:nvSpPr>
        <p:spPr bwMode="auto">
          <a:xfrm>
            <a:off x="2139950" y="3568700"/>
            <a:ext cx="527050" cy="908050"/>
          </a:xfrm>
          <a:custGeom>
            <a:avLst/>
            <a:gdLst>
              <a:gd name="T0" fmla="*/ 0 w 332"/>
              <a:gd name="T1" fmla="*/ 355600 h 572"/>
              <a:gd name="T2" fmla="*/ 58738 w 332"/>
              <a:gd name="T3" fmla="*/ 544512 h 572"/>
              <a:gd name="T4" fmla="*/ 115888 w 332"/>
              <a:gd name="T5" fmla="*/ 674687 h 572"/>
              <a:gd name="T6" fmla="*/ 250825 w 332"/>
              <a:gd name="T7" fmla="*/ 817563 h 572"/>
              <a:gd name="T8" fmla="*/ 484188 w 332"/>
              <a:gd name="T9" fmla="*/ 131762 h 572"/>
              <a:gd name="T10" fmla="*/ 508000 w 332"/>
              <a:gd name="T11" fmla="*/ 22225 h 5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2"/>
              <a:gd name="T19" fmla="*/ 0 h 572"/>
              <a:gd name="T20" fmla="*/ 332 w 332"/>
              <a:gd name="T21" fmla="*/ 572 h 5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2" h="572">
                <a:moveTo>
                  <a:pt x="0" y="224"/>
                </a:moveTo>
                <a:cubicBezTo>
                  <a:pt x="5" y="244"/>
                  <a:pt x="25" y="310"/>
                  <a:pt x="37" y="343"/>
                </a:cubicBezTo>
                <a:cubicBezTo>
                  <a:pt x="49" y="376"/>
                  <a:pt x="53" y="396"/>
                  <a:pt x="73" y="425"/>
                </a:cubicBezTo>
                <a:cubicBezTo>
                  <a:pt x="93" y="454"/>
                  <a:pt x="119" y="572"/>
                  <a:pt x="158" y="515"/>
                </a:cubicBezTo>
                <a:cubicBezTo>
                  <a:pt x="197" y="458"/>
                  <a:pt x="278" y="166"/>
                  <a:pt x="305" y="83"/>
                </a:cubicBezTo>
                <a:cubicBezTo>
                  <a:pt x="332" y="0"/>
                  <a:pt x="317" y="28"/>
                  <a:pt x="320" y="14"/>
                </a:cubicBezTo>
              </a:path>
            </a:pathLst>
          </a:cu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6" name="Group 125"/>
          <p:cNvGrpSpPr>
            <a:grpSpLocks/>
          </p:cNvGrpSpPr>
          <p:nvPr/>
        </p:nvGrpSpPr>
        <p:grpSpPr bwMode="auto">
          <a:xfrm>
            <a:off x="6324600" y="3048000"/>
            <a:ext cx="2027238" cy="2155825"/>
            <a:chOff x="96" y="2832"/>
            <a:chExt cx="1277" cy="1358"/>
          </a:xfrm>
        </p:grpSpPr>
        <p:graphicFrame>
          <p:nvGraphicFramePr>
            <p:cNvPr id="25618" name="Object 16"/>
            <p:cNvGraphicFramePr>
              <a:graphicFrameLocks noChangeAspect="1"/>
            </p:cNvGraphicFramePr>
            <p:nvPr/>
          </p:nvGraphicFramePr>
          <p:xfrm>
            <a:off x="578" y="2832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50" name="Equation" r:id="rId20" imgW="114120" imgH="139680" progId="Equation.3">
                    <p:embed/>
                  </p:oleObj>
                </mc:Choice>
                <mc:Fallback>
                  <p:oleObj name="Equation" r:id="rId20" imgW="114120" imgH="13968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8" y="2832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9" name="Object 17"/>
            <p:cNvGraphicFramePr>
              <a:graphicFrameLocks noChangeAspect="1"/>
            </p:cNvGraphicFramePr>
            <p:nvPr/>
          </p:nvGraphicFramePr>
          <p:xfrm>
            <a:off x="96" y="3468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51" name="Equation" r:id="rId22" imgW="139680" imgH="139680" progId="Equation.3">
                    <p:embed/>
                  </p:oleObj>
                </mc:Choice>
                <mc:Fallback>
                  <p:oleObj name="Equation" r:id="rId22" imgW="139680" imgH="13968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3468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0" name="Object 18"/>
            <p:cNvGraphicFramePr>
              <a:graphicFrameLocks noChangeAspect="1"/>
            </p:cNvGraphicFramePr>
            <p:nvPr/>
          </p:nvGraphicFramePr>
          <p:xfrm>
            <a:off x="1200" y="3372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52" name="Equation" r:id="rId24" imgW="139680" imgH="164880" progId="Equation.3">
                    <p:embed/>
                  </p:oleObj>
                </mc:Choice>
                <mc:Fallback>
                  <p:oleObj name="Equation" r:id="rId24" imgW="139680" imgH="16488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372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61" name="Line 105"/>
            <p:cNvSpPr>
              <a:spLocks noChangeShapeType="1"/>
            </p:cNvSpPr>
            <p:nvPr/>
          </p:nvSpPr>
          <p:spPr bwMode="auto">
            <a:xfrm flipV="1">
              <a:off x="222" y="3324"/>
              <a:ext cx="11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62" name="Line 106"/>
            <p:cNvSpPr>
              <a:spLocks noChangeShapeType="1"/>
            </p:cNvSpPr>
            <p:nvPr/>
          </p:nvSpPr>
          <p:spPr bwMode="auto">
            <a:xfrm flipH="1">
              <a:off x="238" y="3084"/>
              <a:ext cx="866" cy="5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25621" name="Object 19"/>
            <p:cNvGraphicFramePr>
              <a:graphicFrameLocks noChangeAspect="1"/>
            </p:cNvGraphicFramePr>
            <p:nvPr/>
          </p:nvGraphicFramePr>
          <p:xfrm>
            <a:off x="576" y="3132"/>
            <a:ext cx="160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53" name="Equation" r:id="rId26" imgW="164880" imgH="177480" progId="Equation.3">
                    <p:embed/>
                  </p:oleObj>
                </mc:Choice>
                <mc:Fallback>
                  <p:oleObj name="Equation" r:id="rId26" imgW="164880" imgH="1774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3132"/>
                          <a:ext cx="160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63" name="Line 108"/>
            <p:cNvSpPr>
              <a:spLocks noChangeShapeType="1"/>
            </p:cNvSpPr>
            <p:nvPr/>
          </p:nvSpPr>
          <p:spPr bwMode="auto">
            <a:xfrm flipV="1">
              <a:off x="750" y="2844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64" name="Line 109"/>
            <p:cNvSpPr>
              <a:spLocks noChangeShapeType="1"/>
            </p:cNvSpPr>
            <p:nvPr/>
          </p:nvSpPr>
          <p:spPr bwMode="auto">
            <a:xfrm flipV="1">
              <a:off x="750" y="3358"/>
              <a:ext cx="0" cy="6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5665" name="Group 110"/>
            <p:cNvGrpSpPr>
              <a:grpSpLocks/>
            </p:cNvGrpSpPr>
            <p:nvPr/>
          </p:nvGrpSpPr>
          <p:grpSpPr bwMode="auto">
            <a:xfrm>
              <a:off x="268" y="3312"/>
              <a:ext cx="962" cy="878"/>
              <a:chOff x="382" y="3120"/>
              <a:chExt cx="962" cy="878"/>
            </a:xfrm>
          </p:grpSpPr>
          <p:sp>
            <p:nvSpPr>
              <p:cNvPr id="25666" name="Line 111"/>
              <p:cNvSpPr>
                <a:spLocks noChangeShapeType="1"/>
              </p:cNvSpPr>
              <p:nvPr/>
            </p:nvSpPr>
            <p:spPr bwMode="auto">
              <a:xfrm>
                <a:off x="384" y="3792"/>
                <a:ext cx="9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5667" name="Group 112"/>
              <p:cNvGrpSpPr>
                <a:grpSpLocks/>
              </p:cNvGrpSpPr>
              <p:nvPr/>
            </p:nvGrpSpPr>
            <p:grpSpPr bwMode="auto">
              <a:xfrm>
                <a:off x="382" y="3120"/>
                <a:ext cx="961" cy="878"/>
                <a:chOff x="382" y="3106"/>
                <a:chExt cx="961" cy="878"/>
              </a:xfrm>
            </p:grpSpPr>
            <p:sp>
              <p:nvSpPr>
                <p:cNvPr id="25671" name="Oval 113"/>
                <p:cNvSpPr>
                  <a:spLocks noChangeArrowheads="1"/>
                </p:cNvSpPr>
                <p:nvPr/>
              </p:nvSpPr>
              <p:spPr bwMode="auto">
                <a:xfrm>
                  <a:off x="382" y="3600"/>
                  <a:ext cx="960" cy="38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5672" name="Freeform 114"/>
                <p:cNvSpPr>
                  <a:spLocks/>
                </p:cNvSpPr>
                <p:nvPr/>
              </p:nvSpPr>
              <p:spPr bwMode="auto">
                <a:xfrm>
                  <a:off x="613" y="3625"/>
                  <a:ext cx="465" cy="316"/>
                </a:xfrm>
                <a:custGeom>
                  <a:avLst/>
                  <a:gdLst>
                    <a:gd name="T0" fmla="*/ 465 w 465"/>
                    <a:gd name="T1" fmla="*/ 0 h 316"/>
                    <a:gd name="T2" fmla="*/ 0 w 465"/>
                    <a:gd name="T3" fmla="*/ 316 h 316"/>
                    <a:gd name="T4" fmla="*/ 0 60000 65536"/>
                    <a:gd name="T5" fmla="*/ 0 60000 65536"/>
                    <a:gd name="T6" fmla="*/ 0 w 465"/>
                    <a:gd name="T7" fmla="*/ 0 h 316"/>
                    <a:gd name="T8" fmla="*/ 465 w 465"/>
                    <a:gd name="T9" fmla="*/ 316 h 31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65" h="316">
                      <a:moveTo>
                        <a:pt x="465" y="0"/>
                      </a:moveTo>
                      <a:lnTo>
                        <a:pt x="0" y="316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673" name="Freeform 115"/>
                <p:cNvSpPr>
                  <a:spLocks/>
                </p:cNvSpPr>
                <p:nvPr/>
              </p:nvSpPr>
              <p:spPr bwMode="auto">
                <a:xfrm>
                  <a:off x="383" y="3109"/>
                  <a:ext cx="960" cy="683"/>
                </a:xfrm>
                <a:custGeom>
                  <a:avLst/>
                  <a:gdLst>
                    <a:gd name="T0" fmla="*/ 960 w 960"/>
                    <a:gd name="T1" fmla="*/ 683 h 683"/>
                    <a:gd name="T2" fmla="*/ 833 w 960"/>
                    <a:gd name="T3" fmla="*/ 365 h 683"/>
                    <a:gd name="T4" fmla="*/ 705 w 960"/>
                    <a:gd name="T5" fmla="*/ 160 h 683"/>
                    <a:gd name="T6" fmla="*/ 586 w 960"/>
                    <a:gd name="T7" fmla="*/ 50 h 683"/>
                    <a:gd name="T8" fmla="*/ 476 w 960"/>
                    <a:gd name="T9" fmla="*/ 3 h 683"/>
                    <a:gd name="T10" fmla="*/ 385 w 960"/>
                    <a:gd name="T11" fmla="*/ 31 h 683"/>
                    <a:gd name="T12" fmla="*/ 284 w 960"/>
                    <a:gd name="T13" fmla="*/ 118 h 683"/>
                    <a:gd name="T14" fmla="*/ 230 w 960"/>
                    <a:gd name="T15" fmla="*/ 173 h 683"/>
                    <a:gd name="T16" fmla="*/ 145 w 960"/>
                    <a:gd name="T17" fmla="*/ 298 h 683"/>
                    <a:gd name="T18" fmla="*/ 82 w 960"/>
                    <a:gd name="T19" fmla="*/ 433 h 683"/>
                    <a:gd name="T20" fmla="*/ 37 w 960"/>
                    <a:gd name="T21" fmla="*/ 543 h 683"/>
                    <a:gd name="T22" fmla="*/ 0 w 960"/>
                    <a:gd name="T23" fmla="*/ 682 h 683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960"/>
                    <a:gd name="T37" fmla="*/ 0 h 683"/>
                    <a:gd name="T38" fmla="*/ 960 w 960"/>
                    <a:gd name="T39" fmla="*/ 683 h 683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960" h="683">
                      <a:moveTo>
                        <a:pt x="960" y="683"/>
                      </a:moveTo>
                      <a:cubicBezTo>
                        <a:pt x="939" y="630"/>
                        <a:pt x="875" y="452"/>
                        <a:pt x="833" y="365"/>
                      </a:cubicBezTo>
                      <a:cubicBezTo>
                        <a:pt x="791" y="278"/>
                        <a:pt x="746" y="212"/>
                        <a:pt x="705" y="160"/>
                      </a:cubicBezTo>
                      <a:cubicBezTo>
                        <a:pt x="664" y="108"/>
                        <a:pt x="624" y="76"/>
                        <a:pt x="586" y="50"/>
                      </a:cubicBezTo>
                      <a:cubicBezTo>
                        <a:pt x="548" y="24"/>
                        <a:pt x="509" y="7"/>
                        <a:pt x="476" y="3"/>
                      </a:cubicBezTo>
                      <a:cubicBezTo>
                        <a:pt x="443" y="0"/>
                        <a:pt x="417" y="12"/>
                        <a:pt x="385" y="31"/>
                      </a:cubicBezTo>
                      <a:cubicBezTo>
                        <a:pt x="353" y="50"/>
                        <a:pt x="310" y="94"/>
                        <a:pt x="284" y="118"/>
                      </a:cubicBezTo>
                      <a:cubicBezTo>
                        <a:pt x="258" y="142"/>
                        <a:pt x="253" y="143"/>
                        <a:pt x="230" y="173"/>
                      </a:cubicBezTo>
                      <a:cubicBezTo>
                        <a:pt x="207" y="203"/>
                        <a:pt x="170" y="255"/>
                        <a:pt x="145" y="298"/>
                      </a:cubicBezTo>
                      <a:cubicBezTo>
                        <a:pt x="120" y="341"/>
                        <a:pt x="100" y="392"/>
                        <a:pt x="82" y="433"/>
                      </a:cubicBezTo>
                      <a:cubicBezTo>
                        <a:pt x="64" y="474"/>
                        <a:pt x="51" y="501"/>
                        <a:pt x="37" y="543"/>
                      </a:cubicBezTo>
                      <a:cubicBezTo>
                        <a:pt x="23" y="585"/>
                        <a:pt x="8" y="653"/>
                        <a:pt x="0" y="682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674" name="Freeform 116"/>
                <p:cNvSpPr>
                  <a:spLocks/>
                </p:cNvSpPr>
                <p:nvPr/>
              </p:nvSpPr>
              <p:spPr bwMode="auto">
                <a:xfrm>
                  <a:off x="585" y="3106"/>
                  <a:ext cx="494" cy="853"/>
                </a:xfrm>
                <a:custGeom>
                  <a:avLst/>
                  <a:gdLst>
                    <a:gd name="T0" fmla="*/ 494 w 494"/>
                    <a:gd name="T1" fmla="*/ 515 h 853"/>
                    <a:gd name="T2" fmla="*/ 466 w 494"/>
                    <a:gd name="T3" fmla="*/ 359 h 853"/>
                    <a:gd name="T4" fmla="*/ 439 w 494"/>
                    <a:gd name="T5" fmla="*/ 249 h 853"/>
                    <a:gd name="T6" fmla="*/ 421 w 494"/>
                    <a:gd name="T7" fmla="*/ 176 h 853"/>
                    <a:gd name="T8" fmla="*/ 366 w 494"/>
                    <a:gd name="T9" fmla="*/ 57 h 853"/>
                    <a:gd name="T10" fmla="*/ 284 w 494"/>
                    <a:gd name="T11" fmla="*/ 12 h 853"/>
                    <a:gd name="T12" fmla="*/ 201 w 494"/>
                    <a:gd name="T13" fmla="*/ 131 h 853"/>
                    <a:gd name="T14" fmla="*/ 146 w 494"/>
                    <a:gd name="T15" fmla="*/ 277 h 853"/>
                    <a:gd name="T16" fmla="*/ 73 w 494"/>
                    <a:gd name="T17" fmla="*/ 505 h 853"/>
                    <a:gd name="T18" fmla="*/ 37 w 494"/>
                    <a:gd name="T19" fmla="*/ 661 h 853"/>
                    <a:gd name="T20" fmla="*/ 0 w 494"/>
                    <a:gd name="T21" fmla="*/ 853 h 85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94"/>
                    <a:gd name="T34" fmla="*/ 0 h 853"/>
                    <a:gd name="T35" fmla="*/ 494 w 494"/>
                    <a:gd name="T36" fmla="*/ 853 h 85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94" h="853">
                      <a:moveTo>
                        <a:pt x="494" y="515"/>
                      </a:moveTo>
                      <a:cubicBezTo>
                        <a:pt x="489" y="489"/>
                        <a:pt x="475" y="403"/>
                        <a:pt x="466" y="359"/>
                      </a:cubicBezTo>
                      <a:cubicBezTo>
                        <a:pt x="457" y="315"/>
                        <a:pt x="446" y="279"/>
                        <a:pt x="439" y="249"/>
                      </a:cubicBezTo>
                      <a:cubicBezTo>
                        <a:pt x="432" y="219"/>
                        <a:pt x="433" y="208"/>
                        <a:pt x="421" y="176"/>
                      </a:cubicBezTo>
                      <a:cubicBezTo>
                        <a:pt x="409" y="144"/>
                        <a:pt x="389" y="84"/>
                        <a:pt x="366" y="57"/>
                      </a:cubicBezTo>
                      <a:cubicBezTo>
                        <a:pt x="343" y="30"/>
                        <a:pt x="311" y="0"/>
                        <a:pt x="284" y="12"/>
                      </a:cubicBezTo>
                      <a:cubicBezTo>
                        <a:pt x="257" y="24"/>
                        <a:pt x="224" y="87"/>
                        <a:pt x="201" y="131"/>
                      </a:cubicBezTo>
                      <a:cubicBezTo>
                        <a:pt x="178" y="175"/>
                        <a:pt x="167" y="215"/>
                        <a:pt x="146" y="277"/>
                      </a:cubicBezTo>
                      <a:cubicBezTo>
                        <a:pt x="125" y="339"/>
                        <a:pt x="91" y="441"/>
                        <a:pt x="73" y="505"/>
                      </a:cubicBezTo>
                      <a:cubicBezTo>
                        <a:pt x="55" y="569"/>
                        <a:pt x="49" y="603"/>
                        <a:pt x="37" y="661"/>
                      </a:cubicBezTo>
                      <a:cubicBezTo>
                        <a:pt x="25" y="719"/>
                        <a:pt x="8" y="813"/>
                        <a:pt x="0" y="853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675" name="Oval 117"/>
                <p:cNvSpPr>
                  <a:spLocks noChangeArrowheads="1"/>
                </p:cNvSpPr>
                <p:nvPr/>
              </p:nvSpPr>
              <p:spPr bwMode="auto">
                <a:xfrm>
                  <a:off x="576" y="3264"/>
                  <a:ext cx="576" cy="192"/>
                </a:xfrm>
                <a:prstGeom prst="ellips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5676" name="Freeform 118"/>
                <p:cNvSpPr>
                  <a:spLocks/>
                </p:cNvSpPr>
                <p:nvPr/>
              </p:nvSpPr>
              <p:spPr bwMode="auto">
                <a:xfrm>
                  <a:off x="969" y="3712"/>
                  <a:ext cx="320" cy="256"/>
                </a:xfrm>
                <a:custGeom>
                  <a:avLst/>
                  <a:gdLst>
                    <a:gd name="T0" fmla="*/ 320 w 320"/>
                    <a:gd name="T1" fmla="*/ 0 h 256"/>
                    <a:gd name="T2" fmla="*/ 0 w 320"/>
                    <a:gd name="T3" fmla="*/ 256 h 256"/>
                    <a:gd name="T4" fmla="*/ 0 60000 65536"/>
                    <a:gd name="T5" fmla="*/ 0 60000 65536"/>
                    <a:gd name="T6" fmla="*/ 0 w 320"/>
                    <a:gd name="T7" fmla="*/ 0 h 256"/>
                    <a:gd name="T8" fmla="*/ 320 w 320"/>
                    <a:gd name="T9" fmla="*/ 256 h 2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20" h="256">
                      <a:moveTo>
                        <a:pt x="32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677" name="Freeform 119"/>
                <p:cNvSpPr>
                  <a:spLocks/>
                </p:cNvSpPr>
                <p:nvPr/>
              </p:nvSpPr>
              <p:spPr bwMode="auto">
                <a:xfrm>
                  <a:off x="978" y="3398"/>
                  <a:ext cx="302" cy="570"/>
                </a:xfrm>
                <a:custGeom>
                  <a:avLst/>
                  <a:gdLst>
                    <a:gd name="T0" fmla="*/ 302 w 302"/>
                    <a:gd name="T1" fmla="*/ 305 h 570"/>
                    <a:gd name="T2" fmla="*/ 275 w 302"/>
                    <a:gd name="T3" fmla="*/ 223 h 570"/>
                    <a:gd name="T4" fmla="*/ 220 w 302"/>
                    <a:gd name="T5" fmla="*/ 96 h 570"/>
                    <a:gd name="T6" fmla="*/ 183 w 302"/>
                    <a:gd name="T7" fmla="*/ 3 h 570"/>
                    <a:gd name="T8" fmla="*/ 128 w 302"/>
                    <a:gd name="T9" fmla="*/ 113 h 570"/>
                    <a:gd name="T10" fmla="*/ 92 w 302"/>
                    <a:gd name="T11" fmla="*/ 259 h 570"/>
                    <a:gd name="T12" fmla="*/ 28 w 302"/>
                    <a:gd name="T13" fmla="*/ 479 h 570"/>
                    <a:gd name="T14" fmla="*/ 0 w 302"/>
                    <a:gd name="T15" fmla="*/ 570 h 57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02"/>
                    <a:gd name="T25" fmla="*/ 0 h 570"/>
                    <a:gd name="T26" fmla="*/ 302 w 302"/>
                    <a:gd name="T27" fmla="*/ 570 h 57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02" h="570">
                      <a:moveTo>
                        <a:pt x="302" y="305"/>
                      </a:moveTo>
                      <a:cubicBezTo>
                        <a:pt x="297" y="291"/>
                        <a:pt x="289" y="258"/>
                        <a:pt x="275" y="223"/>
                      </a:cubicBezTo>
                      <a:cubicBezTo>
                        <a:pt x="261" y="188"/>
                        <a:pt x="235" y="133"/>
                        <a:pt x="220" y="96"/>
                      </a:cubicBezTo>
                      <a:cubicBezTo>
                        <a:pt x="205" y="59"/>
                        <a:pt x="198" y="0"/>
                        <a:pt x="183" y="3"/>
                      </a:cubicBezTo>
                      <a:cubicBezTo>
                        <a:pt x="168" y="6"/>
                        <a:pt x="143" y="70"/>
                        <a:pt x="128" y="113"/>
                      </a:cubicBezTo>
                      <a:cubicBezTo>
                        <a:pt x="113" y="156"/>
                        <a:pt x="109" y="198"/>
                        <a:pt x="92" y="259"/>
                      </a:cubicBezTo>
                      <a:cubicBezTo>
                        <a:pt x="75" y="320"/>
                        <a:pt x="43" y="427"/>
                        <a:pt x="28" y="479"/>
                      </a:cubicBezTo>
                      <a:cubicBezTo>
                        <a:pt x="13" y="531"/>
                        <a:pt x="6" y="551"/>
                        <a:pt x="0" y="570"/>
                      </a:cubicBez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5668" name="Group 120"/>
              <p:cNvGrpSpPr>
                <a:grpSpLocks/>
              </p:cNvGrpSpPr>
              <p:nvPr/>
            </p:nvGrpSpPr>
            <p:grpSpPr bwMode="auto">
              <a:xfrm>
                <a:off x="576" y="3278"/>
                <a:ext cx="576" cy="178"/>
                <a:chOff x="576" y="2414"/>
                <a:chExt cx="576" cy="178"/>
              </a:xfrm>
            </p:grpSpPr>
            <p:sp>
              <p:nvSpPr>
                <p:cNvPr id="25669" name="Line 121"/>
                <p:cNvSpPr>
                  <a:spLocks noChangeShapeType="1"/>
                </p:cNvSpPr>
                <p:nvPr/>
              </p:nvSpPr>
              <p:spPr bwMode="auto">
                <a:xfrm>
                  <a:off x="576" y="2496"/>
                  <a:ext cx="57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670" name="Freeform 122"/>
                <p:cNvSpPr>
                  <a:spLocks/>
                </p:cNvSpPr>
                <p:nvPr/>
              </p:nvSpPr>
              <p:spPr bwMode="auto">
                <a:xfrm>
                  <a:off x="720" y="2414"/>
                  <a:ext cx="295" cy="178"/>
                </a:xfrm>
                <a:custGeom>
                  <a:avLst/>
                  <a:gdLst>
                    <a:gd name="T0" fmla="*/ 0 w 295"/>
                    <a:gd name="T1" fmla="*/ 178 h 178"/>
                    <a:gd name="T2" fmla="*/ 295 w 295"/>
                    <a:gd name="T3" fmla="*/ 0 h 178"/>
                    <a:gd name="T4" fmla="*/ 0 60000 65536"/>
                    <a:gd name="T5" fmla="*/ 0 60000 65536"/>
                    <a:gd name="T6" fmla="*/ 0 w 295"/>
                    <a:gd name="T7" fmla="*/ 0 h 178"/>
                    <a:gd name="T8" fmla="*/ 295 w 295"/>
                    <a:gd name="T9" fmla="*/ 178 h 17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95" h="178">
                      <a:moveTo>
                        <a:pt x="0" y="178"/>
                      </a:moveTo>
                      <a:lnTo>
                        <a:pt x="295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25639" name="Group 173"/>
          <p:cNvGrpSpPr>
            <a:grpSpLocks/>
          </p:cNvGrpSpPr>
          <p:nvPr/>
        </p:nvGrpSpPr>
        <p:grpSpPr bwMode="auto">
          <a:xfrm>
            <a:off x="990600" y="2819400"/>
            <a:ext cx="2074863" cy="2413000"/>
            <a:chOff x="96" y="2064"/>
            <a:chExt cx="1307" cy="1520"/>
          </a:xfrm>
        </p:grpSpPr>
        <p:graphicFrame>
          <p:nvGraphicFramePr>
            <p:cNvPr id="25614" name="Object 12"/>
            <p:cNvGraphicFramePr>
              <a:graphicFrameLocks noChangeAspect="1"/>
            </p:cNvGraphicFramePr>
            <p:nvPr/>
          </p:nvGraphicFramePr>
          <p:xfrm>
            <a:off x="654" y="3264"/>
            <a:ext cx="160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54" name="Equation" r:id="rId28" imgW="164880" imgH="177480" progId="Equation.3">
                    <p:embed/>
                  </p:oleObj>
                </mc:Choice>
                <mc:Fallback>
                  <p:oleObj name="Equation" r:id="rId28" imgW="164880" imgH="17748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4" y="3264"/>
                          <a:ext cx="160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5656" name="Group 150"/>
            <p:cNvGrpSpPr>
              <a:grpSpLocks/>
            </p:cNvGrpSpPr>
            <p:nvPr/>
          </p:nvGrpSpPr>
          <p:grpSpPr bwMode="auto">
            <a:xfrm>
              <a:off x="96" y="2064"/>
              <a:ext cx="1307" cy="1520"/>
              <a:chOff x="96" y="2064"/>
              <a:chExt cx="1307" cy="1520"/>
            </a:xfrm>
          </p:grpSpPr>
          <p:graphicFrame>
            <p:nvGraphicFramePr>
              <p:cNvPr id="25615" name="Object 13"/>
              <p:cNvGraphicFramePr>
                <a:graphicFrameLocks noChangeAspect="1"/>
              </p:cNvGraphicFramePr>
              <p:nvPr/>
            </p:nvGraphicFramePr>
            <p:xfrm>
              <a:off x="549" y="2064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755" name="Equation" r:id="rId30" imgW="114120" imgH="139680" progId="Equation.3">
                      <p:embed/>
                    </p:oleObj>
                  </mc:Choice>
                  <mc:Fallback>
                    <p:oleObj name="Equation" r:id="rId30" imgW="114120" imgH="139680" progId="Equation.3">
                      <p:embed/>
                      <p:pic>
                        <p:nvPicPr>
                          <p:cNvPr id="0" name="Object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9" y="2064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6" name="Object 14"/>
              <p:cNvGraphicFramePr>
                <a:graphicFrameLocks noChangeAspect="1"/>
              </p:cNvGraphicFramePr>
              <p:nvPr/>
            </p:nvGraphicFramePr>
            <p:xfrm>
              <a:off x="96" y="3408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756" name="Equation" r:id="rId32" imgW="139680" imgH="139680" progId="Equation.3">
                      <p:embed/>
                    </p:oleObj>
                  </mc:Choice>
                  <mc:Fallback>
                    <p:oleObj name="Equation" r:id="rId32" imgW="139680" imgH="139680" progId="Equation.3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6" y="3408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7" name="Object 15"/>
              <p:cNvGraphicFramePr>
                <a:graphicFrameLocks noChangeAspect="1"/>
              </p:cNvGraphicFramePr>
              <p:nvPr/>
            </p:nvGraphicFramePr>
            <p:xfrm>
              <a:off x="1230" y="3296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757" name="Equation" r:id="rId34" imgW="139680" imgH="164880" progId="Equation.3">
                      <p:embed/>
                    </p:oleObj>
                  </mc:Choice>
                  <mc:Fallback>
                    <p:oleObj name="Equation" r:id="rId34" imgW="139680" imgH="164880" progId="Equation.3">
                      <p:embed/>
                      <p:pic>
                        <p:nvPicPr>
                          <p:cNvPr id="0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30" y="3296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657" name="Line 82"/>
              <p:cNvSpPr>
                <a:spLocks noChangeShapeType="1"/>
              </p:cNvSpPr>
              <p:nvPr/>
            </p:nvSpPr>
            <p:spPr bwMode="auto">
              <a:xfrm flipV="1">
                <a:off x="174" y="3264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58" name="Line 83"/>
              <p:cNvSpPr>
                <a:spLocks noChangeShapeType="1"/>
              </p:cNvSpPr>
              <p:nvPr/>
            </p:nvSpPr>
            <p:spPr bwMode="auto">
              <a:xfrm flipH="1">
                <a:off x="222" y="3072"/>
                <a:ext cx="816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59" name="Line 84"/>
              <p:cNvSpPr>
                <a:spLocks noChangeShapeType="1"/>
              </p:cNvSpPr>
              <p:nvPr/>
            </p:nvSpPr>
            <p:spPr bwMode="auto">
              <a:xfrm flipV="1">
                <a:off x="702" y="2640"/>
                <a:ext cx="0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60" name="Line 86"/>
              <p:cNvSpPr>
                <a:spLocks noChangeShapeType="1"/>
              </p:cNvSpPr>
              <p:nvPr/>
            </p:nvSpPr>
            <p:spPr bwMode="auto">
              <a:xfrm flipV="1">
                <a:off x="702" y="211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84093" name="Freeform 93"/>
          <p:cNvSpPr>
            <a:spLocks/>
          </p:cNvSpPr>
          <p:nvPr/>
        </p:nvSpPr>
        <p:spPr bwMode="auto">
          <a:xfrm>
            <a:off x="1517650" y="3429000"/>
            <a:ext cx="855663" cy="1306513"/>
          </a:xfrm>
          <a:custGeom>
            <a:avLst/>
            <a:gdLst>
              <a:gd name="T0" fmla="*/ 0 w 539"/>
              <a:gd name="T1" fmla="*/ 508000 h 823"/>
              <a:gd name="T2" fmla="*/ 87313 w 539"/>
              <a:gd name="T3" fmla="*/ 769938 h 823"/>
              <a:gd name="T4" fmla="*/ 130175 w 539"/>
              <a:gd name="T5" fmla="*/ 900113 h 823"/>
              <a:gd name="T6" fmla="*/ 246063 w 539"/>
              <a:gd name="T7" fmla="*/ 1103313 h 823"/>
              <a:gd name="T8" fmla="*/ 327025 w 539"/>
              <a:gd name="T9" fmla="*/ 1227138 h 823"/>
              <a:gd name="T10" fmla="*/ 454025 w 539"/>
              <a:gd name="T11" fmla="*/ 1289050 h 823"/>
              <a:gd name="T12" fmla="*/ 581025 w 539"/>
              <a:gd name="T13" fmla="*/ 1117600 h 823"/>
              <a:gd name="T14" fmla="*/ 652463 w 539"/>
              <a:gd name="T15" fmla="*/ 871538 h 823"/>
              <a:gd name="T16" fmla="*/ 725488 w 539"/>
              <a:gd name="T17" fmla="*/ 522288 h 823"/>
              <a:gd name="T18" fmla="*/ 798513 w 539"/>
              <a:gd name="T19" fmla="*/ 231775 h 823"/>
              <a:gd name="T20" fmla="*/ 855663 w 539"/>
              <a:gd name="T21" fmla="*/ 0 h 8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39"/>
              <a:gd name="T34" fmla="*/ 0 h 823"/>
              <a:gd name="T35" fmla="*/ 539 w 539"/>
              <a:gd name="T36" fmla="*/ 823 h 82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39" h="823">
                <a:moveTo>
                  <a:pt x="0" y="320"/>
                </a:moveTo>
                <a:cubicBezTo>
                  <a:pt x="9" y="347"/>
                  <a:pt x="41" y="444"/>
                  <a:pt x="55" y="485"/>
                </a:cubicBezTo>
                <a:cubicBezTo>
                  <a:pt x="69" y="526"/>
                  <a:pt x="65" y="532"/>
                  <a:pt x="82" y="567"/>
                </a:cubicBezTo>
                <a:cubicBezTo>
                  <a:pt x="99" y="602"/>
                  <a:pt x="134" y="661"/>
                  <a:pt x="155" y="695"/>
                </a:cubicBezTo>
                <a:cubicBezTo>
                  <a:pt x="176" y="729"/>
                  <a:pt x="184" y="754"/>
                  <a:pt x="206" y="773"/>
                </a:cubicBezTo>
                <a:cubicBezTo>
                  <a:pt x="228" y="792"/>
                  <a:pt x="259" y="823"/>
                  <a:pt x="286" y="812"/>
                </a:cubicBezTo>
                <a:cubicBezTo>
                  <a:pt x="313" y="801"/>
                  <a:pt x="345" y="748"/>
                  <a:pt x="366" y="704"/>
                </a:cubicBezTo>
                <a:cubicBezTo>
                  <a:pt x="387" y="660"/>
                  <a:pt x="396" y="611"/>
                  <a:pt x="411" y="549"/>
                </a:cubicBezTo>
                <a:cubicBezTo>
                  <a:pt x="426" y="487"/>
                  <a:pt x="442" y="396"/>
                  <a:pt x="457" y="329"/>
                </a:cubicBezTo>
                <a:cubicBezTo>
                  <a:pt x="472" y="262"/>
                  <a:pt x="489" y="201"/>
                  <a:pt x="503" y="146"/>
                </a:cubicBezTo>
                <a:cubicBezTo>
                  <a:pt x="517" y="91"/>
                  <a:pt x="532" y="30"/>
                  <a:pt x="539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4183" name="Freeform 183"/>
          <p:cNvSpPr>
            <a:spLocks/>
          </p:cNvSpPr>
          <p:nvPr/>
        </p:nvSpPr>
        <p:spPr bwMode="auto">
          <a:xfrm>
            <a:off x="1379538" y="3889375"/>
            <a:ext cx="957262" cy="14288"/>
          </a:xfrm>
          <a:custGeom>
            <a:avLst/>
            <a:gdLst>
              <a:gd name="T0" fmla="*/ 0 w 603"/>
              <a:gd name="T1" fmla="*/ 14288 h 9"/>
              <a:gd name="T2" fmla="*/ 957262 w 603"/>
              <a:gd name="T3" fmla="*/ 0 h 9"/>
              <a:gd name="T4" fmla="*/ 0 60000 65536"/>
              <a:gd name="T5" fmla="*/ 0 60000 65536"/>
              <a:gd name="T6" fmla="*/ 0 w 603"/>
              <a:gd name="T7" fmla="*/ 0 h 9"/>
              <a:gd name="T8" fmla="*/ 603 w 603"/>
              <a:gd name="T9" fmla="*/ 9 h 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3" h="9">
                <a:moveTo>
                  <a:pt x="0" y="9"/>
                </a:moveTo>
                <a:lnTo>
                  <a:pt x="603" y="0"/>
                </a:lnTo>
              </a:path>
            </a:pathLst>
          </a:custGeom>
          <a:noFill/>
          <a:ln w="2222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4095" name="Freeform 95"/>
          <p:cNvSpPr>
            <a:spLocks/>
          </p:cNvSpPr>
          <p:nvPr/>
        </p:nvSpPr>
        <p:spPr bwMode="auto">
          <a:xfrm>
            <a:off x="2057400" y="3614738"/>
            <a:ext cx="579438" cy="347662"/>
          </a:xfrm>
          <a:custGeom>
            <a:avLst/>
            <a:gdLst>
              <a:gd name="T0" fmla="*/ 0 w 365"/>
              <a:gd name="T1" fmla="*/ 347662 h 219"/>
              <a:gd name="T2" fmla="*/ 579438 w 365"/>
              <a:gd name="T3" fmla="*/ 0 h 219"/>
              <a:gd name="T4" fmla="*/ 0 60000 65536"/>
              <a:gd name="T5" fmla="*/ 0 60000 65536"/>
              <a:gd name="T6" fmla="*/ 0 w 365"/>
              <a:gd name="T7" fmla="*/ 0 h 219"/>
              <a:gd name="T8" fmla="*/ 365 w 365"/>
              <a:gd name="T9" fmla="*/ 219 h 21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5" h="219">
                <a:moveTo>
                  <a:pt x="0" y="219"/>
                </a:moveTo>
                <a:lnTo>
                  <a:pt x="365" y="0"/>
                </a:lnTo>
              </a:path>
            </a:pathLst>
          </a:custGeom>
          <a:noFill/>
          <a:ln w="25400">
            <a:solidFill>
              <a:srgbClr val="8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2" name="Group 180"/>
          <p:cNvGrpSpPr>
            <a:grpSpLocks/>
          </p:cNvGrpSpPr>
          <p:nvPr/>
        </p:nvGrpSpPr>
        <p:grpSpPr bwMode="auto">
          <a:xfrm>
            <a:off x="1100138" y="3352800"/>
            <a:ext cx="1566862" cy="1387475"/>
            <a:chOff x="2133" y="3350"/>
            <a:chExt cx="987" cy="874"/>
          </a:xfrm>
        </p:grpSpPr>
        <p:grpSp>
          <p:nvGrpSpPr>
            <p:cNvPr id="25652" name="Group 178"/>
            <p:cNvGrpSpPr>
              <a:grpSpLocks/>
            </p:cNvGrpSpPr>
            <p:nvPr/>
          </p:nvGrpSpPr>
          <p:grpSpPr bwMode="auto">
            <a:xfrm>
              <a:off x="2133" y="3350"/>
              <a:ext cx="987" cy="866"/>
              <a:chOff x="2085" y="2448"/>
              <a:chExt cx="987" cy="866"/>
            </a:xfrm>
          </p:grpSpPr>
          <p:sp>
            <p:nvSpPr>
              <p:cNvPr id="25654" name="Freeform 177"/>
              <p:cNvSpPr>
                <a:spLocks/>
              </p:cNvSpPr>
              <p:nvPr/>
            </p:nvSpPr>
            <p:spPr bwMode="auto">
              <a:xfrm>
                <a:off x="2085" y="2642"/>
                <a:ext cx="987" cy="672"/>
              </a:xfrm>
              <a:custGeom>
                <a:avLst/>
                <a:gdLst>
                  <a:gd name="T0" fmla="*/ 0 w 987"/>
                  <a:gd name="T1" fmla="*/ 9 h 672"/>
                  <a:gd name="T2" fmla="*/ 91 w 987"/>
                  <a:gd name="T3" fmla="*/ 220 h 672"/>
                  <a:gd name="T4" fmla="*/ 171 w 987"/>
                  <a:gd name="T5" fmla="*/ 384 h 672"/>
                  <a:gd name="T6" fmla="*/ 267 w 987"/>
                  <a:gd name="T7" fmla="*/ 528 h 672"/>
                  <a:gd name="T8" fmla="*/ 363 w 987"/>
                  <a:gd name="T9" fmla="*/ 624 h 672"/>
                  <a:gd name="T10" fmla="*/ 459 w 987"/>
                  <a:gd name="T11" fmla="*/ 672 h 672"/>
                  <a:gd name="T12" fmla="*/ 555 w 987"/>
                  <a:gd name="T13" fmla="*/ 672 h 672"/>
                  <a:gd name="T14" fmla="*/ 699 w 987"/>
                  <a:gd name="T15" fmla="*/ 576 h 672"/>
                  <a:gd name="T16" fmla="*/ 795 w 987"/>
                  <a:gd name="T17" fmla="*/ 480 h 672"/>
                  <a:gd name="T18" fmla="*/ 859 w 987"/>
                  <a:gd name="T19" fmla="*/ 341 h 672"/>
                  <a:gd name="T20" fmla="*/ 905 w 987"/>
                  <a:gd name="T21" fmla="*/ 275 h 672"/>
                  <a:gd name="T22" fmla="*/ 941 w 987"/>
                  <a:gd name="T23" fmla="*/ 147 h 672"/>
                  <a:gd name="T24" fmla="*/ 969 w 987"/>
                  <a:gd name="T25" fmla="*/ 66 h 672"/>
                  <a:gd name="T26" fmla="*/ 987 w 987"/>
                  <a:gd name="T27" fmla="*/ 0 h 672"/>
                  <a:gd name="T28" fmla="*/ 0 w 987"/>
                  <a:gd name="T29" fmla="*/ 9 h 67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87"/>
                  <a:gd name="T46" fmla="*/ 0 h 672"/>
                  <a:gd name="T47" fmla="*/ 987 w 987"/>
                  <a:gd name="T48" fmla="*/ 672 h 67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87" h="672">
                    <a:moveTo>
                      <a:pt x="0" y="9"/>
                    </a:moveTo>
                    <a:lnTo>
                      <a:pt x="91" y="220"/>
                    </a:lnTo>
                    <a:lnTo>
                      <a:pt x="171" y="384"/>
                    </a:lnTo>
                    <a:lnTo>
                      <a:pt x="267" y="528"/>
                    </a:lnTo>
                    <a:lnTo>
                      <a:pt x="363" y="624"/>
                    </a:lnTo>
                    <a:lnTo>
                      <a:pt x="459" y="672"/>
                    </a:lnTo>
                    <a:lnTo>
                      <a:pt x="555" y="672"/>
                    </a:lnTo>
                    <a:lnTo>
                      <a:pt x="699" y="576"/>
                    </a:lnTo>
                    <a:lnTo>
                      <a:pt x="795" y="480"/>
                    </a:lnTo>
                    <a:lnTo>
                      <a:pt x="859" y="341"/>
                    </a:lnTo>
                    <a:lnTo>
                      <a:pt x="905" y="275"/>
                    </a:lnTo>
                    <a:lnTo>
                      <a:pt x="941" y="147"/>
                    </a:lnTo>
                    <a:lnTo>
                      <a:pt x="969" y="66"/>
                    </a:lnTo>
                    <a:lnTo>
                      <a:pt x="987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339966">
                  <a:alpha val="50195"/>
                </a:srgbClr>
              </a:solidFill>
              <a:ln w="285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55" name="Oval 161"/>
              <p:cNvSpPr>
                <a:spLocks noChangeArrowheads="1"/>
              </p:cNvSpPr>
              <p:nvPr/>
            </p:nvSpPr>
            <p:spPr bwMode="auto">
              <a:xfrm>
                <a:off x="2090" y="2448"/>
                <a:ext cx="982" cy="384"/>
              </a:xfrm>
              <a:prstGeom prst="ellipse">
                <a:avLst/>
              </a:prstGeom>
              <a:solidFill>
                <a:srgbClr val="339966">
                  <a:alpha val="50195"/>
                </a:srgbClr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5653" name="Freeform 164"/>
            <p:cNvSpPr>
              <a:spLocks/>
            </p:cNvSpPr>
            <p:nvPr/>
          </p:nvSpPr>
          <p:spPr bwMode="auto">
            <a:xfrm>
              <a:off x="2138" y="3542"/>
              <a:ext cx="982" cy="682"/>
            </a:xfrm>
            <a:custGeom>
              <a:avLst/>
              <a:gdLst>
                <a:gd name="T0" fmla="*/ 0 w 982"/>
                <a:gd name="T1" fmla="*/ 0 h 682"/>
                <a:gd name="T2" fmla="*/ 131 w 982"/>
                <a:gd name="T3" fmla="*/ 322 h 682"/>
                <a:gd name="T4" fmla="*/ 262 w 982"/>
                <a:gd name="T5" fmla="*/ 523 h 682"/>
                <a:gd name="T6" fmla="*/ 384 w 982"/>
                <a:gd name="T7" fmla="*/ 633 h 682"/>
                <a:gd name="T8" fmla="*/ 496 w 982"/>
                <a:gd name="T9" fmla="*/ 679 h 682"/>
                <a:gd name="T10" fmla="*/ 589 w 982"/>
                <a:gd name="T11" fmla="*/ 651 h 682"/>
                <a:gd name="T12" fmla="*/ 702 w 982"/>
                <a:gd name="T13" fmla="*/ 569 h 682"/>
                <a:gd name="T14" fmla="*/ 704 w 982"/>
                <a:gd name="T15" fmla="*/ 572 h 682"/>
                <a:gd name="T16" fmla="*/ 786 w 982"/>
                <a:gd name="T17" fmla="*/ 471 h 682"/>
                <a:gd name="T18" fmla="*/ 805 w 982"/>
                <a:gd name="T19" fmla="*/ 437 h 682"/>
                <a:gd name="T20" fmla="*/ 835 w 982"/>
                <a:gd name="T21" fmla="*/ 384 h 682"/>
                <a:gd name="T22" fmla="*/ 898 w 982"/>
                <a:gd name="T23" fmla="*/ 249 h 682"/>
                <a:gd name="T24" fmla="*/ 944 w 982"/>
                <a:gd name="T25" fmla="*/ 139 h 682"/>
                <a:gd name="T26" fmla="*/ 982 w 982"/>
                <a:gd name="T27" fmla="*/ 0 h 6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82"/>
                <a:gd name="T43" fmla="*/ 0 h 682"/>
                <a:gd name="T44" fmla="*/ 982 w 982"/>
                <a:gd name="T45" fmla="*/ 682 h 68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82" h="682">
                  <a:moveTo>
                    <a:pt x="0" y="0"/>
                  </a:moveTo>
                  <a:cubicBezTo>
                    <a:pt x="21" y="54"/>
                    <a:pt x="87" y="235"/>
                    <a:pt x="131" y="322"/>
                  </a:cubicBezTo>
                  <a:cubicBezTo>
                    <a:pt x="175" y="409"/>
                    <a:pt x="220" y="471"/>
                    <a:pt x="262" y="523"/>
                  </a:cubicBezTo>
                  <a:cubicBezTo>
                    <a:pt x="304" y="575"/>
                    <a:pt x="345" y="607"/>
                    <a:pt x="384" y="633"/>
                  </a:cubicBezTo>
                  <a:cubicBezTo>
                    <a:pt x="422" y="659"/>
                    <a:pt x="462" y="676"/>
                    <a:pt x="496" y="679"/>
                  </a:cubicBezTo>
                  <a:cubicBezTo>
                    <a:pt x="530" y="682"/>
                    <a:pt x="554" y="669"/>
                    <a:pt x="589" y="651"/>
                  </a:cubicBezTo>
                  <a:cubicBezTo>
                    <a:pt x="624" y="633"/>
                    <a:pt x="683" y="582"/>
                    <a:pt x="702" y="569"/>
                  </a:cubicBezTo>
                  <a:cubicBezTo>
                    <a:pt x="721" y="556"/>
                    <a:pt x="690" y="588"/>
                    <a:pt x="704" y="572"/>
                  </a:cubicBezTo>
                  <a:cubicBezTo>
                    <a:pt x="718" y="556"/>
                    <a:pt x="769" y="494"/>
                    <a:pt x="786" y="471"/>
                  </a:cubicBezTo>
                  <a:cubicBezTo>
                    <a:pt x="803" y="448"/>
                    <a:pt x="797" y="452"/>
                    <a:pt x="805" y="437"/>
                  </a:cubicBezTo>
                  <a:cubicBezTo>
                    <a:pt x="813" y="422"/>
                    <a:pt x="820" y="415"/>
                    <a:pt x="835" y="384"/>
                  </a:cubicBezTo>
                  <a:cubicBezTo>
                    <a:pt x="850" y="353"/>
                    <a:pt x="880" y="290"/>
                    <a:pt x="898" y="249"/>
                  </a:cubicBezTo>
                  <a:cubicBezTo>
                    <a:pt x="917" y="208"/>
                    <a:pt x="930" y="181"/>
                    <a:pt x="944" y="139"/>
                  </a:cubicBezTo>
                  <a:cubicBezTo>
                    <a:pt x="958" y="97"/>
                    <a:pt x="974" y="29"/>
                    <a:pt x="982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4" name="Group 203"/>
          <p:cNvGrpSpPr>
            <a:grpSpLocks/>
          </p:cNvGrpSpPr>
          <p:nvPr/>
        </p:nvGrpSpPr>
        <p:grpSpPr bwMode="auto">
          <a:xfrm>
            <a:off x="3429000" y="2971800"/>
            <a:ext cx="2286000" cy="2489200"/>
            <a:chOff x="2160" y="1872"/>
            <a:chExt cx="1440" cy="1568"/>
          </a:xfrm>
        </p:grpSpPr>
        <p:pic>
          <p:nvPicPr>
            <p:cNvPr id="25646" name="Picture 126" descr="lc-7(3)-4"/>
            <p:cNvPicPr>
              <a:picLocks noChangeAspect="1" noChangeArrowheads="1"/>
            </p:cNvPicPr>
            <p:nvPr/>
          </p:nvPicPr>
          <p:blipFill>
            <a:blip r:embed="rId36"/>
            <a:srcRect/>
            <a:stretch>
              <a:fillRect/>
            </a:stretch>
          </p:blipFill>
          <p:spPr bwMode="auto">
            <a:xfrm>
              <a:off x="2160" y="1872"/>
              <a:ext cx="14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647" name="Group 202"/>
            <p:cNvGrpSpPr>
              <a:grpSpLocks/>
            </p:cNvGrpSpPr>
            <p:nvPr/>
          </p:nvGrpSpPr>
          <p:grpSpPr bwMode="auto">
            <a:xfrm>
              <a:off x="2496" y="1920"/>
              <a:ext cx="1056" cy="1520"/>
              <a:chOff x="2496" y="1920"/>
              <a:chExt cx="1056" cy="1520"/>
            </a:xfrm>
          </p:grpSpPr>
          <p:graphicFrame>
            <p:nvGraphicFramePr>
              <p:cNvPr id="25610" name="Object 8"/>
              <p:cNvGraphicFramePr>
                <a:graphicFrameLocks noChangeAspect="1"/>
              </p:cNvGraphicFramePr>
              <p:nvPr/>
            </p:nvGraphicFramePr>
            <p:xfrm>
              <a:off x="2610" y="3264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758" name="Equation" r:id="rId37" imgW="139680" imgH="139680" progId="Equation.3">
                      <p:embed/>
                    </p:oleObj>
                  </mc:Choice>
                  <mc:Fallback>
                    <p:oleObj name="Equation" r:id="rId37" imgW="139680" imgH="139680" progId="Equation.3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10" y="3264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1" name="Object 9"/>
              <p:cNvGraphicFramePr>
                <a:graphicFrameLocks noChangeAspect="1"/>
              </p:cNvGraphicFramePr>
              <p:nvPr/>
            </p:nvGraphicFramePr>
            <p:xfrm>
              <a:off x="3379" y="3120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759" name="Equation" r:id="rId38" imgW="139680" imgH="164880" progId="Equation.3">
                      <p:embed/>
                    </p:oleObj>
                  </mc:Choice>
                  <mc:Fallback>
                    <p:oleObj name="Equation" r:id="rId38" imgW="139680" imgH="164880" progId="Equation.3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79" y="3120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648" name="Line 196"/>
              <p:cNvSpPr>
                <a:spLocks noChangeShapeType="1"/>
              </p:cNvSpPr>
              <p:nvPr/>
            </p:nvSpPr>
            <p:spPr bwMode="auto">
              <a:xfrm flipV="1">
                <a:off x="2880" y="2464"/>
                <a:ext cx="0" cy="6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49" name="Line 197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51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5612" name="Object 10"/>
              <p:cNvGraphicFramePr>
                <a:graphicFrameLocks noChangeAspect="1"/>
              </p:cNvGraphicFramePr>
              <p:nvPr/>
            </p:nvGraphicFramePr>
            <p:xfrm>
              <a:off x="2688" y="1920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760" name="Equation" r:id="rId39" imgW="114120" imgH="139680" progId="Equation.3">
                      <p:embed/>
                    </p:oleObj>
                  </mc:Choice>
                  <mc:Fallback>
                    <p:oleObj name="Equation" r:id="rId39" imgW="114120" imgH="139680" progId="Equation.3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8" y="1920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3" name="Object 11"/>
              <p:cNvGraphicFramePr>
                <a:graphicFrameLocks noChangeAspect="1"/>
              </p:cNvGraphicFramePr>
              <p:nvPr/>
            </p:nvGraphicFramePr>
            <p:xfrm>
              <a:off x="2832" y="3072"/>
              <a:ext cx="163" cy="1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761" name="Equation" r:id="rId40" imgW="164880" imgH="177480" progId="Equation.3">
                      <p:embed/>
                    </p:oleObj>
                  </mc:Choice>
                  <mc:Fallback>
                    <p:oleObj name="Equation" r:id="rId40" imgW="164880" imgH="177480" progId="Equation.3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3072"/>
                            <a:ext cx="163" cy="17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650" name="Line 200"/>
              <p:cNvSpPr>
                <a:spLocks noChangeShapeType="1"/>
              </p:cNvSpPr>
              <p:nvPr/>
            </p:nvSpPr>
            <p:spPr bwMode="auto">
              <a:xfrm>
                <a:off x="2880" y="3072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51" name="Line 201"/>
              <p:cNvSpPr>
                <a:spLocks noChangeShapeType="1"/>
              </p:cNvSpPr>
              <p:nvPr/>
            </p:nvSpPr>
            <p:spPr bwMode="auto">
              <a:xfrm flipH="1">
                <a:off x="2496" y="3072"/>
                <a:ext cx="384" cy="2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84184" name="Freeform 184"/>
          <p:cNvSpPr>
            <a:spLocks/>
          </p:cNvSpPr>
          <p:nvPr/>
        </p:nvSpPr>
        <p:spPr bwMode="auto">
          <a:xfrm>
            <a:off x="1371600" y="3886200"/>
            <a:ext cx="979488" cy="725488"/>
          </a:xfrm>
          <a:custGeom>
            <a:avLst/>
            <a:gdLst>
              <a:gd name="T0" fmla="*/ 0 w 617"/>
              <a:gd name="T1" fmla="*/ 0 h 457"/>
              <a:gd name="T2" fmla="*/ 76200 w 617"/>
              <a:gd name="T3" fmla="*/ 228600 h 457"/>
              <a:gd name="T4" fmla="*/ 180975 w 617"/>
              <a:gd name="T5" fmla="*/ 423863 h 457"/>
              <a:gd name="T6" fmla="*/ 282575 w 617"/>
              <a:gd name="T7" fmla="*/ 555625 h 457"/>
              <a:gd name="T8" fmla="*/ 457200 w 617"/>
              <a:gd name="T9" fmla="*/ 714375 h 457"/>
              <a:gd name="T10" fmla="*/ 646113 w 617"/>
              <a:gd name="T11" fmla="*/ 627063 h 457"/>
              <a:gd name="T12" fmla="*/ 835025 w 617"/>
              <a:gd name="T13" fmla="*/ 381000 h 457"/>
              <a:gd name="T14" fmla="*/ 979488 w 617"/>
              <a:gd name="T15" fmla="*/ 3175 h 4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7"/>
              <a:gd name="T25" fmla="*/ 0 h 457"/>
              <a:gd name="T26" fmla="*/ 617 w 617"/>
              <a:gd name="T27" fmla="*/ 457 h 45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7" h="457">
                <a:moveTo>
                  <a:pt x="0" y="0"/>
                </a:moveTo>
                <a:cubicBezTo>
                  <a:pt x="16" y="48"/>
                  <a:pt x="29" y="100"/>
                  <a:pt x="48" y="144"/>
                </a:cubicBezTo>
                <a:cubicBezTo>
                  <a:pt x="67" y="188"/>
                  <a:pt x="92" y="233"/>
                  <a:pt x="114" y="267"/>
                </a:cubicBezTo>
                <a:cubicBezTo>
                  <a:pt x="136" y="301"/>
                  <a:pt x="149" y="320"/>
                  <a:pt x="178" y="350"/>
                </a:cubicBezTo>
                <a:cubicBezTo>
                  <a:pt x="207" y="380"/>
                  <a:pt x="250" y="443"/>
                  <a:pt x="288" y="450"/>
                </a:cubicBezTo>
                <a:cubicBezTo>
                  <a:pt x="326" y="457"/>
                  <a:pt x="367" y="430"/>
                  <a:pt x="407" y="395"/>
                </a:cubicBezTo>
                <a:cubicBezTo>
                  <a:pt x="447" y="360"/>
                  <a:pt x="491" y="305"/>
                  <a:pt x="526" y="240"/>
                </a:cubicBezTo>
                <a:cubicBezTo>
                  <a:pt x="561" y="175"/>
                  <a:pt x="598" y="52"/>
                  <a:pt x="617" y="2"/>
                </a:cubicBezTo>
              </a:path>
            </a:pathLst>
          </a:custGeom>
          <a:noFill/>
          <a:ln w="22225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4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8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6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84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8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8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8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8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8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8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8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8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84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67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8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6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11" grpId="0" autoUpdateAnimBg="0"/>
      <p:bldP spid="384014" grpId="0" autoUpdateAnimBg="0"/>
      <p:bldP spid="384025" grpId="0" autoUpdateAnimBg="0"/>
      <p:bldP spid="384033" grpId="0" autoUpdateAnimBg="0"/>
      <p:bldP spid="384034" grpId="0" autoUpdateAnimBg="0"/>
      <p:bldP spid="384036" grpId="0" autoUpdateAnimBg="0"/>
      <p:bldP spid="384078" grpId="0" autoUpdateAnimBg="0"/>
      <p:bldP spid="384088" grpId="0" animBg="1"/>
      <p:bldP spid="384090" grpId="0" animBg="1"/>
      <p:bldP spid="384091" grpId="0" animBg="1"/>
      <p:bldP spid="384092" grpId="0" animBg="1"/>
      <p:bldP spid="384096" grpId="0" animBg="1"/>
      <p:bldP spid="384093" grpId="0" animBg="1"/>
      <p:bldP spid="384183" grpId="0" animBg="1"/>
      <p:bldP spid="384095" grpId="0" animBg="1"/>
      <p:bldP spid="38418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E9919-02FB-4CEE-A347-79E4D448AC7C}" type="slidenum">
              <a:rPr lang="en-US" altLang="zh-CN" smtClean="0"/>
              <a:pPr/>
              <a:t>34</a:t>
            </a:fld>
            <a:endParaRPr lang="en-US" altLang="zh-CN"/>
          </a:p>
        </p:txBody>
      </p:sp>
      <p:graphicFrame>
        <p:nvGraphicFramePr>
          <p:cNvPr id="468992" name="Object 2048"/>
          <p:cNvGraphicFramePr>
            <a:graphicFrameLocks noChangeAspect="1"/>
          </p:cNvGraphicFramePr>
          <p:nvPr/>
        </p:nvGraphicFramePr>
        <p:xfrm>
          <a:off x="2438400" y="863600"/>
          <a:ext cx="15335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4" name="Equation" r:id="rId3" imgW="1536480" imgH="431640" progId="Equation.3">
                  <p:embed/>
                </p:oleObj>
              </mc:Choice>
              <mc:Fallback>
                <p:oleObj name="Equation" r:id="rId3" imgW="1536480" imgH="4316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863600"/>
                        <a:ext cx="15335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8993" name="Object 2049"/>
          <p:cNvGraphicFramePr>
            <a:graphicFrameLocks noChangeAspect="1"/>
          </p:cNvGraphicFramePr>
          <p:nvPr/>
        </p:nvGraphicFramePr>
        <p:xfrm>
          <a:off x="1219200" y="1371600"/>
          <a:ext cx="1905000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5" name="公式" r:id="rId5" imgW="1904760" imgH="1002960" progId="Equation.3">
                  <p:embed/>
                </p:oleObj>
              </mc:Choice>
              <mc:Fallback>
                <p:oleObj name="公式" r:id="rId5" imgW="1904760" imgH="100296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71600"/>
                        <a:ext cx="1905000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4648200" y="1614488"/>
            <a:ext cx="243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旋转抛物面</a:t>
            </a:r>
          </a:p>
        </p:txBody>
      </p:sp>
      <p:graphicFrame>
        <p:nvGraphicFramePr>
          <p:cNvPr id="468994" name="Object 2050"/>
          <p:cNvGraphicFramePr>
            <a:graphicFrameLocks noChangeAspect="1"/>
          </p:cNvGraphicFramePr>
          <p:nvPr/>
        </p:nvGraphicFramePr>
        <p:xfrm>
          <a:off x="3149600" y="1728788"/>
          <a:ext cx="11176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" name="公式" r:id="rId7" imgW="1117440" imgH="406080" progId="Equation.3">
                  <p:embed/>
                </p:oleObj>
              </mc:Choice>
              <mc:Fallback>
                <p:oleObj name="公式" r:id="rId7" imgW="1117440" imgH="40608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1728788"/>
                        <a:ext cx="11176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43000" y="2605088"/>
            <a:ext cx="4038600" cy="519112"/>
            <a:chOff x="1392" y="1680"/>
            <a:chExt cx="2544" cy="327"/>
          </a:xfrm>
        </p:grpSpPr>
        <p:sp>
          <p:nvSpPr>
            <p:cNvPr id="26659" name="Text Box 7"/>
            <p:cNvSpPr txBox="1">
              <a:spLocks noChangeArrowheads="1"/>
            </p:cNvSpPr>
            <p:nvPr/>
          </p:nvSpPr>
          <p:spPr bwMode="auto">
            <a:xfrm>
              <a:off x="1392" y="1680"/>
              <a:ext cx="2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itchFamily="18" charset="0"/>
                </a:rPr>
                <a:t>(</a:t>
              </a:r>
              <a:r>
                <a:rPr kumimoji="1" lang="zh-CN" altLang="en-US" sz="2800" b="1">
                  <a:latin typeface="Times New Roman" pitchFamily="18" charset="0"/>
                </a:rPr>
                <a:t>由       面上的抛物线</a:t>
              </a:r>
            </a:p>
          </p:txBody>
        </p:sp>
        <p:graphicFrame>
          <p:nvGraphicFramePr>
            <p:cNvPr id="26639" name="Object 2061"/>
            <p:cNvGraphicFramePr>
              <a:graphicFrameLocks noChangeAspect="1"/>
            </p:cNvGraphicFramePr>
            <p:nvPr/>
          </p:nvGraphicFramePr>
          <p:xfrm>
            <a:off x="1764" y="1756"/>
            <a:ext cx="408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7" name="Equation" r:id="rId9" imgW="647640" imgH="342720" progId="Equation.3">
                    <p:embed/>
                  </p:oleObj>
                </mc:Choice>
                <mc:Fallback>
                  <p:oleObj name="Equation" r:id="rId9" imgW="647640" imgH="342720" progId="Equation.3">
                    <p:embed/>
                    <p:pic>
                      <p:nvPicPr>
                        <p:cNvPr id="0" name="Object 20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4" y="1756"/>
                          <a:ext cx="408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68995" name="Object 2051"/>
          <p:cNvGraphicFramePr>
            <a:graphicFrameLocks noChangeAspect="1"/>
          </p:cNvGraphicFramePr>
          <p:nvPr/>
        </p:nvGraphicFramePr>
        <p:xfrm>
          <a:off x="4572000" y="2605088"/>
          <a:ext cx="14351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" name="公式" r:id="rId11" imgW="1434960" imgH="495000" progId="Equation.3">
                  <p:embed/>
                </p:oleObj>
              </mc:Choice>
              <mc:Fallback>
                <p:oleObj name="公式" r:id="rId11" imgW="1434960" imgH="49500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605088"/>
                        <a:ext cx="14351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8996" name="Object 2052"/>
          <p:cNvGraphicFramePr>
            <a:graphicFrameLocks noChangeAspect="1"/>
          </p:cNvGraphicFramePr>
          <p:nvPr/>
        </p:nvGraphicFramePr>
        <p:xfrm>
          <a:off x="1524000" y="4343400"/>
          <a:ext cx="25146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9" name="公式" r:id="rId13" imgW="2514600" imgH="1117440" progId="Equation.3">
                  <p:embed/>
                </p:oleObj>
              </mc:Choice>
              <mc:Fallback>
                <p:oleObj name="公式" r:id="rId13" imgW="2514600" imgH="1117440" progId="Equation.3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343400"/>
                        <a:ext cx="251460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6059" name="Text Box 11"/>
          <p:cNvSpPr txBox="1">
            <a:spLocks noChangeArrowheads="1"/>
          </p:cNvSpPr>
          <p:nvPr/>
        </p:nvSpPr>
        <p:spPr bwMode="auto">
          <a:xfrm>
            <a:off x="990600" y="3733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用平面</a:t>
            </a:r>
          </a:p>
        </p:txBody>
      </p:sp>
      <p:graphicFrame>
        <p:nvGraphicFramePr>
          <p:cNvPr id="468997" name="Object 2053"/>
          <p:cNvGraphicFramePr>
            <a:graphicFrameLocks noChangeAspect="1"/>
          </p:cNvGraphicFramePr>
          <p:nvPr/>
        </p:nvGraphicFramePr>
        <p:xfrm>
          <a:off x="2209800" y="3778250"/>
          <a:ext cx="8620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0" name="公式" r:id="rId15" imgW="863280" imgH="457200" progId="Equation.3">
                  <p:embed/>
                </p:oleObj>
              </mc:Choice>
              <mc:Fallback>
                <p:oleObj name="公式" r:id="rId15" imgW="863280" imgH="457200" progId="Equation.3">
                  <p:embed/>
                  <p:pic>
                    <p:nvPicPr>
                      <p:cNvPr id="0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778250"/>
                        <a:ext cx="8620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8998" name="Object 2054"/>
          <p:cNvGraphicFramePr>
            <a:graphicFrameLocks noChangeAspect="1"/>
          </p:cNvGraphicFramePr>
          <p:nvPr/>
        </p:nvGraphicFramePr>
        <p:xfrm>
          <a:off x="3124200" y="3810000"/>
          <a:ext cx="1168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" name="公式" r:id="rId17" imgW="1168200" imgH="457200" progId="Equation.3">
                  <p:embed/>
                </p:oleObj>
              </mc:Choice>
              <mc:Fallback>
                <p:oleObj name="公式" r:id="rId17" imgW="1168200" imgH="457200" progId="Equation.3">
                  <p:embed/>
                  <p:pic>
                    <p:nvPicPr>
                      <p:cNvPr id="0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1168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343400" y="4495800"/>
            <a:ext cx="3733800" cy="946150"/>
            <a:chOff x="2832" y="2928"/>
            <a:chExt cx="2352" cy="596"/>
          </a:xfrm>
        </p:grpSpPr>
        <p:sp>
          <p:nvSpPr>
            <p:cNvPr id="26658" name="Text Box 15"/>
            <p:cNvSpPr txBox="1">
              <a:spLocks noChangeArrowheads="1"/>
            </p:cNvSpPr>
            <p:nvPr/>
          </p:nvSpPr>
          <p:spPr bwMode="auto">
            <a:xfrm>
              <a:off x="2832" y="2928"/>
              <a:ext cx="23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当    变动时，这种圆的</a:t>
              </a:r>
              <a:r>
                <a:rPr kumimoji="1" lang="zh-CN" altLang="en-US" sz="2800" b="1">
                  <a:solidFill>
                    <a:srgbClr val="0000FF"/>
                  </a:solidFill>
                  <a:latin typeface="Times New Roman" pitchFamily="18" charset="0"/>
                </a:rPr>
                <a:t>中心</a:t>
              </a:r>
              <a:r>
                <a:rPr kumimoji="1" lang="zh-CN" altLang="en-US" sz="2800" b="1">
                  <a:latin typeface="Times New Roman" pitchFamily="18" charset="0"/>
                </a:rPr>
                <a:t>都在   轴上</a:t>
              </a:r>
              <a:r>
                <a:rPr kumimoji="1" lang="en-US" altLang="zh-CN" sz="2800" b="1">
                  <a:latin typeface="Times New Roman" pitchFamily="18" charset="0"/>
                </a:rPr>
                <a:t>.</a:t>
              </a:r>
            </a:p>
          </p:txBody>
        </p:sp>
        <p:graphicFrame>
          <p:nvGraphicFramePr>
            <p:cNvPr id="26637" name="Object 2059"/>
            <p:cNvGraphicFramePr>
              <a:graphicFrameLocks noChangeAspect="1"/>
            </p:cNvGraphicFramePr>
            <p:nvPr/>
          </p:nvGraphicFramePr>
          <p:xfrm>
            <a:off x="3148" y="2928"/>
            <a:ext cx="191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2" name="公式" r:id="rId19" imgW="304560" imgH="457200" progId="Equation.3">
                    <p:embed/>
                  </p:oleObj>
                </mc:Choice>
                <mc:Fallback>
                  <p:oleObj name="公式" r:id="rId19" imgW="304560" imgH="457200" progId="Equation.3">
                    <p:embed/>
                    <p:pic>
                      <p:nvPicPr>
                        <p:cNvPr id="0" name="Object 20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8" y="2928"/>
                          <a:ext cx="191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8" name="Object 2060"/>
            <p:cNvGraphicFramePr>
              <a:graphicFrameLocks noChangeAspect="1"/>
            </p:cNvGraphicFramePr>
            <p:nvPr/>
          </p:nvGraphicFramePr>
          <p:xfrm>
            <a:off x="4032" y="3289"/>
            <a:ext cx="135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3" name="公式" r:id="rId21" imgW="215640" imgH="266400" progId="Equation.3">
                    <p:embed/>
                  </p:oleObj>
                </mc:Choice>
                <mc:Fallback>
                  <p:oleObj name="公式" r:id="rId21" imgW="215640" imgH="266400" progId="Equation.3">
                    <p:embed/>
                    <p:pic>
                      <p:nvPicPr>
                        <p:cNvPr id="0" name="Object 20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" y="3289"/>
                          <a:ext cx="135" cy="1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6066" name="Rectangle 18"/>
          <p:cNvSpPr>
            <a:spLocks noChangeArrowheads="1"/>
          </p:cNvSpPr>
          <p:nvPr/>
        </p:nvSpPr>
        <p:spPr bwMode="auto">
          <a:xfrm>
            <a:off x="3962400" y="2071688"/>
            <a:ext cx="4267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paraboloid  of revolution </a:t>
            </a:r>
          </a:p>
        </p:txBody>
      </p:sp>
      <p:sp>
        <p:nvSpPr>
          <p:cNvPr id="26646" name="Rectangle 19"/>
          <p:cNvSpPr>
            <a:spLocks noChangeArrowheads="1"/>
          </p:cNvSpPr>
          <p:nvPr/>
        </p:nvSpPr>
        <p:spPr bwMode="auto">
          <a:xfrm>
            <a:off x="990600" y="762000"/>
            <a:ext cx="1752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 i="1" u="sng">
                <a:solidFill>
                  <a:srgbClr val="0000FF"/>
                </a:solidFill>
                <a:latin typeface="Times New Roman" pitchFamily="18" charset="0"/>
              </a:rPr>
              <a:t>特殊地</a:t>
            </a:r>
          </a:p>
        </p:txBody>
      </p:sp>
      <p:sp>
        <p:nvSpPr>
          <p:cNvPr id="386068" name="Rectangle 20"/>
          <p:cNvSpPr>
            <a:spLocks noChangeArrowheads="1"/>
          </p:cNvSpPr>
          <p:nvPr/>
        </p:nvSpPr>
        <p:spPr bwMode="auto">
          <a:xfrm>
            <a:off x="3962400" y="776288"/>
            <a:ext cx="2057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方程变为</a:t>
            </a:r>
          </a:p>
        </p:txBody>
      </p:sp>
      <p:graphicFrame>
        <p:nvGraphicFramePr>
          <p:cNvPr id="26633" name="Object 2055"/>
          <p:cNvGraphicFramePr>
            <a:graphicFrameLocks noChangeAspect="1"/>
          </p:cNvGraphicFramePr>
          <p:nvPr/>
        </p:nvGraphicFramePr>
        <p:xfrm>
          <a:off x="7086600" y="65088"/>
          <a:ext cx="185420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公式" r:id="rId23" imgW="1854000" imgH="1002960" progId="Equation.3">
                  <p:embed/>
                </p:oleObj>
              </mc:Choice>
              <mc:Fallback>
                <p:oleObj name="公式" r:id="rId23" imgW="1854000" imgH="1002960" progId="Equation.3">
                  <p:embed/>
                  <p:pic>
                    <p:nvPicPr>
                      <p:cNvPr id="0" name="Object 20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65088"/>
                        <a:ext cx="1854200" cy="100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6070" name="Rectangle 22"/>
          <p:cNvSpPr>
            <a:spLocks noChangeArrowheads="1"/>
          </p:cNvSpPr>
          <p:nvPr/>
        </p:nvSpPr>
        <p:spPr bwMode="auto">
          <a:xfrm>
            <a:off x="1143000" y="3200400"/>
            <a:ext cx="1295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而成的</a:t>
            </a:r>
            <a:r>
              <a:rPr kumimoji="1" lang="en-US" altLang="zh-CN" sz="2800" b="1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469000" name="Object 2056"/>
          <p:cNvGraphicFramePr>
            <a:graphicFrameLocks noChangeAspect="1"/>
          </p:cNvGraphicFramePr>
          <p:nvPr/>
        </p:nvGraphicFramePr>
        <p:xfrm>
          <a:off x="8115300" y="685800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Equation" r:id="rId25" imgW="266400" imgH="317160" progId="Equation.3">
                  <p:embed/>
                </p:oleObj>
              </mc:Choice>
              <mc:Fallback>
                <p:oleObj name="Equation" r:id="rId25" imgW="266400" imgH="317160" progId="Equation.3">
                  <p:embed/>
                  <p:pic>
                    <p:nvPicPr>
                      <p:cNvPr id="0" name="Object 2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685800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8115300" y="342900"/>
            <a:ext cx="927100" cy="660400"/>
            <a:chOff x="5112" y="216"/>
            <a:chExt cx="584" cy="416"/>
          </a:xfrm>
        </p:grpSpPr>
        <p:graphicFrame>
          <p:nvGraphicFramePr>
            <p:cNvPr id="26635" name="Object 2057"/>
            <p:cNvGraphicFramePr>
              <a:graphicFrameLocks noChangeAspect="1"/>
            </p:cNvGraphicFramePr>
            <p:nvPr/>
          </p:nvGraphicFramePr>
          <p:xfrm>
            <a:off x="5112" y="432"/>
            <a:ext cx="168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6" name="Equation" r:id="rId27" imgW="266400" imgH="317160" progId="Equation.3">
                    <p:embed/>
                  </p:oleObj>
                </mc:Choice>
                <mc:Fallback>
                  <p:oleObj name="Equation" r:id="rId27" imgW="266400" imgH="317160" progId="Equation.3">
                    <p:embed/>
                    <p:pic>
                      <p:nvPicPr>
                        <p:cNvPr id="0" name="Object 20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2" y="432"/>
                          <a:ext cx="168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6" name="Object 2058"/>
            <p:cNvGraphicFramePr>
              <a:graphicFrameLocks noChangeAspect="1"/>
            </p:cNvGraphicFramePr>
            <p:nvPr/>
          </p:nvGraphicFramePr>
          <p:xfrm>
            <a:off x="5520" y="216"/>
            <a:ext cx="176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7" name="Equation" r:id="rId29" imgW="279360" imgH="419040" progId="Equation.3">
                    <p:embed/>
                  </p:oleObj>
                </mc:Choice>
                <mc:Fallback>
                  <p:oleObj name="Equation" r:id="rId29" imgW="279360" imgH="419040" progId="Equation.3">
                    <p:embed/>
                    <p:pic>
                      <p:nvPicPr>
                        <p:cNvPr id="0" name="Object 20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20" y="216"/>
                          <a:ext cx="176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650" name="Group 29"/>
          <p:cNvGrpSpPr>
            <a:grpSpLocks/>
          </p:cNvGrpSpPr>
          <p:nvPr/>
        </p:nvGrpSpPr>
        <p:grpSpPr bwMode="auto">
          <a:xfrm>
            <a:off x="76200" y="0"/>
            <a:ext cx="3124200" cy="438150"/>
            <a:chOff x="48" y="-39"/>
            <a:chExt cx="1968" cy="276"/>
          </a:xfrm>
        </p:grpSpPr>
        <p:grpSp>
          <p:nvGrpSpPr>
            <p:cNvPr id="26654" name="Group 30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6656" name="Line 31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6657" name="Picture 32" descr="BD10263_"/>
              <p:cNvPicPr>
                <a:picLocks noChangeAspect="1" noChangeArrowheads="1"/>
              </p:cNvPicPr>
              <p:nvPr/>
            </p:nvPicPr>
            <p:blipFill>
              <a:blip r:embed="rId31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6655" name="Rectangle 33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86083" name="Rectangle 35"/>
          <p:cNvSpPr>
            <a:spLocks noChangeArrowheads="1"/>
          </p:cNvSpPr>
          <p:nvPr/>
        </p:nvSpPr>
        <p:spPr bwMode="auto">
          <a:xfrm>
            <a:off x="4191000" y="3748088"/>
            <a:ext cx="2438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去截这曲面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86084" name="Text Box 36"/>
          <p:cNvSpPr txBox="1">
            <a:spLocks noChangeArrowheads="1"/>
          </p:cNvSpPr>
          <p:nvPr/>
        </p:nvSpPr>
        <p:spPr bwMode="auto">
          <a:xfrm>
            <a:off x="6096000" y="37338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截痕为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圆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86085" name="Rectangle 37"/>
          <p:cNvSpPr>
            <a:spLocks noChangeArrowheads="1"/>
          </p:cNvSpPr>
          <p:nvPr/>
        </p:nvSpPr>
        <p:spPr bwMode="auto">
          <a:xfrm>
            <a:off x="6019800" y="2605088"/>
            <a:ext cx="1905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绕</a:t>
            </a:r>
            <a:r>
              <a:rPr kumimoji="1" lang="en-US" altLang="zh-CN" sz="2800" b="1" i="1">
                <a:latin typeface="Times New Roman" pitchFamily="18" charset="0"/>
              </a:rPr>
              <a:t>z</a:t>
            </a:r>
            <a:r>
              <a:rPr kumimoji="1" lang="zh-CN" altLang="en-US" sz="2800" b="1">
                <a:latin typeface="Times New Roman" pitchFamily="18" charset="0"/>
              </a:rPr>
              <a:t>轴旋转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8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8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6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86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8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8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6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2" grpId="0" autoUpdateAnimBg="0"/>
      <p:bldP spid="386059" grpId="0" autoUpdateAnimBg="0"/>
      <p:bldP spid="386066" grpId="0" autoUpdateAnimBg="0"/>
      <p:bldP spid="386068" grpId="0" autoUpdateAnimBg="0"/>
      <p:bldP spid="386070" grpId="0" autoUpdateAnimBg="0"/>
      <p:bldP spid="386083" grpId="0" autoUpdateAnimBg="0"/>
      <p:bldP spid="386084" grpId="0" autoUpdateAnimBg="0"/>
      <p:bldP spid="386085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E77F44-87B2-473D-B61F-25F91A2671D9}" type="slidenum">
              <a:rPr lang="en-US" altLang="zh-CN" smtClean="0"/>
              <a:pPr/>
              <a:t>35</a:t>
            </a:fld>
            <a:endParaRPr lang="en-US" altLang="zh-CN"/>
          </a:p>
        </p:txBody>
      </p:sp>
      <p:sp>
        <p:nvSpPr>
          <p:cNvPr id="387074" name="AutoShape 2"/>
          <p:cNvSpPr>
            <a:spLocks noChangeArrowheads="1"/>
          </p:cNvSpPr>
          <p:nvPr/>
        </p:nvSpPr>
        <p:spPr bwMode="auto">
          <a:xfrm>
            <a:off x="1143000" y="1752600"/>
            <a:ext cx="7162800" cy="990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27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7650" name="Object 1024"/>
          <p:cNvGraphicFramePr>
            <a:graphicFrameLocks noChangeAspect="1"/>
          </p:cNvGraphicFramePr>
          <p:nvPr/>
        </p:nvGraphicFramePr>
        <p:xfrm>
          <a:off x="1295400" y="598488"/>
          <a:ext cx="213360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公式" r:id="rId3" imgW="2133360" imgH="1002960" progId="Equation.3">
                  <p:embed/>
                </p:oleObj>
              </mc:Choice>
              <mc:Fallback>
                <p:oleObj name="公式" r:id="rId3" imgW="2133360" imgH="100296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98488"/>
                        <a:ext cx="2133600" cy="1001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660" name="Group 4"/>
          <p:cNvGrpSpPr>
            <a:grpSpLocks/>
          </p:cNvGrpSpPr>
          <p:nvPr/>
        </p:nvGrpSpPr>
        <p:grpSpPr bwMode="auto">
          <a:xfrm>
            <a:off x="3276600" y="852488"/>
            <a:ext cx="2743200" cy="519112"/>
            <a:chOff x="2784" y="2448"/>
            <a:chExt cx="1728" cy="327"/>
          </a:xfrm>
        </p:grpSpPr>
        <p:sp>
          <p:nvSpPr>
            <p:cNvPr id="27716" name="Text Box 5"/>
            <p:cNvSpPr txBox="1">
              <a:spLocks noChangeArrowheads="1"/>
            </p:cNvSpPr>
            <p:nvPr/>
          </p:nvSpPr>
          <p:spPr bwMode="auto">
            <a:xfrm>
              <a:off x="2784" y="2448"/>
              <a:ext cx="17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（    与    同号）</a:t>
              </a:r>
            </a:p>
          </p:txBody>
        </p:sp>
        <p:graphicFrame>
          <p:nvGraphicFramePr>
            <p:cNvPr id="27656" name="Object 1030"/>
            <p:cNvGraphicFramePr>
              <a:graphicFrameLocks noChangeAspect="1"/>
            </p:cNvGraphicFramePr>
            <p:nvPr/>
          </p:nvGraphicFramePr>
          <p:xfrm>
            <a:off x="3072" y="2544"/>
            <a:ext cx="176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07" name="公式" r:id="rId5" imgW="279360" imgH="330120" progId="Equation.3">
                    <p:embed/>
                  </p:oleObj>
                </mc:Choice>
                <mc:Fallback>
                  <p:oleObj name="公式" r:id="rId5" imgW="279360" imgH="330120" progId="Equation.3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544"/>
                          <a:ext cx="176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7" name="Object 1031"/>
            <p:cNvGraphicFramePr>
              <a:graphicFrameLocks noChangeAspect="1"/>
            </p:cNvGraphicFramePr>
            <p:nvPr/>
          </p:nvGraphicFramePr>
          <p:xfrm>
            <a:off x="3552" y="2544"/>
            <a:ext cx="144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08" name="公式" r:id="rId7" imgW="228600" imgH="330120" progId="Equation.3">
                    <p:embed/>
                  </p:oleObj>
                </mc:Choice>
                <mc:Fallback>
                  <p:oleObj name="公式" r:id="rId7" imgW="228600" imgH="330120" progId="Equation.3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544"/>
                          <a:ext cx="144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7080" name="Text Box 8"/>
          <p:cNvSpPr txBox="1">
            <a:spLocks noChangeArrowheads="1"/>
          </p:cNvSpPr>
          <p:nvPr/>
        </p:nvSpPr>
        <p:spPr bwMode="auto">
          <a:xfrm>
            <a:off x="5791200" y="8382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双曲抛物面</a:t>
            </a:r>
          </a:p>
        </p:txBody>
      </p:sp>
      <p:sp>
        <p:nvSpPr>
          <p:cNvPr id="387081" name="Text Box 9"/>
          <p:cNvSpPr txBox="1">
            <a:spLocks noChangeArrowheads="1"/>
          </p:cNvSpPr>
          <p:nvPr/>
        </p:nvSpPr>
        <p:spPr bwMode="auto">
          <a:xfrm>
            <a:off x="1143000" y="2833688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用截痕法讨论：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57600" y="2819400"/>
            <a:ext cx="2349500" cy="519113"/>
            <a:chOff x="3168" y="2064"/>
            <a:chExt cx="1480" cy="327"/>
          </a:xfrm>
        </p:grpSpPr>
        <p:sp>
          <p:nvSpPr>
            <p:cNvPr id="27715" name="Text Box 11"/>
            <p:cNvSpPr txBox="1">
              <a:spLocks noChangeArrowheads="1"/>
            </p:cNvSpPr>
            <p:nvPr/>
          </p:nvSpPr>
          <p:spPr bwMode="auto">
            <a:xfrm>
              <a:off x="3168" y="2064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设</a:t>
              </a:r>
            </a:p>
          </p:txBody>
        </p:sp>
        <p:graphicFrame>
          <p:nvGraphicFramePr>
            <p:cNvPr id="27655" name="Object 1029"/>
            <p:cNvGraphicFramePr>
              <a:graphicFrameLocks noChangeAspect="1"/>
            </p:cNvGraphicFramePr>
            <p:nvPr/>
          </p:nvGraphicFramePr>
          <p:xfrm>
            <a:off x="3456" y="2112"/>
            <a:ext cx="1192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09" name="公式" r:id="rId9" imgW="1892160" imgH="406080" progId="Equation.3">
                    <p:embed/>
                  </p:oleObj>
                </mc:Choice>
                <mc:Fallback>
                  <p:oleObj name="公式" r:id="rId9" imgW="1892160" imgH="406080" progId="Equation.3">
                    <p:embed/>
                    <p:pic>
                      <p:nvPicPr>
                        <p:cNvPr id="0" name="Object 10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112"/>
                          <a:ext cx="1192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7085" name="Text Box 13"/>
          <p:cNvSpPr txBox="1">
            <a:spLocks noChangeArrowheads="1"/>
          </p:cNvSpPr>
          <p:nvPr/>
        </p:nvSpPr>
        <p:spPr bwMode="auto">
          <a:xfrm>
            <a:off x="6019800" y="28194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图形如下：</a:t>
            </a:r>
          </a:p>
        </p:txBody>
      </p:sp>
      <p:sp>
        <p:nvSpPr>
          <p:cNvPr id="387109" name="Text Box 37"/>
          <p:cNvSpPr txBox="1">
            <a:spLocks noChangeArrowheads="1"/>
          </p:cNvSpPr>
          <p:nvPr/>
        </p:nvSpPr>
        <p:spPr bwMode="auto">
          <a:xfrm>
            <a:off x="3124200" y="1768475"/>
            <a:ext cx="5257800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</a:t>
            </a:r>
            <a:r>
              <a:rPr kumimoji="1" lang="zh-CN" altLang="en-US" sz="2800" b="1">
                <a:latin typeface="Times New Roman" pitchFamily="18" charset="0"/>
              </a:rPr>
              <a:t>有两个异号的平方项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zh-CN" altLang="en-US" sz="2800" b="1">
                <a:latin typeface="Times New Roman" pitchFamily="18" charset="0"/>
              </a:rPr>
              <a:t>另一变量</a:t>
            </a:r>
            <a:endParaRPr kumimoji="1" lang="zh-CN" altLang="en-US" sz="2400">
              <a:latin typeface="Times New Roman" pitchFamily="18" charset="0"/>
            </a:endParaRPr>
          </a:p>
        </p:txBody>
      </p:sp>
      <p:grpSp>
        <p:nvGrpSpPr>
          <p:cNvPr id="4" name="Group 180"/>
          <p:cNvGrpSpPr>
            <a:grpSpLocks/>
          </p:cNvGrpSpPr>
          <p:nvPr/>
        </p:nvGrpSpPr>
        <p:grpSpPr bwMode="auto">
          <a:xfrm>
            <a:off x="5334000" y="3505200"/>
            <a:ext cx="2895600" cy="1371600"/>
            <a:chOff x="3360" y="2208"/>
            <a:chExt cx="1824" cy="864"/>
          </a:xfrm>
        </p:grpSpPr>
        <p:sp>
          <p:nvSpPr>
            <p:cNvPr id="27713" name="AutoShape 39"/>
            <p:cNvSpPr>
              <a:spLocks noChangeArrowheads="1"/>
            </p:cNvSpPr>
            <p:nvPr/>
          </p:nvSpPr>
          <p:spPr bwMode="auto">
            <a:xfrm>
              <a:off x="3360" y="2208"/>
              <a:ext cx="1824" cy="864"/>
            </a:xfrm>
            <a:prstGeom prst="horizontalScroll">
              <a:avLst>
                <a:gd name="adj" fmla="val 8218"/>
              </a:avLst>
            </a:prstGeom>
            <a:gradFill rotWithShape="0">
              <a:gsLst>
                <a:gs pos="0">
                  <a:srgbClr val="FFFF99"/>
                </a:gs>
                <a:gs pos="100000">
                  <a:srgbClr val="00FF99"/>
                </a:gs>
              </a:gsLst>
              <a:lin ang="5400000" scaled="1"/>
            </a:gra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714" name="Text Box 40"/>
            <p:cNvSpPr txBox="1">
              <a:spLocks noChangeArrowheads="1"/>
            </p:cNvSpPr>
            <p:nvPr/>
          </p:nvSpPr>
          <p:spPr bwMode="auto">
            <a:xfrm>
              <a:off x="3490" y="2332"/>
              <a:ext cx="1646" cy="596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方程 </a:t>
              </a:r>
              <a:r>
                <a:rPr kumimoji="1" lang="en-US" altLang="zh-CN" sz="2800" b="1" i="1">
                  <a:latin typeface="Times New Roman" pitchFamily="18" charset="0"/>
                </a:rPr>
                <a:t>z </a:t>
              </a:r>
              <a:r>
                <a:rPr kumimoji="1" lang="en-US" altLang="zh-CN" sz="2800">
                  <a:latin typeface="Times New Roman" pitchFamily="18" charset="0"/>
                </a:rPr>
                <a:t>= </a:t>
              </a:r>
              <a:r>
                <a:rPr kumimoji="1" lang="en-US" altLang="zh-CN" sz="2800" b="1" i="1">
                  <a:latin typeface="Times New Roman" pitchFamily="18" charset="0"/>
                </a:rPr>
                <a:t>xy</a:t>
              </a:r>
              <a:r>
                <a:rPr kumimoji="1" lang="zh-CN" altLang="en-US" sz="2800" b="1">
                  <a:latin typeface="Times New Roman" pitchFamily="18" charset="0"/>
                </a:rPr>
                <a:t>表示什么曲面？</a:t>
              </a:r>
              <a:endParaRPr kumimoji="1" lang="zh-CN" altLang="en-US" sz="2400">
                <a:latin typeface="Times New Roman" pitchFamily="18" charset="0"/>
              </a:endParaRPr>
            </a:p>
          </p:txBody>
        </p:sp>
      </p:grpSp>
      <p:sp>
        <p:nvSpPr>
          <p:cNvPr id="387113" name="Text Box 41"/>
          <p:cNvSpPr txBox="1">
            <a:spLocks noChangeArrowheads="1"/>
          </p:cNvSpPr>
          <p:nvPr/>
        </p:nvSpPr>
        <p:spPr bwMode="auto">
          <a:xfrm>
            <a:off x="6096000" y="4967288"/>
            <a:ext cx="1447800" cy="519112"/>
          </a:xfrm>
          <a:prstGeom prst="rect">
            <a:avLst/>
          </a:prstGeom>
          <a:gradFill rotWithShape="0">
            <a:gsLst>
              <a:gs pos="0">
                <a:srgbClr val="F02E00"/>
              </a:gs>
              <a:gs pos="50000">
                <a:srgbClr val="FFFFFF"/>
              </a:gs>
              <a:gs pos="100000">
                <a:srgbClr val="F02E00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马鞍面</a:t>
            </a:r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387114" name="Rectangle 42"/>
          <p:cNvSpPr>
            <a:spLocks noChangeArrowheads="1"/>
          </p:cNvSpPr>
          <p:nvPr/>
        </p:nvSpPr>
        <p:spPr bwMode="auto">
          <a:xfrm>
            <a:off x="4953000" y="395288"/>
            <a:ext cx="3962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 hyperbolic  paraboloid </a:t>
            </a:r>
          </a:p>
        </p:txBody>
      </p:sp>
      <p:sp>
        <p:nvSpPr>
          <p:cNvPr id="387115" name="Rectangle 43"/>
          <p:cNvSpPr>
            <a:spLocks noChangeArrowheads="1"/>
          </p:cNvSpPr>
          <p:nvPr/>
        </p:nvSpPr>
        <p:spPr bwMode="auto">
          <a:xfrm>
            <a:off x="1927225" y="1766888"/>
            <a:ext cx="142557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 i="1" u="sng">
                <a:latin typeface="Times New Roman" pitchFamily="18" charset="0"/>
              </a:rPr>
              <a:t>特点是</a:t>
            </a:r>
            <a:r>
              <a:rPr kumimoji="1" lang="en-US" altLang="zh-CN" sz="2800" b="1" i="1" u="sng">
                <a:latin typeface="Times New Roman" pitchFamily="18" charset="0"/>
              </a:rPr>
              <a:t>:</a:t>
            </a:r>
          </a:p>
        </p:txBody>
      </p:sp>
      <p:sp>
        <p:nvSpPr>
          <p:cNvPr id="387116" name="Rectangle 44"/>
          <p:cNvSpPr>
            <a:spLocks noChangeArrowheads="1"/>
          </p:cNvSpPr>
          <p:nvPr/>
        </p:nvSpPr>
        <p:spPr bwMode="auto">
          <a:xfrm>
            <a:off x="1143000" y="2209800"/>
            <a:ext cx="170815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是一次项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87117" name="Rectangle 45"/>
          <p:cNvSpPr>
            <a:spLocks noChangeArrowheads="1"/>
          </p:cNvSpPr>
          <p:nvPr/>
        </p:nvSpPr>
        <p:spPr bwMode="auto">
          <a:xfrm>
            <a:off x="2743200" y="2209800"/>
            <a:ext cx="170815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无常数项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87118" name="Rectangle 46"/>
          <p:cNvSpPr>
            <a:spLocks noChangeArrowheads="1"/>
          </p:cNvSpPr>
          <p:nvPr/>
        </p:nvSpPr>
        <p:spPr bwMode="auto">
          <a:xfrm>
            <a:off x="5969000" y="1233488"/>
            <a:ext cx="1498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马鞍面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grpSp>
        <p:nvGrpSpPr>
          <p:cNvPr id="27673" name="Group 47"/>
          <p:cNvGrpSpPr>
            <a:grpSpLocks/>
          </p:cNvGrpSpPr>
          <p:nvPr/>
        </p:nvGrpSpPr>
        <p:grpSpPr bwMode="auto">
          <a:xfrm>
            <a:off x="76200" y="0"/>
            <a:ext cx="3124200" cy="438150"/>
            <a:chOff x="48" y="-39"/>
            <a:chExt cx="1968" cy="276"/>
          </a:xfrm>
        </p:grpSpPr>
        <p:grpSp>
          <p:nvGrpSpPr>
            <p:cNvPr id="27709" name="Group 48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7711" name="Line 49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7712" name="Picture 50" descr="BD10263_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7710" name="Rectangle 51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87192" name="Freeform 120"/>
          <p:cNvSpPr>
            <a:spLocks/>
          </p:cNvSpPr>
          <p:nvPr/>
        </p:nvSpPr>
        <p:spPr bwMode="auto">
          <a:xfrm>
            <a:off x="2289175" y="4314825"/>
            <a:ext cx="1698625" cy="849313"/>
          </a:xfrm>
          <a:custGeom>
            <a:avLst/>
            <a:gdLst>
              <a:gd name="T0" fmla="*/ 0 w 1070"/>
              <a:gd name="T1" fmla="*/ 0 h 535"/>
              <a:gd name="T2" fmla="*/ 804862 w 1070"/>
              <a:gd name="T3" fmla="*/ 827088 h 535"/>
              <a:gd name="T4" fmla="*/ 1698625 w 1070"/>
              <a:gd name="T5" fmla="*/ 131763 h 535"/>
              <a:gd name="T6" fmla="*/ 0 60000 65536"/>
              <a:gd name="T7" fmla="*/ 0 60000 65536"/>
              <a:gd name="T8" fmla="*/ 0 60000 65536"/>
              <a:gd name="T9" fmla="*/ 0 w 1070"/>
              <a:gd name="T10" fmla="*/ 0 h 535"/>
              <a:gd name="T11" fmla="*/ 1070 w 1070"/>
              <a:gd name="T12" fmla="*/ 535 h 5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0" h="535">
                <a:moveTo>
                  <a:pt x="0" y="0"/>
                </a:moveTo>
                <a:cubicBezTo>
                  <a:pt x="86" y="87"/>
                  <a:pt x="329" y="507"/>
                  <a:pt x="507" y="521"/>
                </a:cubicBezTo>
                <a:cubicBezTo>
                  <a:pt x="685" y="535"/>
                  <a:pt x="953" y="174"/>
                  <a:pt x="1070" y="83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7193" name="Freeform 121"/>
          <p:cNvSpPr>
            <a:spLocks/>
          </p:cNvSpPr>
          <p:nvPr/>
        </p:nvSpPr>
        <p:spPr bwMode="auto">
          <a:xfrm>
            <a:off x="1327150" y="3883025"/>
            <a:ext cx="995363" cy="835025"/>
          </a:xfrm>
          <a:custGeom>
            <a:avLst/>
            <a:gdLst>
              <a:gd name="T0" fmla="*/ 0 w 627"/>
              <a:gd name="T1" fmla="*/ 835025 h 526"/>
              <a:gd name="T2" fmla="*/ 436563 w 627"/>
              <a:gd name="T3" fmla="*/ 736600 h 526"/>
              <a:gd name="T4" fmla="*/ 955675 w 627"/>
              <a:gd name="T5" fmla="*/ 407988 h 526"/>
              <a:gd name="T6" fmla="*/ 674688 w 627"/>
              <a:gd name="T7" fmla="*/ 0 h 526"/>
              <a:gd name="T8" fmla="*/ 0 60000 65536"/>
              <a:gd name="T9" fmla="*/ 0 60000 65536"/>
              <a:gd name="T10" fmla="*/ 0 60000 65536"/>
              <a:gd name="T11" fmla="*/ 0 60000 65536"/>
              <a:gd name="T12" fmla="*/ 0 w 627"/>
              <a:gd name="T13" fmla="*/ 0 h 526"/>
              <a:gd name="T14" fmla="*/ 627 w 627"/>
              <a:gd name="T15" fmla="*/ 526 h 5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7" h="526">
                <a:moveTo>
                  <a:pt x="0" y="526"/>
                </a:moveTo>
                <a:cubicBezTo>
                  <a:pt x="46" y="516"/>
                  <a:pt x="175" y="509"/>
                  <a:pt x="275" y="464"/>
                </a:cubicBezTo>
                <a:cubicBezTo>
                  <a:pt x="375" y="419"/>
                  <a:pt x="577" y="334"/>
                  <a:pt x="602" y="257"/>
                </a:cubicBezTo>
                <a:cubicBezTo>
                  <a:pt x="627" y="180"/>
                  <a:pt x="462" y="54"/>
                  <a:pt x="425" y="0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7194" name="Freeform 122"/>
          <p:cNvSpPr>
            <a:spLocks/>
          </p:cNvSpPr>
          <p:nvPr/>
        </p:nvSpPr>
        <p:spPr bwMode="auto">
          <a:xfrm>
            <a:off x="3990975" y="3938588"/>
            <a:ext cx="665163" cy="768350"/>
          </a:xfrm>
          <a:custGeom>
            <a:avLst/>
            <a:gdLst>
              <a:gd name="T0" fmla="*/ 665163 w 419"/>
              <a:gd name="T1" fmla="*/ 0 h 484"/>
              <a:gd name="T2" fmla="*/ 244475 w 419"/>
              <a:gd name="T3" fmla="*/ 203200 h 484"/>
              <a:gd name="T4" fmla="*/ 31750 w 419"/>
              <a:gd name="T5" fmla="*/ 438150 h 484"/>
              <a:gd name="T6" fmla="*/ 55563 w 419"/>
              <a:gd name="T7" fmla="*/ 638175 h 484"/>
              <a:gd name="T8" fmla="*/ 346075 w 419"/>
              <a:gd name="T9" fmla="*/ 76835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9"/>
              <a:gd name="T16" fmla="*/ 0 h 484"/>
              <a:gd name="T17" fmla="*/ 419 w 419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9" h="484">
                <a:moveTo>
                  <a:pt x="419" y="0"/>
                </a:moveTo>
                <a:cubicBezTo>
                  <a:pt x="376" y="21"/>
                  <a:pt x="220" y="82"/>
                  <a:pt x="154" y="128"/>
                </a:cubicBezTo>
                <a:cubicBezTo>
                  <a:pt x="88" y="174"/>
                  <a:pt x="40" y="230"/>
                  <a:pt x="20" y="276"/>
                </a:cubicBezTo>
                <a:cubicBezTo>
                  <a:pt x="0" y="322"/>
                  <a:pt x="2" y="367"/>
                  <a:pt x="35" y="402"/>
                </a:cubicBezTo>
                <a:cubicBezTo>
                  <a:pt x="68" y="437"/>
                  <a:pt x="180" y="467"/>
                  <a:pt x="218" y="484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7195" name="Freeform 123"/>
          <p:cNvSpPr>
            <a:spLocks/>
          </p:cNvSpPr>
          <p:nvPr/>
        </p:nvSpPr>
        <p:spPr bwMode="auto">
          <a:xfrm>
            <a:off x="4491038" y="3908425"/>
            <a:ext cx="179387" cy="1350963"/>
          </a:xfrm>
          <a:custGeom>
            <a:avLst/>
            <a:gdLst>
              <a:gd name="T0" fmla="*/ 179387 w 113"/>
              <a:gd name="T1" fmla="*/ 0 h 851"/>
              <a:gd name="T2" fmla="*/ 33337 w 113"/>
              <a:gd name="T3" fmla="*/ 623888 h 851"/>
              <a:gd name="T4" fmla="*/ 4762 w 113"/>
              <a:gd name="T5" fmla="*/ 944563 h 851"/>
              <a:gd name="T6" fmla="*/ 4762 w 113"/>
              <a:gd name="T7" fmla="*/ 1190625 h 851"/>
              <a:gd name="T8" fmla="*/ 4762 w 113"/>
              <a:gd name="T9" fmla="*/ 1350963 h 8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"/>
              <a:gd name="T16" fmla="*/ 0 h 851"/>
              <a:gd name="T17" fmla="*/ 113 w 113"/>
              <a:gd name="T18" fmla="*/ 851 h 8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" h="851">
                <a:moveTo>
                  <a:pt x="113" y="0"/>
                </a:moveTo>
                <a:cubicBezTo>
                  <a:pt x="98" y="65"/>
                  <a:pt x="39" y="294"/>
                  <a:pt x="21" y="393"/>
                </a:cubicBezTo>
                <a:cubicBezTo>
                  <a:pt x="3" y="492"/>
                  <a:pt x="6" y="536"/>
                  <a:pt x="3" y="595"/>
                </a:cubicBezTo>
                <a:cubicBezTo>
                  <a:pt x="0" y="654"/>
                  <a:pt x="3" y="707"/>
                  <a:pt x="3" y="750"/>
                </a:cubicBezTo>
                <a:cubicBezTo>
                  <a:pt x="3" y="793"/>
                  <a:pt x="3" y="830"/>
                  <a:pt x="3" y="851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7196" name="Line 124"/>
          <p:cNvSpPr>
            <a:spLocks noChangeShapeType="1"/>
          </p:cNvSpPr>
          <p:nvPr/>
        </p:nvSpPr>
        <p:spPr bwMode="auto">
          <a:xfrm flipV="1">
            <a:off x="1700213" y="4641850"/>
            <a:ext cx="3048000" cy="99060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7197" name="Freeform 125"/>
          <p:cNvSpPr>
            <a:spLocks/>
          </p:cNvSpPr>
          <p:nvPr/>
        </p:nvSpPr>
        <p:spPr bwMode="auto">
          <a:xfrm>
            <a:off x="4138613" y="4706938"/>
            <a:ext cx="182562" cy="1349375"/>
          </a:xfrm>
          <a:custGeom>
            <a:avLst/>
            <a:gdLst>
              <a:gd name="T0" fmla="*/ 182562 w 115"/>
              <a:gd name="T1" fmla="*/ 0 h 850"/>
              <a:gd name="T2" fmla="*/ 63500 w 115"/>
              <a:gd name="T3" fmla="*/ 344487 h 850"/>
              <a:gd name="T4" fmla="*/ 19050 w 115"/>
              <a:gd name="T5" fmla="*/ 533400 h 850"/>
              <a:gd name="T6" fmla="*/ 9525 w 115"/>
              <a:gd name="T7" fmla="*/ 711200 h 850"/>
              <a:gd name="T8" fmla="*/ 9525 w 115"/>
              <a:gd name="T9" fmla="*/ 885825 h 850"/>
              <a:gd name="T10" fmla="*/ 66675 w 115"/>
              <a:gd name="T11" fmla="*/ 1349375 h 8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5"/>
              <a:gd name="T19" fmla="*/ 0 h 850"/>
              <a:gd name="T20" fmla="*/ 115 w 115"/>
              <a:gd name="T21" fmla="*/ 850 h 8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5" h="850">
                <a:moveTo>
                  <a:pt x="115" y="0"/>
                </a:moveTo>
                <a:cubicBezTo>
                  <a:pt x="104" y="36"/>
                  <a:pt x="57" y="161"/>
                  <a:pt x="40" y="217"/>
                </a:cubicBezTo>
                <a:cubicBezTo>
                  <a:pt x="23" y="273"/>
                  <a:pt x="18" y="298"/>
                  <a:pt x="12" y="336"/>
                </a:cubicBezTo>
                <a:cubicBezTo>
                  <a:pt x="6" y="374"/>
                  <a:pt x="7" y="411"/>
                  <a:pt x="6" y="448"/>
                </a:cubicBezTo>
                <a:cubicBezTo>
                  <a:pt x="5" y="485"/>
                  <a:pt x="0" y="491"/>
                  <a:pt x="6" y="558"/>
                </a:cubicBezTo>
                <a:cubicBezTo>
                  <a:pt x="12" y="625"/>
                  <a:pt x="34" y="789"/>
                  <a:pt x="42" y="85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7198" name="Freeform 126"/>
          <p:cNvSpPr>
            <a:spLocks/>
          </p:cNvSpPr>
          <p:nvPr/>
        </p:nvSpPr>
        <p:spPr bwMode="auto">
          <a:xfrm>
            <a:off x="1319213" y="4718050"/>
            <a:ext cx="158750" cy="1092200"/>
          </a:xfrm>
          <a:custGeom>
            <a:avLst/>
            <a:gdLst>
              <a:gd name="T0" fmla="*/ 0 w 100"/>
              <a:gd name="T1" fmla="*/ 0 h 688"/>
              <a:gd name="T2" fmla="*/ 114300 w 100"/>
              <a:gd name="T3" fmla="*/ 322262 h 688"/>
              <a:gd name="T4" fmla="*/ 142875 w 100"/>
              <a:gd name="T5" fmla="*/ 482600 h 688"/>
              <a:gd name="T6" fmla="*/ 157163 w 100"/>
              <a:gd name="T7" fmla="*/ 700087 h 688"/>
              <a:gd name="T8" fmla="*/ 128588 w 100"/>
              <a:gd name="T9" fmla="*/ 1092200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"/>
              <a:gd name="T16" fmla="*/ 0 h 688"/>
              <a:gd name="T17" fmla="*/ 100 w 100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" h="688">
                <a:moveTo>
                  <a:pt x="0" y="0"/>
                </a:moveTo>
                <a:cubicBezTo>
                  <a:pt x="12" y="34"/>
                  <a:pt x="57" y="152"/>
                  <a:pt x="72" y="203"/>
                </a:cubicBezTo>
                <a:cubicBezTo>
                  <a:pt x="87" y="254"/>
                  <a:pt x="86" y="264"/>
                  <a:pt x="90" y="304"/>
                </a:cubicBezTo>
                <a:cubicBezTo>
                  <a:pt x="94" y="344"/>
                  <a:pt x="100" y="377"/>
                  <a:pt x="99" y="441"/>
                </a:cubicBezTo>
                <a:cubicBezTo>
                  <a:pt x="98" y="505"/>
                  <a:pt x="85" y="637"/>
                  <a:pt x="81" y="688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7199" name="Freeform 127"/>
          <p:cNvSpPr>
            <a:spLocks/>
          </p:cNvSpPr>
          <p:nvPr/>
        </p:nvSpPr>
        <p:spPr bwMode="auto">
          <a:xfrm>
            <a:off x="1419225" y="5632450"/>
            <a:ext cx="2771775" cy="395288"/>
          </a:xfrm>
          <a:custGeom>
            <a:avLst/>
            <a:gdLst>
              <a:gd name="T0" fmla="*/ 0 w 1746"/>
              <a:gd name="T1" fmla="*/ 177800 h 249"/>
              <a:gd name="T2" fmla="*/ 369887 w 1746"/>
              <a:gd name="T3" fmla="*/ 85725 h 249"/>
              <a:gd name="T4" fmla="*/ 812800 w 1746"/>
              <a:gd name="T5" fmla="*/ 33338 h 249"/>
              <a:gd name="T6" fmla="*/ 1131888 w 1746"/>
              <a:gd name="T7" fmla="*/ 3175 h 249"/>
              <a:gd name="T8" fmla="*/ 1436687 w 1746"/>
              <a:gd name="T9" fmla="*/ 17463 h 249"/>
              <a:gd name="T10" fmla="*/ 1639888 w 1746"/>
              <a:gd name="T11" fmla="*/ 33338 h 249"/>
              <a:gd name="T12" fmla="*/ 2017713 w 1746"/>
              <a:gd name="T13" fmla="*/ 119063 h 249"/>
              <a:gd name="T14" fmla="*/ 2365375 w 1746"/>
              <a:gd name="T15" fmla="*/ 220663 h 249"/>
              <a:gd name="T16" fmla="*/ 2771775 w 1746"/>
              <a:gd name="T17" fmla="*/ 395288 h 24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746"/>
              <a:gd name="T28" fmla="*/ 0 h 249"/>
              <a:gd name="T29" fmla="*/ 1746 w 1746"/>
              <a:gd name="T30" fmla="*/ 249 h 24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746" h="249">
                <a:moveTo>
                  <a:pt x="0" y="112"/>
                </a:moveTo>
                <a:cubicBezTo>
                  <a:pt x="39" y="104"/>
                  <a:pt x="148" y="69"/>
                  <a:pt x="233" y="54"/>
                </a:cubicBezTo>
                <a:cubicBezTo>
                  <a:pt x="318" y="39"/>
                  <a:pt x="432" y="30"/>
                  <a:pt x="512" y="21"/>
                </a:cubicBezTo>
                <a:cubicBezTo>
                  <a:pt x="592" y="12"/>
                  <a:pt x="648" y="4"/>
                  <a:pt x="713" y="2"/>
                </a:cubicBezTo>
                <a:cubicBezTo>
                  <a:pt x="778" y="0"/>
                  <a:pt x="852" y="8"/>
                  <a:pt x="905" y="11"/>
                </a:cubicBezTo>
                <a:cubicBezTo>
                  <a:pt x="958" y="14"/>
                  <a:pt x="972" y="10"/>
                  <a:pt x="1033" y="21"/>
                </a:cubicBezTo>
                <a:cubicBezTo>
                  <a:pt x="1094" y="32"/>
                  <a:pt x="1195" y="55"/>
                  <a:pt x="1271" y="75"/>
                </a:cubicBezTo>
                <a:cubicBezTo>
                  <a:pt x="1347" y="95"/>
                  <a:pt x="1411" y="110"/>
                  <a:pt x="1490" y="139"/>
                </a:cubicBezTo>
                <a:cubicBezTo>
                  <a:pt x="1569" y="168"/>
                  <a:pt x="1693" y="226"/>
                  <a:pt x="1746" y="249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2185988" y="3422650"/>
            <a:ext cx="2943225" cy="2921000"/>
            <a:chOff x="738" y="48"/>
            <a:chExt cx="1854" cy="1840"/>
          </a:xfrm>
        </p:grpSpPr>
        <p:sp>
          <p:nvSpPr>
            <p:cNvPr id="27705" name="Line 129"/>
            <p:cNvSpPr>
              <a:spLocks noChangeShapeType="1"/>
            </p:cNvSpPr>
            <p:nvPr/>
          </p:nvSpPr>
          <p:spPr bwMode="auto">
            <a:xfrm>
              <a:off x="1344" y="1152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27651" name="Object 1025"/>
            <p:cNvGraphicFramePr>
              <a:graphicFrameLocks noChangeAspect="1"/>
            </p:cNvGraphicFramePr>
            <p:nvPr/>
          </p:nvGraphicFramePr>
          <p:xfrm>
            <a:off x="738" y="1712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10" name="Equation" r:id="rId12" imgW="139680" imgH="139680" progId="Equation.3">
                    <p:embed/>
                  </p:oleObj>
                </mc:Choice>
                <mc:Fallback>
                  <p:oleObj name="Equation" r:id="rId12" imgW="139680" imgH="139680" progId="Equation.3">
                    <p:embed/>
                    <p:pic>
                      <p:nvPicPr>
                        <p:cNvPr id="0" name="Object 10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8" y="1712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2" name="Object 1026"/>
            <p:cNvGraphicFramePr>
              <a:graphicFrameLocks noChangeAspect="1"/>
            </p:cNvGraphicFramePr>
            <p:nvPr/>
          </p:nvGraphicFramePr>
          <p:xfrm>
            <a:off x="2419" y="1168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11" name="Equation" r:id="rId14" imgW="139680" imgH="164880" progId="Equation.3">
                    <p:embed/>
                  </p:oleObj>
                </mc:Choice>
                <mc:Fallback>
                  <p:oleObj name="Equation" r:id="rId14" imgW="139680" imgH="164880" progId="Equation.3">
                    <p:embed/>
                    <p:pic>
                      <p:nvPicPr>
                        <p:cNvPr id="0" name="Object 10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9" y="1168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3" name="Object 1027"/>
            <p:cNvGraphicFramePr>
              <a:graphicFrameLocks noChangeAspect="1"/>
            </p:cNvGraphicFramePr>
            <p:nvPr/>
          </p:nvGraphicFramePr>
          <p:xfrm>
            <a:off x="1152" y="48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12" name="Equation" r:id="rId16" imgW="114120" imgH="139680" progId="Equation.3">
                    <p:embed/>
                  </p:oleObj>
                </mc:Choice>
                <mc:Fallback>
                  <p:oleObj name="Equation" r:id="rId16" imgW="114120" imgH="139680" progId="Equation.3">
                    <p:embed/>
                    <p:pic>
                      <p:nvPicPr>
                        <p:cNvPr id="0" name="Object 10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48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4" name="Object 1028"/>
            <p:cNvGraphicFramePr>
              <a:graphicFrameLocks noChangeAspect="1"/>
            </p:cNvGraphicFramePr>
            <p:nvPr/>
          </p:nvGraphicFramePr>
          <p:xfrm>
            <a:off x="1248" y="1200"/>
            <a:ext cx="13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13" name="Equation" r:id="rId18" imgW="164880" imgH="177480" progId="Equation.3">
                    <p:embed/>
                  </p:oleObj>
                </mc:Choice>
                <mc:Fallback>
                  <p:oleObj name="Equation" r:id="rId18" imgW="164880" imgH="177480" progId="Equation.3">
                    <p:embed/>
                    <p:pic>
                      <p:nvPicPr>
                        <p:cNvPr id="0" name="Object 10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1200"/>
                          <a:ext cx="13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706" name="Line 134"/>
            <p:cNvSpPr>
              <a:spLocks noChangeShapeType="1"/>
            </p:cNvSpPr>
            <p:nvPr/>
          </p:nvSpPr>
          <p:spPr bwMode="auto">
            <a:xfrm flipV="1">
              <a:off x="1344" y="80"/>
              <a:ext cx="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07" name="Line 135"/>
            <p:cNvSpPr>
              <a:spLocks noChangeShapeType="1"/>
            </p:cNvSpPr>
            <p:nvPr/>
          </p:nvSpPr>
          <p:spPr bwMode="auto">
            <a:xfrm flipH="1">
              <a:off x="768" y="1136"/>
              <a:ext cx="576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08" name="Line 136"/>
            <p:cNvSpPr>
              <a:spLocks noChangeShapeType="1"/>
            </p:cNvSpPr>
            <p:nvPr/>
          </p:nvSpPr>
          <p:spPr bwMode="auto">
            <a:xfrm>
              <a:off x="2016" y="1152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87209" name="Line 137"/>
          <p:cNvSpPr>
            <a:spLocks noChangeShapeType="1"/>
          </p:cNvSpPr>
          <p:nvPr/>
        </p:nvSpPr>
        <p:spPr bwMode="auto">
          <a:xfrm>
            <a:off x="2005013" y="4819650"/>
            <a:ext cx="2438400" cy="76200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8" name="Group 138"/>
          <p:cNvGrpSpPr>
            <a:grpSpLocks/>
          </p:cNvGrpSpPr>
          <p:nvPr/>
        </p:nvGrpSpPr>
        <p:grpSpPr bwMode="auto">
          <a:xfrm>
            <a:off x="1811338" y="4938713"/>
            <a:ext cx="2684462" cy="454025"/>
            <a:chOff x="502" y="2395"/>
            <a:chExt cx="1691" cy="286"/>
          </a:xfrm>
        </p:grpSpPr>
        <p:sp>
          <p:nvSpPr>
            <p:cNvPr id="27703" name="Freeform 139"/>
            <p:cNvSpPr>
              <a:spLocks/>
            </p:cNvSpPr>
            <p:nvPr/>
          </p:nvSpPr>
          <p:spPr bwMode="auto">
            <a:xfrm>
              <a:off x="502" y="2395"/>
              <a:ext cx="1463" cy="286"/>
            </a:xfrm>
            <a:custGeom>
              <a:avLst/>
              <a:gdLst>
                <a:gd name="T0" fmla="*/ 0 w 1463"/>
                <a:gd name="T1" fmla="*/ 0 h 286"/>
                <a:gd name="T2" fmla="*/ 301 w 1463"/>
                <a:gd name="T3" fmla="*/ 164 h 286"/>
                <a:gd name="T4" fmla="*/ 658 w 1463"/>
                <a:gd name="T5" fmla="*/ 260 h 286"/>
                <a:gd name="T6" fmla="*/ 1051 w 1463"/>
                <a:gd name="T7" fmla="*/ 284 h 286"/>
                <a:gd name="T8" fmla="*/ 1463 w 1463"/>
                <a:gd name="T9" fmla="*/ 247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63"/>
                <a:gd name="T16" fmla="*/ 0 h 286"/>
                <a:gd name="T17" fmla="*/ 1463 w 1463"/>
                <a:gd name="T18" fmla="*/ 286 h 2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63" h="286">
                  <a:moveTo>
                    <a:pt x="0" y="0"/>
                  </a:moveTo>
                  <a:cubicBezTo>
                    <a:pt x="50" y="26"/>
                    <a:pt x="191" y="121"/>
                    <a:pt x="301" y="164"/>
                  </a:cubicBezTo>
                  <a:cubicBezTo>
                    <a:pt x="411" y="207"/>
                    <a:pt x="533" y="240"/>
                    <a:pt x="658" y="260"/>
                  </a:cubicBezTo>
                  <a:cubicBezTo>
                    <a:pt x="783" y="280"/>
                    <a:pt x="917" y="286"/>
                    <a:pt x="1051" y="284"/>
                  </a:cubicBezTo>
                  <a:cubicBezTo>
                    <a:pt x="1185" y="282"/>
                    <a:pt x="1377" y="255"/>
                    <a:pt x="1463" y="247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04" name="Freeform 140"/>
            <p:cNvSpPr>
              <a:spLocks/>
            </p:cNvSpPr>
            <p:nvPr/>
          </p:nvSpPr>
          <p:spPr bwMode="auto">
            <a:xfrm>
              <a:off x="1983" y="2587"/>
              <a:ext cx="210" cy="53"/>
            </a:xfrm>
            <a:custGeom>
              <a:avLst/>
              <a:gdLst>
                <a:gd name="T0" fmla="*/ 0 w 210"/>
                <a:gd name="T1" fmla="*/ 53 h 53"/>
                <a:gd name="T2" fmla="*/ 210 w 210"/>
                <a:gd name="T3" fmla="*/ 0 h 53"/>
                <a:gd name="T4" fmla="*/ 0 60000 65536"/>
                <a:gd name="T5" fmla="*/ 0 60000 65536"/>
                <a:gd name="T6" fmla="*/ 0 w 210"/>
                <a:gd name="T7" fmla="*/ 0 h 53"/>
                <a:gd name="T8" fmla="*/ 210 w 210"/>
                <a:gd name="T9" fmla="*/ 53 h 5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0" h="53">
                  <a:moveTo>
                    <a:pt x="0" y="53"/>
                  </a:moveTo>
                  <a:cubicBezTo>
                    <a:pt x="35" y="44"/>
                    <a:pt x="166" y="11"/>
                    <a:pt x="210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" name="Group 141"/>
          <p:cNvGrpSpPr>
            <a:grpSpLocks/>
          </p:cNvGrpSpPr>
          <p:nvPr/>
        </p:nvGrpSpPr>
        <p:grpSpPr bwMode="auto">
          <a:xfrm>
            <a:off x="1811338" y="3879850"/>
            <a:ext cx="206375" cy="1066800"/>
            <a:chOff x="502" y="1728"/>
            <a:chExt cx="130" cy="672"/>
          </a:xfrm>
        </p:grpSpPr>
        <p:sp>
          <p:nvSpPr>
            <p:cNvPr id="27701" name="Freeform 142"/>
            <p:cNvSpPr>
              <a:spLocks/>
            </p:cNvSpPr>
            <p:nvPr/>
          </p:nvSpPr>
          <p:spPr bwMode="auto">
            <a:xfrm>
              <a:off x="593" y="1728"/>
              <a:ext cx="39" cy="384"/>
            </a:xfrm>
            <a:custGeom>
              <a:avLst/>
              <a:gdLst>
                <a:gd name="T0" fmla="*/ 39 w 39"/>
                <a:gd name="T1" fmla="*/ 0 h 384"/>
                <a:gd name="T2" fmla="*/ 28 w 39"/>
                <a:gd name="T3" fmla="*/ 283 h 384"/>
                <a:gd name="T4" fmla="*/ 0 w 39"/>
                <a:gd name="T5" fmla="*/ 384 h 384"/>
                <a:gd name="T6" fmla="*/ 0 60000 65536"/>
                <a:gd name="T7" fmla="*/ 0 60000 65536"/>
                <a:gd name="T8" fmla="*/ 0 60000 65536"/>
                <a:gd name="T9" fmla="*/ 0 w 39"/>
                <a:gd name="T10" fmla="*/ 0 h 384"/>
                <a:gd name="T11" fmla="*/ 39 w 39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" h="384">
                  <a:moveTo>
                    <a:pt x="39" y="0"/>
                  </a:moveTo>
                  <a:cubicBezTo>
                    <a:pt x="37" y="47"/>
                    <a:pt x="35" y="219"/>
                    <a:pt x="28" y="283"/>
                  </a:cubicBezTo>
                  <a:cubicBezTo>
                    <a:pt x="21" y="347"/>
                    <a:pt x="5" y="367"/>
                    <a:pt x="0" y="384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702" name="Freeform 143"/>
            <p:cNvSpPr>
              <a:spLocks/>
            </p:cNvSpPr>
            <p:nvPr/>
          </p:nvSpPr>
          <p:spPr bwMode="auto">
            <a:xfrm>
              <a:off x="502" y="2117"/>
              <a:ext cx="91" cy="283"/>
            </a:xfrm>
            <a:custGeom>
              <a:avLst/>
              <a:gdLst>
                <a:gd name="T0" fmla="*/ 91 w 91"/>
                <a:gd name="T1" fmla="*/ 0 h 283"/>
                <a:gd name="T2" fmla="*/ 0 w 91"/>
                <a:gd name="T3" fmla="*/ 283 h 283"/>
                <a:gd name="T4" fmla="*/ 0 60000 65536"/>
                <a:gd name="T5" fmla="*/ 0 60000 65536"/>
                <a:gd name="T6" fmla="*/ 0 w 91"/>
                <a:gd name="T7" fmla="*/ 0 h 283"/>
                <a:gd name="T8" fmla="*/ 91 w 91"/>
                <a:gd name="T9" fmla="*/ 283 h 28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1" h="283">
                  <a:moveTo>
                    <a:pt x="91" y="0"/>
                  </a:moveTo>
                  <a:cubicBezTo>
                    <a:pt x="76" y="47"/>
                    <a:pt x="19" y="224"/>
                    <a:pt x="0" y="283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144"/>
          <p:cNvGrpSpPr>
            <a:grpSpLocks/>
          </p:cNvGrpSpPr>
          <p:nvPr/>
        </p:nvGrpSpPr>
        <p:grpSpPr bwMode="auto">
          <a:xfrm>
            <a:off x="1319213" y="3879850"/>
            <a:ext cx="3352800" cy="2176463"/>
            <a:chOff x="3168" y="2661"/>
            <a:chExt cx="2112" cy="1371"/>
          </a:xfrm>
        </p:grpSpPr>
        <p:grpSp>
          <p:nvGrpSpPr>
            <p:cNvPr id="27687" name="Group 145"/>
            <p:cNvGrpSpPr>
              <a:grpSpLocks/>
            </p:cNvGrpSpPr>
            <p:nvPr/>
          </p:nvGrpSpPr>
          <p:grpSpPr bwMode="auto">
            <a:xfrm>
              <a:off x="3168" y="2661"/>
              <a:ext cx="2112" cy="1364"/>
              <a:chOff x="3168" y="2661"/>
              <a:chExt cx="2112" cy="1364"/>
            </a:xfrm>
          </p:grpSpPr>
          <p:sp>
            <p:nvSpPr>
              <p:cNvPr id="27699" name="Freeform 146"/>
              <p:cNvSpPr>
                <a:spLocks/>
              </p:cNvSpPr>
              <p:nvPr/>
            </p:nvSpPr>
            <p:spPr bwMode="auto">
              <a:xfrm>
                <a:off x="3168" y="2928"/>
                <a:ext cx="1898" cy="1097"/>
              </a:xfrm>
              <a:custGeom>
                <a:avLst/>
                <a:gdLst>
                  <a:gd name="T0" fmla="*/ 609 w 1898"/>
                  <a:gd name="T1" fmla="*/ 0 h 1097"/>
                  <a:gd name="T2" fmla="*/ 481 w 1898"/>
                  <a:gd name="T3" fmla="*/ 89 h 1097"/>
                  <a:gd name="T4" fmla="*/ 380 w 1898"/>
                  <a:gd name="T5" fmla="*/ 146 h 1097"/>
                  <a:gd name="T6" fmla="*/ 252 w 1898"/>
                  <a:gd name="T7" fmla="*/ 201 h 1097"/>
                  <a:gd name="T8" fmla="*/ 145 w 1898"/>
                  <a:gd name="T9" fmla="*/ 233 h 1097"/>
                  <a:gd name="T10" fmla="*/ 70 w 1898"/>
                  <a:gd name="T11" fmla="*/ 247 h 1097"/>
                  <a:gd name="T12" fmla="*/ 6 w 1898"/>
                  <a:gd name="T13" fmla="*/ 265 h 1097"/>
                  <a:gd name="T14" fmla="*/ 24 w 1898"/>
                  <a:gd name="T15" fmla="*/ 292 h 1097"/>
                  <a:gd name="T16" fmla="*/ 51 w 1898"/>
                  <a:gd name="T17" fmla="*/ 347 h 1097"/>
                  <a:gd name="T18" fmla="*/ 60 w 1898"/>
                  <a:gd name="T19" fmla="*/ 375 h 1097"/>
                  <a:gd name="T20" fmla="*/ 70 w 1898"/>
                  <a:gd name="T21" fmla="*/ 402 h 1097"/>
                  <a:gd name="T22" fmla="*/ 97 w 1898"/>
                  <a:gd name="T23" fmla="*/ 617 h 1097"/>
                  <a:gd name="T24" fmla="*/ 97 w 1898"/>
                  <a:gd name="T25" fmla="*/ 809 h 1097"/>
                  <a:gd name="T26" fmla="*/ 97 w 1898"/>
                  <a:gd name="T27" fmla="*/ 932 h 1097"/>
                  <a:gd name="T28" fmla="*/ 335 w 1898"/>
                  <a:gd name="T29" fmla="*/ 878 h 1097"/>
                  <a:gd name="T30" fmla="*/ 529 w 1898"/>
                  <a:gd name="T31" fmla="*/ 857 h 1097"/>
                  <a:gd name="T32" fmla="*/ 710 w 1898"/>
                  <a:gd name="T33" fmla="*/ 832 h 1097"/>
                  <a:gd name="T34" fmla="*/ 956 w 1898"/>
                  <a:gd name="T35" fmla="*/ 841 h 1097"/>
                  <a:gd name="T36" fmla="*/ 1185 w 1898"/>
                  <a:gd name="T37" fmla="*/ 868 h 1097"/>
                  <a:gd name="T38" fmla="*/ 1377 w 1898"/>
                  <a:gd name="T39" fmla="*/ 914 h 1097"/>
                  <a:gd name="T40" fmla="*/ 1633 w 1898"/>
                  <a:gd name="T41" fmla="*/ 1001 h 1097"/>
                  <a:gd name="T42" fmla="*/ 1825 w 1898"/>
                  <a:gd name="T43" fmla="*/ 1097 h 1097"/>
                  <a:gd name="T44" fmla="*/ 1798 w 1898"/>
                  <a:gd name="T45" fmla="*/ 942 h 1097"/>
                  <a:gd name="T46" fmla="*/ 1777 w 1898"/>
                  <a:gd name="T47" fmla="*/ 809 h 1097"/>
                  <a:gd name="T48" fmla="*/ 1777 w 1898"/>
                  <a:gd name="T49" fmla="*/ 665 h 1097"/>
                  <a:gd name="T50" fmla="*/ 1788 w 1898"/>
                  <a:gd name="T51" fmla="*/ 567 h 1097"/>
                  <a:gd name="T52" fmla="*/ 1825 w 1898"/>
                  <a:gd name="T53" fmla="*/ 425 h 1097"/>
                  <a:gd name="T54" fmla="*/ 1873 w 1898"/>
                  <a:gd name="T55" fmla="*/ 329 h 1097"/>
                  <a:gd name="T56" fmla="*/ 1898 w 1898"/>
                  <a:gd name="T57" fmla="*/ 256 h 1097"/>
                  <a:gd name="T58" fmla="*/ 1752 w 1898"/>
                  <a:gd name="T59" fmla="*/ 192 h 1097"/>
                  <a:gd name="T60" fmla="*/ 1706 w 1898"/>
                  <a:gd name="T61" fmla="*/ 146 h 1097"/>
                  <a:gd name="T62" fmla="*/ 1679 w 1898"/>
                  <a:gd name="T63" fmla="*/ 73 h 1097"/>
                  <a:gd name="T64" fmla="*/ 1551 w 1898"/>
                  <a:gd name="T65" fmla="*/ 210 h 1097"/>
                  <a:gd name="T66" fmla="*/ 1286 w 1898"/>
                  <a:gd name="T67" fmla="*/ 466 h 1097"/>
                  <a:gd name="T68" fmla="*/ 1203 w 1898"/>
                  <a:gd name="T69" fmla="*/ 512 h 1097"/>
                  <a:gd name="T70" fmla="*/ 1148 w 1898"/>
                  <a:gd name="T71" fmla="*/ 521 h 1097"/>
                  <a:gd name="T72" fmla="*/ 1030 w 1898"/>
                  <a:gd name="T73" fmla="*/ 484 h 1097"/>
                  <a:gd name="T74" fmla="*/ 905 w 1898"/>
                  <a:gd name="T75" fmla="*/ 382 h 1097"/>
                  <a:gd name="T76" fmla="*/ 817 w 1898"/>
                  <a:gd name="T77" fmla="*/ 281 h 1097"/>
                  <a:gd name="T78" fmla="*/ 609 w 1898"/>
                  <a:gd name="T79" fmla="*/ 0 h 109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898"/>
                  <a:gd name="T121" fmla="*/ 0 h 1097"/>
                  <a:gd name="T122" fmla="*/ 1898 w 1898"/>
                  <a:gd name="T123" fmla="*/ 1097 h 109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898" h="1097">
                    <a:moveTo>
                      <a:pt x="609" y="0"/>
                    </a:moveTo>
                    <a:lnTo>
                      <a:pt x="481" y="89"/>
                    </a:lnTo>
                    <a:lnTo>
                      <a:pt x="380" y="146"/>
                    </a:lnTo>
                    <a:lnTo>
                      <a:pt x="252" y="201"/>
                    </a:lnTo>
                    <a:lnTo>
                      <a:pt x="145" y="233"/>
                    </a:lnTo>
                    <a:lnTo>
                      <a:pt x="70" y="247"/>
                    </a:lnTo>
                    <a:cubicBezTo>
                      <a:pt x="56" y="258"/>
                      <a:pt x="13" y="249"/>
                      <a:pt x="6" y="265"/>
                    </a:cubicBezTo>
                    <a:cubicBezTo>
                      <a:pt x="2" y="275"/>
                      <a:pt x="19" y="282"/>
                      <a:pt x="24" y="292"/>
                    </a:cubicBezTo>
                    <a:cubicBezTo>
                      <a:pt x="61" y="367"/>
                      <a:pt x="0" y="271"/>
                      <a:pt x="51" y="347"/>
                    </a:cubicBezTo>
                    <a:cubicBezTo>
                      <a:pt x="54" y="356"/>
                      <a:pt x="57" y="366"/>
                      <a:pt x="60" y="375"/>
                    </a:cubicBezTo>
                    <a:cubicBezTo>
                      <a:pt x="63" y="384"/>
                      <a:pt x="70" y="402"/>
                      <a:pt x="70" y="402"/>
                    </a:cubicBezTo>
                    <a:lnTo>
                      <a:pt x="97" y="617"/>
                    </a:lnTo>
                    <a:lnTo>
                      <a:pt x="97" y="809"/>
                    </a:lnTo>
                    <a:lnTo>
                      <a:pt x="97" y="932"/>
                    </a:lnTo>
                    <a:lnTo>
                      <a:pt x="335" y="878"/>
                    </a:lnTo>
                    <a:lnTo>
                      <a:pt x="529" y="857"/>
                    </a:lnTo>
                    <a:lnTo>
                      <a:pt x="710" y="832"/>
                    </a:lnTo>
                    <a:lnTo>
                      <a:pt x="956" y="841"/>
                    </a:lnTo>
                    <a:lnTo>
                      <a:pt x="1185" y="868"/>
                    </a:lnTo>
                    <a:lnTo>
                      <a:pt x="1377" y="914"/>
                    </a:lnTo>
                    <a:lnTo>
                      <a:pt x="1633" y="1001"/>
                    </a:lnTo>
                    <a:lnTo>
                      <a:pt x="1825" y="1097"/>
                    </a:lnTo>
                    <a:lnTo>
                      <a:pt x="1798" y="942"/>
                    </a:lnTo>
                    <a:lnTo>
                      <a:pt x="1777" y="809"/>
                    </a:lnTo>
                    <a:lnTo>
                      <a:pt x="1777" y="665"/>
                    </a:lnTo>
                    <a:lnTo>
                      <a:pt x="1788" y="567"/>
                    </a:lnTo>
                    <a:lnTo>
                      <a:pt x="1825" y="425"/>
                    </a:lnTo>
                    <a:lnTo>
                      <a:pt x="1873" y="329"/>
                    </a:lnTo>
                    <a:lnTo>
                      <a:pt x="1898" y="256"/>
                    </a:lnTo>
                    <a:lnTo>
                      <a:pt x="1752" y="192"/>
                    </a:lnTo>
                    <a:lnTo>
                      <a:pt x="1706" y="146"/>
                    </a:lnTo>
                    <a:lnTo>
                      <a:pt x="1679" y="73"/>
                    </a:lnTo>
                    <a:lnTo>
                      <a:pt x="1551" y="210"/>
                    </a:lnTo>
                    <a:lnTo>
                      <a:pt x="1286" y="466"/>
                    </a:lnTo>
                    <a:lnTo>
                      <a:pt x="1203" y="512"/>
                    </a:lnTo>
                    <a:lnTo>
                      <a:pt x="1148" y="521"/>
                    </a:lnTo>
                    <a:lnTo>
                      <a:pt x="1030" y="484"/>
                    </a:lnTo>
                    <a:lnTo>
                      <a:pt x="905" y="382"/>
                    </a:lnTo>
                    <a:lnTo>
                      <a:pt x="817" y="2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F0000">
                  <a:alpha val="50195"/>
                </a:srgbClr>
              </a:solidFill>
              <a:ln w="285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700" name="Freeform 147"/>
              <p:cNvSpPr>
                <a:spLocks/>
              </p:cNvSpPr>
              <p:nvPr/>
            </p:nvSpPr>
            <p:spPr bwMode="auto">
              <a:xfrm>
                <a:off x="3483" y="2661"/>
                <a:ext cx="1797" cy="941"/>
              </a:xfrm>
              <a:custGeom>
                <a:avLst/>
                <a:gdLst>
                  <a:gd name="T0" fmla="*/ 119 w 1797"/>
                  <a:gd name="T1" fmla="*/ 0 h 941"/>
                  <a:gd name="T2" fmla="*/ 117 w 1797"/>
                  <a:gd name="T3" fmla="*/ 267 h 941"/>
                  <a:gd name="T4" fmla="*/ 83 w 1797"/>
                  <a:gd name="T5" fmla="*/ 402 h 941"/>
                  <a:gd name="T6" fmla="*/ 28 w 1797"/>
                  <a:gd name="T7" fmla="*/ 566 h 941"/>
                  <a:gd name="T8" fmla="*/ 0 w 1797"/>
                  <a:gd name="T9" fmla="*/ 667 h 941"/>
                  <a:gd name="T10" fmla="*/ 165 w 1797"/>
                  <a:gd name="T11" fmla="*/ 758 h 941"/>
                  <a:gd name="T12" fmla="*/ 266 w 1797"/>
                  <a:gd name="T13" fmla="*/ 813 h 941"/>
                  <a:gd name="T14" fmla="*/ 485 w 1797"/>
                  <a:gd name="T15" fmla="*/ 905 h 941"/>
                  <a:gd name="T16" fmla="*/ 693 w 1797"/>
                  <a:gd name="T17" fmla="*/ 939 h 941"/>
                  <a:gd name="T18" fmla="*/ 979 w 1797"/>
                  <a:gd name="T19" fmla="*/ 941 h 941"/>
                  <a:gd name="T20" fmla="*/ 1173 w 1797"/>
                  <a:gd name="T21" fmla="*/ 939 h 941"/>
                  <a:gd name="T22" fmla="*/ 1269 w 1797"/>
                  <a:gd name="T23" fmla="*/ 939 h 941"/>
                  <a:gd name="T24" fmla="*/ 1472 w 1797"/>
                  <a:gd name="T25" fmla="*/ 905 h 941"/>
                  <a:gd name="T26" fmla="*/ 1683 w 1797"/>
                  <a:gd name="T27" fmla="*/ 859 h 941"/>
                  <a:gd name="T28" fmla="*/ 1692 w 1797"/>
                  <a:gd name="T29" fmla="*/ 594 h 941"/>
                  <a:gd name="T30" fmla="*/ 1701 w 1797"/>
                  <a:gd name="T31" fmla="*/ 411 h 941"/>
                  <a:gd name="T32" fmla="*/ 1749 w 1797"/>
                  <a:gd name="T33" fmla="*/ 219 h 941"/>
                  <a:gd name="T34" fmla="*/ 1783 w 1797"/>
                  <a:gd name="T35" fmla="*/ 128 h 941"/>
                  <a:gd name="T36" fmla="*/ 1797 w 1797"/>
                  <a:gd name="T37" fmla="*/ 27 h 941"/>
                  <a:gd name="T38" fmla="*/ 1655 w 1797"/>
                  <a:gd name="T39" fmla="*/ 82 h 941"/>
                  <a:gd name="T40" fmla="*/ 1555 w 1797"/>
                  <a:gd name="T41" fmla="*/ 137 h 941"/>
                  <a:gd name="T42" fmla="*/ 1413 w 1797"/>
                  <a:gd name="T43" fmla="*/ 267 h 941"/>
                  <a:gd name="T44" fmla="*/ 1365 w 1797"/>
                  <a:gd name="T45" fmla="*/ 315 h 941"/>
                  <a:gd name="T46" fmla="*/ 1269 w 1797"/>
                  <a:gd name="T47" fmla="*/ 459 h 941"/>
                  <a:gd name="T48" fmla="*/ 1125 w 1797"/>
                  <a:gd name="T49" fmla="*/ 603 h 941"/>
                  <a:gd name="T50" fmla="*/ 933 w 1797"/>
                  <a:gd name="T51" fmla="*/ 747 h 941"/>
                  <a:gd name="T52" fmla="*/ 837 w 1797"/>
                  <a:gd name="T53" fmla="*/ 795 h 941"/>
                  <a:gd name="T54" fmla="*/ 750 w 1797"/>
                  <a:gd name="T55" fmla="*/ 768 h 941"/>
                  <a:gd name="T56" fmla="*/ 645 w 1797"/>
                  <a:gd name="T57" fmla="*/ 699 h 941"/>
                  <a:gd name="T58" fmla="*/ 549 w 1797"/>
                  <a:gd name="T59" fmla="*/ 603 h 941"/>
                  <a:gd name="T60" fmla="*/ 421 w 1797"/>
                  <a:gd name="T61" fmla="*/ 448 h 941"/>
                  <a:gd name="T62" fmla="*/ 330 w 1797"/>
                  <a:gd name="T63" fmla="*/ 329 h 941"/>
                  <a:gd name="T64" fmla="*/ 302 w 1797"/>
                  <a:gd name="T65" fmla="*/ 274 h 941"/>
                  <a:gd name="T66" fmla="*/ 293 w 1797"/>
                  <a:gd name="T67" fmla="*/ 182 h 941"/>
                  <a:gd name="T68" fmla="*/ 229 w 1797"/>
                  <a:gd name="T69" fmla="*/ 109 h 941"/>
                  <a:gd name="T70" fmla="*/ 119 w 1797"/>
                  <a:gd name="T71" fmla="*/ 0 h 94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797"/>
                  <a:gd name="T109" fmla="*/ 0 h 941"/>
                  <a:gd name="T110" fmla="*/ 1797 w 1797"/>
                  <a:gd name="T111" fmla="*/ 941 h 941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797" h="941">
                    <a:moveTo>
                      <a:pt x="119" y="0"/>
                    </a:moveTo>
                    <a:lnTo>
                      <a:pt x="117" y="267"/>
                    </a:lnTo>
                    <a:lnTo>
                      <a:pt x="83" y="402"/>
                    </a:lnTo>
                    <a:lnTo>
                      <a:pt x="28" y="566"/>
                    </a:lnTo>
                    <a:lnTo>
                      <a:pt x="0" y="667"/>
                    </a:lnTo>
                    <a:lnTo>
                      <a:pt x="165" y="758"/>
                    </a:lnTo>
                    <a:lnTo>
                      <a:pt x="266" y="813"/>
                    </a:lnTo>
                    <a:lnTo>
                      <a:pt x="485" y="905"/>
                    </a:lnTo>
                    <a:lnTo>
                      <a:pt x="693" y="939"/>
                    </a:lnTo>
                    <a:lnTo>
                      <a:pt x="979" y="941"/>
                    </a:lnTo>
                    <a:lnTo>
                      <a:pt x="1173" y="939"/>
                    </a:lnTo>
                    <a:lnTo>
                      <a:pt x="1269" y="939"/>
                    </a:lnTo>
                    <a:lnTo>
                      <a:pt x="1472" y="905"/>
                    </a:lnTo>
                    <a:lnTo>
                      <a:pt x="1683" y="859"/>
                    </a:lnTo>
                    <a:lnTo>
                      <a:pt x="1692" y="594"/>
                    </a:lnTo>
                    <a:lnTo>
                      <a:pt x="1701" y="411"/>
                    </a:lnTo>
                    <a:lnTo>
                      <a:pt x="1749" y="219"/>
                    </a:lnTo>
                    <a:lnTo>
                      <a:pt x="1783" y="128"/>
                    </a:lnTo>
                    <a:lnTo>
                      <a:pt x="1797" y="27"/>
                    </a:lnTo>
                    <a:lnTo>
                      <a:pt x="1655" y="82"/>
                    </a:lnTo>
                    <a:lnTo>
                      <a:pt x="1555" y="137"/>
                    </a:lnTo>
                    <a:lnTo>
                      <a:pt x="1413" y="267"/>
                    </a:lnTo>
                    <a:lnTo>
                      <a:pt x="1365" y="315"/>
                    </a:lnTo>
                    <a:lnTo>
                      <a:pt x="1269" y="459"/>
                    </a:lnTo>
                    <a:lnTo>
                      <a:pt x="1125" y="603"/>
                    </a:lnTo>
                    <a:lnTo>
                      <a:pt x="933" y="747"/>
                    </a:lnTo>
                    <a:lnTo>
                      <a:pt x="837" y="795"/>
                    </a:lnTo>
                    <a:lnTo>
                      <a:pt x="750" y="768"/>
                    </a:lnTo>
                    <a:lnTo>
                      <a:pt x="645" y="699"/>
                    </a:lnTo>
                    <a:lnTo>
                      <a:pt x="549" y="603"/>
                    </a:lnTo>
                    <a:cubicBezTo>
                      <a:pt x="512" y="561"/>
                      <a:pt x="453" y="496"/>
                      <a:pt x="421" y="448"/>
                    </a:cubicBezTo>
                    <a:cubicBezTo>
                      <a:pt x="386" y="404"/>
                      <a:pt x="349" y="359"/>
                      <a:pt x="330" y="329"/>
                    </a:cubicBezTo>
                    <a:lnTo>
                      <a:pt x="302" y="274"/>
                    </a:lnTo>
                    <a:lnTo>
                      <a:pt x="293" y="182"/>
                    </a:lnTo>
                    <a:lnTo>
                      <a:pt x="229" y="109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rgbClr val="FF0000">
                  <a:alpha val="50195"/>
                </a:srgbClr>
              </a:solidFill>
              <a:ln w="285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7688" name="Freeform 148"/>
            <p:cNvSpPr>
              <a:spLocks/>
            </p:cNvSpPr>
            <p:nvPr/>
          </p:nvSpPr>
          <p:spPr bwMode="auto">
            <a:xfrm>
              <a:off x="3779" y="2935"/>
              <a:ext cx="1070" cy="535"/>
            </a:xfrm>
            <a:custGeom>
              <a:avLst/>
              <a:gdLst>
                <a:gd name="T0" fmla="*/ 0 w 1070"/>
                <a:gd name="T1" fmla="*/ 0 h 535"/>
                <a:gd name="T2" fmla="*/ 507 w 1070"/>
                <a:gd name="T3" fmla="*/ 521 h 535"/>
                <a:gd name="T4" fmla="*/ 1070 w 1070"/>
                <a:gd name="T5" fmla="*/ 83 h 535"/>
                <a:gd name="T6" fmla="*/ 0 60000 65536"/>
                <a:gd name="T7" fmla="*/ 0 60000 65536"/>
                <a:gd name="T8" fmla="*/ 0 60000 65536"/>
                <a:gd name="T9" fmla="*/ 0 w 1070"/>
                <a:gd name="T10" fmla="*/ 0 h 535"/>
                <a:gd name="T11" fmla="*/ 1070 w 1070"/>
                <a:gd name="T12" fmla="*/ 535 h 5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0" h="535">
                  <a:moveTo>
                    <a:pt x="0" y="0"/>
                  </a:moveTo>
                  <a:cubicBezTo>
                    <a:pt x="86" y="87"/>
                    <a:pt x="329" y="507"/>
                    <a:pt x="507" y="521"/>
                  </a:cubicBezTo>
                  <a:cubicBezTo>
                    <a:pt x="685" y="535"/>
                    <a:pt x="953" y="174"/>
                    <a:pt x="1070" y="83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89" name="Freeform 149"/>
            <p:cNvSpPr>
              <a:spLocks/>
            </p:cNvSpPr>
            <p:nvPr/>
          </p:nvSpPr>
          <p:spPr bwMode="auto">
            <a:xfrm>
              <a:off x="3173" y="2663"/>
              <a:ext cx="627" cy="526"/>
            </a:xfrm>
            <a:custGeom>
              <a:avLst/>
              <a:gdLst>
                <a:gd name="T0" fmla="*/ 0 w 627"/>
                <a:gd name="T1" fmla="*/ 526 h 526"/>
                <a:gd name="T2" fmla="*/ 275 w 627"/>
                <a:gd name="T3" fmla="*/ 464 h 526"/>
                <a:gd name="T4" fmla="*/ 602 w 627"/>
                <a:gd name="T5" fmla="*/ 257 h 526"/>
                <a:gd name="T6" fmla="*/ 425 w 627"/>
                <a:gd name="T7" fmla="*/ 0 h 5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7"/>
                <a:gd name="T13" fmla="*/ 0 h 526"/>
                <a:gd name="T14" fmla="*/ 627 w 627"/>
                <a:gd name="T15" fmla="*/ 526 h 5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7" h="526">
                  <a:moveTo>
                    <a:pt x="0" y="526"/>
                  </a:moveTo>
                  <a:cubicBezTo>
                    <a:pt x="46" y="516"/>
                    <a:pt x="175" y="509"/>
                    <a:pt x="275" y="464"/>
                  </a:cubicBezTo>
                  <a:cubicBezTo>
                    <a:pt x="375" y="419"/>
                    <a:pt x="577" y="334"/>
                    <a:pt x="602" y="257"/>
                  </a:cubicBezTo>
                  <a:cubicBezTo>
                    <a:pt x="627" y="180"/>
                    <a:pt x="462" y="54"/>
                    <a:pt x="425" y="0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90" name="Freeform 150"/>
            <p:cNvSpPr>
              <a:spLocks/>
            </p:cNvSpPr>
            <p:nvPr/>
          </p:nvSpPr>
          <p:spPr bwMode="auto">
            <a:xfrm>
              <a:off x="4851" y="2698"/>
              <a:ext cx="419" cy="484"/>
            </a:xfrm>
            <a:custGeom>
              <a:avLst/>
              <a:gdLst>
                <a:gd name="T0" fmla="*/ 419 w 419"/>
                <a:gd name="T1" fmla="*/ 0 h 484"/>
                <a:gd name="T2" fmla="*/ 154 w 419"/>
                <a:gd name="T3" fmla="*/ 128 h 484"/>
                <a:gd name="T4" fmla="*/ 20 w 419"/>
                <a:gd name="T5" fmla="*/ 276 h 484"/>
                <a:gd name="T6" fmla="*/ 35 w 419"/>
                <a:gd name="T7" fmla="*/ 402 h 484"/>
                <a:gd name="T8" fmla="*/ 218 w 419"/>
                <a:gd name="T9" fmla="*/ 484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9"/>
                <a:gd name="T16" fmla="*/ 0 h 484"/>
                <a:gd name="T17" fmla="*/ 419 w 419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9" h="484">
                  <a:moveTo>
                    <a:pt x="419" y="0"/>
                  </a:moveTo>
                  <a:cubicBezTo>
                    <a:pt x="376" y="21"/>
                    <a:pt x="220" y="82"/>
                    <a:pt x="154" y="128"/>
                  </a:cubicBezTo>
                  <a:cubicBezTo>
                    <a:pt x="88" y="174"/>
                    <a:pt x="40" y="230"/>
                    <a:pt x="20" y="276"/>
                  </a:cubicBezTo>
                  <a:cubicBezTo>
                    <a:pt x="0" y="322"/>
                    <a:pt x="2" y="367"/>
                    <a:pt x="35" y="402"/>
                  </a:cubicBezTo>
                  <a:cubicBezTo>
                    <a:pt x="68" y="437"/>
                    <a:pt x="180" y="467"/>
                    <a:pt x="218" y="484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1" name="Freeform 151"/>
            <p:cNvSpPr>
              <a:spLocks/>
            </p:cNvSpPr>
            <p:nvPr/>
          </p:nvSpPr>
          <p:spPr bwMode="auto">
            <a:xfrm>
              <a:off x="5166" y="2679"/>
              <a:ext cx="113" cy="851"/>
            </a:xfrm>
            <a:custGeom>
              <a:avLst/>
              <a:gdLst>
                <a:gd name="T0" fmla="*/ 113 w 113"/>
                <a:gd name="T1" fmla="*/ 0 h 851"/>
                <a:gd name="T2" fmla="*/ 21 w 113"/>
                <a:gd name="T3" fmla="*/ 393 h 851"/>
                <a:gd name="T4" fmla="*/ 3 w 113"/>
                <a:gd name="T5" fmla="*/ 595 h 851"/>
                <a:gd name="T6" fmla="*/ 3 w 113"/>
                <a:gd name="T7" fmla="*/ 750 h 851"/>
                <a:gd name="T8" fmla="*/ 3 w 113"/>
                <a:gd name="T9" fmla="*/ 851 h 8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3"/>
                <a:gd name="T16" fmla="*/ 0 h 851"/>
                <a:gd name="T17" fmla="*/ 113 w 113"/>
                <a:gd name="T18" fmla="*/ 851 h 8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3" h="851">
                  <a:moveTo>
                    <a:pt x="113" y="0"/>
                  </a:moveTo>
                  <a:cubicBezTo>
                    <a:pt x="98" y="65"/>
                    <a:pt x="39" y="294"/>
                    <a:pt x="21" y="393"/>
                  </a:cubicBezTo>
                  <a:cubicBezTo>
                    <a:pt x="3" y="492"/>
                    <a:pt x="6" y="536"/>
                    <a:pt x="3" y="595"/>
                  </a:cubicBezTo>
                  <a:cubicBezTo>
                    <a:pt x="0" y="654"/>
                    <a:pt x="3" y="707"/>
                    <a:pt x="3" y="750"/>
                  </a:cubicBezTo>
                  <a:cubicBezTo>
                    <a:pt x="3" y="793"/>
                    <a:pt x="3" y="830"/>
                    <a:pt x="3" y="851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2" name="Freeform 152"/>
            <p:cNvSpPr>
              <a:spLocks/>
            </p:cNvSpPr>
            <p:nvPr/>
          </p:nvSpPr>
          <p:spPr bwMode="auto">
            <a:xfrm>
              <a:off x="4944" y="3182"/>
              <a:ext cx="115" cy="850"/>
            </a:xfrm>
            <a:custGeom>
              <a:avLst/>
              <a:gdLst>
                <a:gd name="T0" fmla="*/ 115 w 115"/>
                <a:gd name="T1" fmla="*/ 0 h 850"/>
                <a:gd name="T2" fmla="*/ 40 w 115"/>
                <a:gd name="T3" fmla="*/ 217 h 850"/>
                <a:gd name="T4" fmla="*/ 12 w 115"/>
                <a:gd name="T5" fmla="*/ 336 h 850"/>
                <a:gd name="T6" fmla="*/ 6 w 115"/>
                <a:gd name="T7" fmla="*/ 448 h 850"/>
                <a:gd name="T8" fmla="*/ 6 w 115"/>
                <a:gd name="T9" fmla="*/ 558 h 850"/>
                <a:gd name="T10" fmla="*/ 42 w 115"/>
                <a:gd name="T11" fmla="*/ 850 h 8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5"/>
                <a:gd name="T19" fmla="*/ 0 h 850"/>
                <a:gd name="T20" fmla="*/ 115 w 115"/>
                <a:gd name="T21" fmla="*/ 850 h 85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5" h="850">
                  <a:moveTo>
                    <a:pt x="115" y="0"/>
                  </a:moveTo>
                  <a:cubicBezTo>
                    <a:pt x="104" y="36"/>
                    <a:pt x="57" y="161"/>
                    <a:pt x="40" y="217"/>
                  </a:cubicBezTo>
                  <a:cubicBezTo>
                    <a:pt x="23" y="273"/>
                    <a:pt x="18" y="298"/>
                    <a:pt x="12" y="336"/>
                  </a:cubicBezTo>
                  <a:cubicBezTo>
                    <a:pt x="6" y="374"/>
                    <a:pt x="7" y="411"/>
                    <a:pt x="6" y="448"/>
                  </a:cubicBezTo>
                  <a:cubicBezTo>
                    <a:pt x="5" y="485"/>
                    <a:pt x="0" y="491"/>
                    <a:pt x="6" y="558"/>
                  </a:cubicBezTo>
                  <a:cubicBezTo>
                    <a:pt x="12" y="625"/>
                    <a:pt x="34" y="789"/>
                    <a:pt x="42" y="85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3" name="Freeform 153"/>
            <p:cNvSpPr>
              <a:spLocks/>
            </p:cNvSpPr>
            <p:nvPr/>
          </p:nvSpPr>
          <p:spPr bwMode="auto">
            <a:xfrm>
              <a:off x="3168" y="3189"/>
              <a:ext cx="100" cy="688"/>
            </a:xfrm>
            <a:custGeom>
              <a:avLst/>
              <a:gdLst>
                <a:gd name="T0" fmla="*/ 0 w 100"/>
                <a:gd name="T1" fmla="*/ 0 h 688"/>
                <a:gd name="T2" fmla="*/ 72 w 100"/>
                <a:gd name="T3" fmla="*/ 203 h 688"/>
                <a:gd name="T4" fmla="*/ 90 w 100"/>
                <a:gd name="T5" fmla="*/ 304 h 688"/>
                <a:gd name="T6" fmla="*/ 99 w 100"/>
                <a:gd name="T7" fmla="*/ 441 h 688"/>
                <a:gd name="T8" fmla="*/ 81 w 100"/>
                <a:gd name="T9" fmla="*/ 688 h 6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688"/>
                <a:gd name="T17" fmla="*/ 100 w 100"/>
                <a:gd name="T18" fmla="*/ 688 h 6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688">
                  <a:moveTo>
                    <a:pt x="0" y="0"/>
                  </a:moveTo>
                  <a:cubicBezTo>
                    <a:pt x="12" y="34"/>
                    <a:pt x="57" y="152"/>
                    <a:pt x="72" y="203"/>
                  </a:cubicBezTo>
                  <a:cubicBezTo>
                    <a:pt x="87" y="254"/>
                    <a:pt x="86" y="264"/>
                    <a:pt x="90" y="304"/>
                  </a:cubicBezTo>
                  <a:cubicBezTo>
                    <a:pt x="94" y="344"/>
                    <a:pt x="100" y="377"/>
                    <a:pt x="99" y="441"/>
                  </a:cubicBezTo>
                  <a:cubicBezTo>
                    <a:pt x="98" y="505"/>
                    <a:pt x="85" y="637"/>
                    <a:pt x="81" y="688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4" name="Freeform 154"/>
            <p:cNvSpPr>
              <a:spLocks/>
            </p:cNvSpPr>
            <p:nvPr/>
          </p:nvSpPr>
          <p:spPr bwMode="auto">
            <a:xfrm>
              <a:off x="3231" y="3765"/>
              <a:ext cx="1746" cy="249"/>
            </a:xfrm>
            <a:custGeom>
              <a:avLst/>
              <a:gdLst>
                <a:gd name="T0" fmla="*/ 0 w 1746"/>
                <a:gd name="T1" fmla="*/ 112 h 249"/>
                <a:gd name="T2" fmla="*/ 233 w 1746"/>
                <a:gd name="T3" fmla="*/ 54 h 249"/>
                <a:gd name="T4" fmla="*/ 512 w 1746"/>
                <a:gd name="T5" fmla="*/ 21 h 249"/>
                <a:gd name="T6" fmla="*/ 713 w 1746"/>
                <a:gd name="T7" fmla="*/ 2 h 249"/>
                <a:gd name="T8" fmla="*/ 905 w 1746"/>
                <a:gd name="T9" fmla="*/ 11 h 249"/>
                <a:gd name="T10" fmla="*/ 1033 w 1746"/>
                <a:gd name="T11" fmla="*/ 21 h 249"/>
                <a:gd name="T12" fmla="*/ 1271 w 1746"/>
                <a:gd name="T13" fmla="*/ 75 h 249"/>
                <a:gd name="T14" fmla="*/ 1490 w 1746"/>
                <a:gd name="T15" fmla="*/ 139 h 249"/>
                <a:gd name="T16" fmla="*/ 1746 w 1746"/>
                <a:gd name="T17" fmla="*/ 249 h 2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46"/>
                <a:gd name="T28" fmla="*/ 0 h 249"/>
                <a:gd name="T29" fmla="*/ 1746 w 1746"/>
                <a:gd name="T30" fmla="*/ 249 h 2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46" h="249">
                  <a:moveTo>
                    <a:pt x="0" y="112"/>
                  </a:moveTo>
                  <a:cubicBezTo>
                    <a:pt x="39" y="104"/>
                    <a:pt x="148" y="69"/>
                    <a:pt x="233" y="54"/>
                  </a:cubicBezTo>
                  <a:cubicBezTo>
                    <a:pt x="318" y="39"/>
                    <a:pt x="432" y="30"/>
                    <a:pt x="512" y="21"/>
                  </a:cubicBezTo>
                  <a:cubicBezTo>
                    <a:pt x="592" y="12"/>
                    <a:pt x="648" y="4"/>
                    <a:pt x="713" y="2"/>
                  </a:cubicBezTo>
                  <a:cubicBezTo>
                    <a:pt x="778" y="0"/>
                    <a:pt x="852" y="8"/>
                    <a:pt x="905" y="11"/>
                  </a:cubicBezTo>
                  <a:cubicBezTo>
                    <a:pt x="958" y="14"/>
                    <a:pt x="972" y="10"/>
                    <a:pt x="1033" y="21"/>
                  </a:cubicBezTo>
                  <a:cubicBezTo>
                    <a:pt x="1094" y="32"/>
                    <a:pt x="1195" y="55"/>
                    <a:pt x="1271" y="75"/>
                  </a:cubicBezTo>
                  <a:cubicBezTo>
                    <a:pt x="1347" y="95"/>
                    <a:pt x="1411" y="110"/>
                    <a:pt x="1490" y="139"/>
                  </a:cubicBezTo>
                  <a:cubicBezTo>
                    <a:pt x="1569" y="168"/>
                    <a:pt x="1693" y="226"/>
                    <a:pt x="1746" y="249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5" name="Freeform 155"/>
            <p:cNvSpPr>
              <a:spLocks/>
            </p:cNvSpPr>
            <p:nvPr/>
          </p:nvSpPr>
          <p:spPr bwMode="auto">
            <a:xfrm>
              <a:off x="3478" y="3328"/>
              <a:ext cx="1463" cy="286"/>
            </a:xfrm>
            <a:custGeom>
              <a:avLst/>
              <a:gdLst>
                <a:gd name="T0" fmla="*/ 0 w 1463"/>
                <a:gd name="T1" fmla="*/ 0 h 286"/>
                <a:gd name="T2" fmla="*/ 301 w 1463"/>
                <a:gd name="T3" fmla="*/ 164 h 286"/>
                <a:gd name="T4" fmla="*/ 658 w 1463"/>
                <a:gd name="T5" fmla="*/ 260 h 286"/>
                <a:gd name="T6" fmla="*/ 1051 w 1463"/>
                <a:gd name="T7" fmla="*/ 284 h 286"/>
                <a:gd name="T8" fmla="*/ 1463 w 1463"/>
                <a:gd name="T9" fmla="*/ 247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63"/>
                <a:gd name="T16" fmla="*/ 0 h 286"/>
                <a:gd name="T17" fmla="*/ 1463 w 1463"/>
                <a:gd name="T18" fmla="*/ 286 h 2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63" h="286">
                  <a:moveTo>
                    <a:pt x="0" y="0"/>
                  </a:moveTo>
                  <a:cubicBezTo>
                    <a:pt x="50" y="26"/>
                    <a:pt x="191" y="121"/>
                    <a:pt x="301" y="164"/>
                  </a:cubicBezTo>
                  <a:cubicBezTo>
                    <a:pt x="411" y="207"/>
                    <a:pt x="533" y="240"/>
                    <a:pt x="658" y="260"/>
                  </a:cubicBezTo>
                  <a:cubicBezTo>
                    <a:pt x="783" y="280"/>
                    <a:pt x="917" y="286"/>
                    <a:pt x="1051" y="284"/>
                  </a:cubicBezTo>
                  <a:cubicBezTo>
                    <a:pt x="1185" y="282"/>
                    <a:pt x="1377" y="255"/>
                    <a:pt x="1463" y="247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6" name="Freeform 156"/>
            <p:cNvSpPr>
              <a:spLocks/>
            </p:cNvSpPr>
            <p:nvPr/>
          </p:nvSpPr>
          <p:spPr bwMode="auto">
            <a:xfrm>
              <a:off x="3569" y="2661"/>
              <a:ext cx="39" cy="384"/>
            </a:xfrm>
            <a:custGeom>
              <a:avLst/>
              <a:gdLst>
                <a:gd name="T0" fmla="*/ 39 w 39"/>
                <a:gd name="T1" fmla="*/ 0 h 384"/>
                <a:gd name="T2" fmla="*/ 28 w 39"/>
                <a:gd name="T3" fmla="*/ 283 h 384"/>
                <a:gd name="T4" fmla="*/ 0 w 39"/>
                <a:gd name="T5" fmla="*/ 384 h 384"/>
                <a:gd name="T6" fmla="*/ 0 60000 65536"/>
                <a:gd name="T7" fmla="*/ 0 60000 65536"/>
                <a:gd name="T8" fmla="*/ 0 60000 65536"/>
                <a:gd name="T9" fmla="*/ 0 w 39"/>
                <a:gd name="T10" fmla="*/ 0 h 384"/>
                <a:gd name="T11" fmla="*/ 39 w 39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" h="384">
                  <a:moveTo>
                    <a:pt x="39" y="0"/>
                  </a:moveTo>
                  <a:cubicBezTo>
                    <a:pt x="37" y="47"/>
                    <a:pt x="35" y="219"/>
                    <a:pt x="28" y="283"/>
                  </a:cubicBezTo>
                  <a:cubicBezTo>
                    <a:pt x="21" y="347"/>
                    <a:pt x="5" y="367"/>
                    <a:pt x="0" y="384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7" name="Freeform 157"/>
            <p:cNvSpPr>
              <a:spLocks/>
            </p:cNvSpPr>
            <p:nvPr/>
          </p:nvSpPr>
          <p:spPr bwMode="auto">
            <a:xfrm>
              <a:off x="4959" y="3520"/>
              <a:ext cx="210" cy="53"/>
            </a:xfrm>
            <a:custGeom>
              <a:avLst/>
              <a:gdLst>
                <a:gd name="T0" fmla="*/ 0 w 210"/>
                <a:gd name="T1" fmla="*/ 53 h 53"/>
                <a:gd name="T2" fmla="*/ 210 w 210"/>
                <a:gd name="T3" fmla="*/ 0 h 53"/>
                <a:gd name="T4" fmla="*/ 0 60000 65536"/>
                <a:gd name="T5" fmla="*/ 0 60000 65536"/>
                <a:gd name="T6" fmla="*/ 0 w 210"/>
                <a:gd name="T7" fmla="*/ 0 h 53"/>
                <a:gd name="T8" fmla="*/ 210 w 210"/>
                <a:gd name="T9" fmla="*/ 53 h 5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0" h="53">
                  <a:moveTo>
                    <a:pt x="0" y="53"/>
                  </a:moveTo>
                  <a:cubicBezTo>
                    <a:pt x="35" y="44"/>
                    <a:pt x="166" y="11"/>
                    <a:pt x="210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98" name="Freeform 158"/>
            <p:cNvSpPr>
              <a:spLocks/>
            </p:cNvSpPr>
            <p:nvPr/>
          </p:nvSpPr>
          <p:spPr bwMode="auto">
            <a:xfrm>
              <a:off x="3478" y="3050"/>
              <a:ext cx="91" cy="283"/>
            </a:xfrm>
            <a:custGeom>
              <a:avLst/>
              <a:gdLst>
                <a:gd name="T0" fmla="*/ 91 w 91"/>
                <a:gd name="T1" fmla="*/ 0 h 283"/>
                <a:gd name="T2" fmla="*/ 0 w 91"/>
                <a:gd name="T3" fmla="*/ 283 h 283"/>
                <a:gd name="T4" fmla="*/ 0 60000 65536"/>
                <a:gd name="T5" fmla="*/ 0 60000 65536"/>
                <a:gd name="T6" fmla="*/ 0 w 91"/>
                <a:gd name="T7" fmla="*/ 0 h 283"/>
                <a:gd name="T8" fmla="*/ 91 w 91"/>
                <a:gd name="T9" fmla="*/ 283 h 28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1" h="283">
                  <a:moveTo>
                    <a:pt x="91" y="0"/>
                  </a:moveTo>
                  <a:cubicBezTo>
                    <a:pt x="76" y="47"/>
                    <a:pt x="19" y="224"/>
                    <a:pt x="0" y="283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7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7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8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8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8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7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8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8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8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8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8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8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8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38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8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8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4" grpId="0" animBg="1"/>
      <p:bldP spid="387080" grpId="0" autoUpdateAnimBg="0"/>
      <p:bldP spid="387081" grpId="0" autoUpdateAnimBg="0"/>
      <p:bldP spid="387085" grpId="0" autoUpdateAnimBg="0"/>
      <p:bldP spid="387109" grpId="0" autoUpdateAnimBg="0"/>
      <p:bldP spid="387113" grpId="0" animBg="1" autoUpdateAnimBg="0"/>
      <p:bldP spid="387114" grpId="0" autoUpdateAnimBg="0"/>
      <p:bldP spid="387115" grpId="0" autoUpdateAnimBg="0"/>
      <p:bldP spid="387116" grpId="0" autoUpdateAnimBg="0"/>
      <p:bldP spid="387117" grpId="0" autoUpdateAnimBg="0"/>
      <p:bldP spid="387118" grpId="0" autoUpdateAnimBg="0"/>
      <p:bldP spid="387192" grpId="0" animBg="1"/>
      <p:bldP spid="387193" grpId="0" animBg="1"/>
      <p:bldP spid="387194" grpId="0" animBg="1"/>
      <p:bldP spid="387195" grpId="0" animBg="1"/>
      <p:bldP spid="387196" grpId="0" animBg="1"/>
      <p:bldP spid="387197" grpId="0" animBg="1"/>
      <p:bldP spid="387198" grpId="0" animBg="1"/>
      <p:bldP spid="387199" grpId="0" animBg="1"/>
      <p:bldP spid="38720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3CBC1BBA-687A-47C3-BB42-74C74C3C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Z=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2F32561D-5993-439F-9F4D-62ACAE7E83F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84" y="1472320"/>
            <a:ext cx="4703668" cy="3527751"/>
          </a:xfrm>
        </p:spPr>
      </p:pic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B1348885-4885-4125-AFB0-A730684373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752" y="1590584"/>
            <a:ext cx="4388296" cy="3291222"/>
          </a:xfrm>
        </p:spPr>
      </p:pic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3D9E0D2-27A8-469C-B60E-C8C90C794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E4131-3E8D-461F-A2A4-A76FC429396A}" type="slidenum">
              <a:rPr lang="en-US" altLang="zh-CN" smtClean="0"/>
              <a:pPr>
                <a:defRPr/>
              </a:pPr>
              <a:t>36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84562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A4F4AF-CBC6-4CF0-A349-10F5A59A2B29}" type="slidenum">
              <a:rPr lang="en-US" altLang="zh-CN" smtClean="0"/>
              <a:pPr/>
              <a:t>37</a:t>
            </a:fld>
            <a:endParaRPr lang="en-US" altLang="zh-CN"/>
          </a:p>
        </p:txBody>
      </p:sp>
      <p:sp>
        <p:nvSpPr>
          <p:cNvPr id="28685" name="Text Box 2"/>
          <p:cNvSpPr txBox="1">
            <a:spLocks noChangeArrowheads="1"/>
          </p:cNvSpPr>
          <p:nvPr/>
        </p:nvSpPr>
        <p:spPr bwMode="auto">
          <a:xfrm>
            <a:off x="914400" y="473075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4. 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双曲面</a:t>
            </a:r>
          </a:p>
        </p:txBody>
      </p:sp>
      <p:sp>
        <p:nvSpPr>
          <p:cNvPr id="389123" name="Text Box 3"/>
          <p:cNvSpPr txBox="1">
            <a:spLocks noChangeArrowheads="1"/>
          </p:cNvSpPr>
          <p:nvPr/>
        </p:nvSpPr>
        <p:spPr bwMode="auto">
          <a:xfrm>
            <a:off x="3949700" y="10795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单叶双曲面</a:t>
            </a:r>
          </a:p>
        </p:txBody>
      </p:sp>
      <p:graphicFrame>
        <p:nvGraphicFramePr>
          <p:cNvPr id="471040" name="Object 1024"/>
          <p:cNvGraphicFramePr>
            <a:graphicFrameLocks noChangeAspect="1"/>
          </p:cNvGraphicFramePr>
          <p:nvPr/>
        </p:nvGraphicFramePr>
        <p:xfrm>
          <a:off x="1295400" y="901700"/>
          <a:ext cx="25019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4" name="公式" r:id="rId3" imgW="2501640" imgH="927000" progId="Equation.3">
                  <p:embed/>
                </p:oleObj>
              </mc:Choice>
              <mc:Fallback>
                <p:oleObj name="公式" r:id="rId3" imgW="2501640" imgH="9270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01700"/>
                        <a:ext cx="25019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30" name="Text Box 10"/>
          <p:cNvSpPr txBox="1">
            <a:spLocks noChangeArrowheads="1"/>
          </p:cNvSpPr>
          <p:nvPr/>
        </p:nvSpPr>
        <p:spPr bwMode="auto">
          <a:xfrm>
            <a:off x="990600" y="1843088"/>
            <a:ext cx="7086600" cy="519112"/>
          </a:xfrm>
          <a:prstGeom prst="rect">
            <a:avLst/>
          </a:prstGeom>
          <a:gradFill rotWithShape="0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特点是</a:t>
            </a:r>
            <a:r>
              <a:rPr kumimoji="1" lang="en-US" altLang="zh-CN" sz="2800" b="1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kumimoji="1" lang="en-US" altLang="zh-CN" sz="2400">
              <a:latin typeface="Times New Roman" pitchFamily="18" charset="0"/>
            </a:endParaRPr>
          </a:p>
        </p:txBody>
      </p:sp>
      <p:sp>
        <p:nvSpPr>
          <p:cNvPr id="389131" name="Rectangle 11"/>
          <p:cNvSpPr>
            <a:spLocks noChangeArrowheads="1"/>
          </p:cNvSpPr>
          <p:nvPr/>
        </p:nvSpPr>
        <p:spPr bwMode="auto">
          <a:xfrm>
            <a:off x="2667000" y="457200"/>
            <a:ext cx="2514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(hyperboloid)</a:t>
            </a:r>
          </a:p>
        </p:txBody>
      </p:sp>
      <p:sp>
        <p:nvSpPr>
          <p:cNvPr id="389132" name="Rectangle 12"/>
          <p:cNvSpPr>
            <a:spLocks noChangeArrowheads="1"/>
          </p:cNvSpPr>
          <p:nvPr/>
        </p:nvSpPr>
        <p:spPr bwMode="auto">
          <a:xfrm>
            <a:off x="5854700" y="1066800"/>
            <a:ext cx="2514600" cy="774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(uniparted hyperboloid)</a:t>
            </a:r>
          </a:p>
        </p:txBody>
      </p:sp>
      <p:sp>
        <p:nvSpPr>
          <p:cNvPr id="389133" name="Rectangle 13"/>
          <p:cNvSpPr>
            <a:spLocks noChangeArrowheads="1"/>
          </p:cNvSpPr>
          <p:nvPr/>
        </p:nvSpPr>
        <p:spPr bwMode="auto">
          <a:xfrm>
            <a:off x="2333625" y="1828800"/>
            <a:ext cx="57435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平方项有一个取负号</a:t>
            </a:r>
            <a:r>
              <a:rPr kumimoji="1" lang="en-US" altLang="zh-CN" sz="2800" b="1">
                <a:solidFill>
                  <a:schemeClr val="bg1"/>
                </a:solidFill>
                <a:latin typeface="Times New Roman" pitchFamily="18" charset="0"/>
              </a:rPr>
              <a:t>,</a:t>
            </a: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另两个取正号</a:t>
            </a:r>
            <a:r>
              <a:rPr kumimoji="1" lang="en-US" altLang="zh-CN" sz="2800" b="1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71041" name="Object 1025"/>
          <p:cNvGraphicFramePr>
            <a:graphicFrameLocks noChangeAspect="1"/>
          </p:cNvGraphicFramePr>
          <p:nvPr/>
        </p:nvGraphicFramePr>
        <p:xfrm>
          <a:off x="2882900" y="106680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5" name="Equation" r:id="rId5" imgW="203040" imgH="317160" progId="Equation.3">
                  <p:embed/>
                </p:oleObj>
              </mc:Choice>
              <mc:Fallback>
                <p:oleObj name="Equation" r:id="rId5" imgW="203040" imgH="31716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1066800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691" name="Group 18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28740" name="Group 19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8742" name="Line 20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8743" name="Picture 21" descr="BD10263_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8741" name="Rectangle 22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89181" name="Text Box 61"/>
          <p:cNvSpPr txBox="1">
            <a:spLocks noChangeArrowheads="1"/>
          </p:cNvSpPr>
          <p:nvPr/>
        </p:nvSpPr>
        <p:spPr bwMode="auto">
          <a:xfrm>
            <a:off x="838200" y="5607050"/>
            <a:ext cx="7543800" cy="9461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      </a:t>
            </a:r>
            <a:r>
              <a:rPr kumimoji="1" lang="zh-CN" altLang="en-US" sz="2800" b="1">
                <a:latin typeface="Times New Roman" pitchFamily="18" charset="0"/>
              </a:rPr>
              <a:t>炼油厂、炼焦厂的冷却塔就是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单叶双曲面</a:t>
            </a:r>
            <a:r>
              <a:rPr kumimoji="1" lang="zh-CN" altLang="en-US" sz="2800" b="1">
                <a:latin typeface="Times New Roman" pitchFamily="18" charset="0"/>
              </a:rPr>
              <a:t>的形状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89198" name="Oval 78"/>
          <p:cNvSpPr>
            <a:spLocks noChangeArrowheads="1"/>
          </p:cNvSpPr>
          <p:nvPr/>
        </p:nvSpPr>
        <p:spPr bwMode="auto">
          <a:xfrm>
            <a:off x="2819400" y="2743200"/>
            <a:ext cx="1676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199" name="Oval 79"/>
          <p:cNvSpPr>
            <a:spLocks noChangeArrowheads="1"/>
          </p:cNvSpPr>
          <p:nvPr/>
        </p:nvSpPr>
        <p:spPr bwMode="auto">
          <a:xfrm>
            <a:off x="2819400" y="4876800"/>
            <a:ext cx="1676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00" name="Oval 80"/>
          <p:cNvSpPr>
            <a:spLocks noChangeArrowheads="1"/>
          </p:cNvSpPr>
          <p:nvPr/>
        </p:nvSpPr>
        <p:spPr bwMode="auto">
          <a:xfrm>
            <a:off x="3124200" y="3962400"/>
            <a:ext cx="1066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01" name="Freeform 81"/>
          <p:cNvSpPr>
            <a:spLocks/>
          </p:cNvSpPr>
          <p:nvPr/>
        </p:nvSpPr>
        <p:spPr bwMode="auto">
          <a:xfrm>
            <a:off x="4184650" y="3048000"/>
            <a:ext cx="311150" cy="2133600"/>
          </a:xfrm>
          <a:custGeom>
            <a:avLst/>
            <a:gdLst>
              <a:gd name="T0" fmla="*/ 311150 w 196"/>
              <a:gd name="T1" fmla="*/ 0 h 1344"/>
              <a:gd name="T2" fmla="*/ 82550 w 196"/>
              <a:gd name="T3" fmla="*/ 533400 h 1344"/>
              <a:gd name="T4" fmla="*/ 3175 w 196"/>
              <a:gd name="T5" fmla="*/ 1084262 h 1344"/>
              <a:gd name="T6" fmla="*/ 60325 w 196"/>
              <a:gd name="T7" fmla="*/ 1447800 h 1344"/>
              <a:gd name="T8" fmla="*/ 311150 w 196"/>
              <a:gd name="T9" fmla="*/ 2133600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6"/>
              <a:gd name="T16" fmla="*/ 0 h 1344"/>
              <a:gd name="T17" fmla="*/ 196 w 196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6" h="1344">
                <a:moveTo>
                  <a:pt x="196" y="0"/>
                </a:moveTo>
                <a:cubicBezTo>
                  <a:pt x="136" y="112"/>
                  <a:pt x="84" y="222"/>
                  <a:pt x="52" y="336"/>
                </a:cubicBezTo>
                <a:cubicBezTo>
                  <a:pt x="20" y="450"/>
                  <a:pt x="4" y="587"/>
                  <a:pt x="2" y="683"/>
                </a:cubicBezTo>
                <a:cubicBezTo>
                  <a:pt x="0" y="779"/>
                  <a:pt x="6" y="802"/>
                  <a:pt x="38" y="912"/>
                </a:cubicBezTo>
                <a:cubicBezTo>
                  <a:pt x="70" y="1022"/>
                  <a:pt x="163" y="1254"/>
                  <a:pt x="196" y="134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02" name="Freeform 82"/>
          <p:cNvSpPr>
            <a:spLocks/>
          </p:cNvSpPr>
          <p:nvPr/>
        </p:nvSpPr>
        <p:spPr bwMode="auto">
          <a:xfrm>
            <a:off x="2819400" y="3048000"/>
            <a:ext cx="315913" cy="2057400"/>
          </a:xfrm>
          <a:custGeom>
            <a:avLst/>
            <a:gdLst>
              <a:gd name="T0" fmla="*/ 0 w 199"/>
              <a:gd name="T1" fmla="*/ 0 h 1296"/>
              <a:gd name="T2" fmla="*/ 265113 w 199"/>
              <a:gd name="T3" fmla="*/ 606425 h 1296"/>
              <a:gd name="T4" fmla="*/ 304800 w 199"/>
              <a:gd name="T5" fmla="*/ 1066800 h 1296"/>
              <a:gd name="T6" fmla="*/ 236538 w 199"/>
              <a:gd name="T7" fmla="*/ 1490662 h 1296"/>
              <a:gd name="T8" fmla="*/ 0 w 199"/>
              <a:gd name="T9" fmla="*/ 2057400 h 1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"/>
              <a:gd name="T16" fmla="*/ 0 h 1296"/>
              <a:gd name="T17" fmla="*/ 199 w 199"/>
              <a:gd name="T18" fmla="*/ 1296 h 1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9" h="1296">
                <a:moveTo>
                  <a:pt x="0" y="0"/>
                </a:moveTo>
                <a:cubicBezTo>
                  <a:pt x="28" y="64"/>
                  <a:pt x="135" y="270"/>
                  <a:pt x="167" y="382"/>
                </a:cubicBezTo>
                <a:cubicBezTo>
                  <a:pt x="199" y="494"/>
                  <a:pt x="195" y="579"/>
                  <a:pt x="192" y="672"/>
                </a:cubicBezTo>
                <a:cubicBezTo>
                  <a:pt x="189" y="765"/>
                  <a:pt x="181" y="835"/>
                  <a:pt x="149" y="939"/>
                </a:cubicBezTo>
                <a:cubicBezTo>
                  <a:pt x="117" y="1043"/>
                  <a:pt x="31" y="1222"/>
                  <a:pt x="0" y="129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08" name="Line 88"/>
          <p:cNvSpPr>
            <a:spLocks noChangeShapeType="1"/>
          </p:cNvSpPr>
          <p:nvPr/>
        </p:nvSpPr>
        <p:spPr bwMode="auto">
          <a:xfrm flipH="1">
            <a:off x="3276600" y="4876800"/>
            <a:ext cx="838200" cy="533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09" name="Line 89"/>
          <p:cNvSpPr>
            <a:spLocks noChangeShapeType="1"/>
          </p:cNvSpPr>
          <p:nvPr/>
        </p:nvSpPr>
        <p:spPr bwMode="auto">
          <a:xfrm flipH="1">
            <a:off x="3276600" y="2743200"/>
            <a:ext cx="8382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10" name="Freeform 90"/>
          <p:cNvSpPr>
            <a:spLocks/>
          </p:cNvSpPr>
          <p:nvPr/>
        </p:nvSpPr>
        <p:spPr bwMode="auto">
          <a:xfrm>
            <a:off x="3276600" y="3262313"/>
            <a:ext cx="133350" cy="2147887"/>
          </a:xfrm>
          <a:custGeom>
            <a:avLst/>
            <a:gdLst>
              <a:gd name="T0" fmla="*/ 39687 w 84"/>
              <a:gd name="T1" fmla="*/ 0 h 1353"/>
              <a:gd name="T2" fmla="*/ 112713 w 84"/>
              <a:gd name="T3" fmla="*/ 479425 h 1353"/>
              <a:gd name="T4" fmla="*/ 127000 w 84"/>
              <a:gd name="T5" fmla="*/ 957262 h 1353"/>
              <a:gd name="T6" fmla="*/ 112713 w 84"/>
              <a:gd name="T7" fmla="*/ 1523999 h 1353"/>
              <a:gd name="T8" fmla="*/ 0 w 84"/>
              <a:gd name="T9" fmla="*/ 2147887 h 13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1353"/>
              <a:gd name="T17" fmla="*/ 84 w 84"/>
              <a:gd name="T18" fmla="*/ 1353 h 13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1353">
                <a:moveTo>
                  <a:pt x="25" y="0"/>
                </a:moveTo>
                <a:cubicBezTo>
                  <a:pt x="33" y="50"/>
                  <a:pt x="62" y="202"/>
                  <a:pt x="71" y="302"/>
                </a:cubicBezTo>
                <a:cubicBezTo>
                  <a:pt x="80" y="402"/>
                  <a:pt x="80" y="493"/>
                  <a:pt x="80" y="603"/>
                </a:cubicBezTo>
                <a:cubicBezTo>
                  <a:pt x="80" y="713"/>
                  <a:pt x="84" y="835"/>
                  <a:pt x="71" y="960"/>
                </a:cubicBezTo>
                <a:cubicBezTo>
                  <a:pt x="58" y="1085"/>
                  <a:pt x="15" y="1271"/>
                  <a:pt x="0" y="1353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12" name="Freeform 92"/>
          <p:cNvSpPr>
            <a:spLocks/>
          </p:cNvSpPr>
          <p:nvPr/>
        </p:nvSpPr>
        <p:spPr bwMode="auto">
          <a:xfrm>
            <a:off x="3937000" y="2797175"/>
            <a:ext cx="149225" cy="2090738"/>
          </a:xfrm>
          <a:custGeom>
            <a:avLst/>
            <a:gdLst>
              <a:gd name="T0" fmla="*/ 149225 w 94"/>
              <a:gd name="T1" fmla="*/ 0 h 1317"/>
              <a:gd name="T2" fmla="*/ 76200 w 94"/>
              <a:gd name="T3" fmla="*/ 522288 h 1317"/>
              <a:gd name="T4" fmla="*/ 33338 w 94"/>
              <a:gd name="T5" fmla="*/ 668338 h 1317"/>
              <a:gd name="T6" fmla="*/ 33338 w 94"/>
              <a:gd name="T7" fmla="*/ 827088 h 1317"/>
              <a:gd name="T8" fmla="*/ 17463 w 94"/>
              <a:gd name="T9" fmla="*/ 928688 h 1317"/>
              <a:gd name="T10" fmla="*/ 3175 w 94"/>
              <a:gd name="T11" fmla="*/ 1060450 h 1317"/>
              <a:gd name="T12" fmla="*/ 33338 w 94"/>
              <a:gd name="T13" fmla="*/ 1554163 h 1317"/>
              <a:gd name="T14" fmla="*/ 90487 w 94"/>
              <a:gd name="T15" fmla="*/ 1828801 h 1317"/>
              <a:gd name="T16" fmla="*/ 149225 w 94"/>
              <a:gd name="T17" fmla="*/ 2090738 h 13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94"/>
              <a:gd name="T28" fmla="*/ 0 h 1317"/>
              <a:gd name="T29" fmla="*/ 94 w 94"/>
              <a:gd name="T30" fmla="*/ 1317 h 131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94" h="1317">
                <a:moveTo>
                  <a:pt x="94" y="0"/>
                </a:moveTo>
                <a:cubicBezTo>
                  <a:pt x="86" y="55"/>
                  <a:pt x="60" y="259"/>
                  <a:pt x="48" y="329"/>
                </a:cubicBezTo>
                <a:cubicBezTo>
                  <a:pt x="36" y="399"/>
                  <a:pt x="26" y="389"/>
                  <a:pt x="21" y="421"/>
                </a:cubicBezTo>
                <a:cubicBezTo>
                  <a:pt x="16" y="453"/>
                  <a:pt x="23" y="494"/>
                  <a:pt x="21" y="521"/>
                </a:cubicBezTo>
                <a:cubicBezTo>
                  <a:pt x="19" y="548"/>
                  <a:pt x="14" y="561"/>
                  <a:pt x="11" y="585"/>
                </a:cubicBezTo>
                <a:cubicBezTo>
                  <a:pt x="8" y="609"/>
                  <a:pt x="0" y="602"/>
                  <a:pt x="2" y="668"/>
                </a:cubicBezTo>
                <a:cubicBezTo>
                  <a:pt x="4" y="734"/>
                  <a:pt x="12" y="898"/>
                  <a:pt x="21" y="979"/>
                </a:cubicBezTo>
                <a:cubicBezTo>
                  <a:pt x="30" y="1060"/>
                  <a:pt x="45" y="1096"/>
                  <a:pt x="57" y="1152"/>
                </a:cubicBezTo>
                <a:cubicBezTo>
                  <a:pt x="69" y="1208"/>
                  <a:pt x="86" y="1283"/>
                  <a:pt x="94" y="1317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16" name="Line 96"/>
          <p:cNvSpPr>
            <a:spLocks noChangeShapeType="1"/>
          </p:cNvSpPr>
          <p:nvPr/>
        </p:nvSpPr>
        <p:spPr bwMode="auto">
          <a:xfrm>
            <a:off x="2819400" y="30480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17" name="Line 97"/>
          <p:cNvSpPr>
            <a:spLocks noChangeShapeType="1"/>
          </p:cNvSpPr>
          <p:nvPr/>
        </p:nvSpPr>
        <p:spPr bwMode="auto">
          <a:xfrm>
            <a:off x="2819400" y="51816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21" name="Line 101"/>
          <p:cNvSpPr>
            <a:spLocks noChangeShapeType="1"/>
          </p:cNvSpPr>
          <p:nvPr/>
        </p:nvSpPr>
        <p:spPr bwMode="auto">
          <a:xfrm flipH="1">
            <a:off x="4114800" y="2971800"/>
            <a:ext cx="381000" cy="30480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23" name="Line 103"/>
          <p:cNvSpPr>
            <a:spLocks noChangeShapeType="1"/>
          </p:cNvSpPr>
          <p:nvPr/>
        </p:nvSpPr>
        <p:spPr bwMode="auto">
          <a:xfrm flipH="1">
            <a:off x="4114800" y="5105400"/>
            <a:ext cx="341313" cy="228600"/>
          </a:xfrm>
          <a:prstGeom prst="line">
            <a:avLst/>
          </a:prstGeom>
          <a:noFill/>
          <a:ln w="19050">
            <a:solidFill>
              <a:srgbClr val="FF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47" name="Line 127"/>
          <p:cNvSpPr>
            <a:spLocks noChangeShapeType="1"/>
          </p:cNvSpPr>
          <p:nvPr/>
        </p:nvSpPr>
        <p:spPr bwMode="auto">
          <a:xfrm>
            <a:off x="3962400" y="3276600"/>
            <a:ext cx="457200" cy="1752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49" name="Line 129"/>
          <p:cNvSpPr>
            <a:spLocks noChangeShapeType="1"/>
          </p:cNvSpPr>
          <p:nvPr/>
        </p:nvSpPr>
        <p:spPr bwMode="auto">
          <a:xfrm flipV="1">
            <a:off x="3962400" y="2895600"/>
            <a:ext cx="496888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50" name="Line 130"/>
          <p:cNvSpPr>
            <a:spLocks noChangeShapeType="1"/>
          </p:cNvSpPr>
          <p:nvPr/>
        </p:nvSpPr>
        <p:spPr bwMode="auto">
          <a:xfrm flipH="1">
            <a:off x="3886200" y="2895600"/>
            <a:ext cx="533400" cy="2514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53" name="Line 133"/>
          <p:cNvSpPr>
            <a:spLocks noChangeShapeType="1"/>
          </p:cNvSpPr>
          <p:nvPr/>
        </p:nvSpPr>
        <p:spPr bwMode="auto">
          <a:xfrm flipH="1">
            <a:off x="3810000" y="5029200"/>
            <a:ext cx="533400" cy="3810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66" name="Oval 146"/>
          <p:cNvSpPr>
            <a:spLocks noChangeArrowheads="1"/>
          </p:cNvSpPr>
          <p:nvPr/>
        </p:nvSpPr>
        <p:spPr bwMode="auto">
          <a:xfrm>
            <a:off x="3082925" y="3429000"/>
            <a:ext cx="1184275" cy="304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68" name="Freeform 148"/>
          <p:cNvSpPr>
            <a:spLocks/>
          </p:cNvSpPr>
          <p:nvPr/>
        </p:nvSpPr>
        <p:spPr bwMode="auto">
          <a:xfrm>
            <a:off x="4114800" y="2943225"/>
            <a:ext cx="363538" cy="838200"/>
          </a:xfrm>
          <a:custGeom>
            <a:avLst/>
            <a:gdLst>
              <a:gd name="T0" fmla="*/ 363538 w 229"/>
              <a:gd name="T1" fmla="*/ 0 h 528"/>
              <a:gd name="T2" fmla="*/ 246063 w 229"/>
              <a:gd name="T3" fmla="*/ 420687 h 528"/>
              <a:gd name="T4" fmla="*/ 174625 w 229"/>
              <a:gd name="T5" fmla="*/ 595312 h 528"/>
              <a:gd name="T6" fmla="*/ 76200 w 229"/>
              <a:gd name="T7" fmla="*/ 790575 h 528"/>
              <a:gd name="T8" fmla="*/ 0 w 229"/>
              <a:gd name="T9" fmla="*/ 30480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9"/>
              <a:gd name="T16" fmla="*/ 0 h 528"/>
              <a:gd name="T17" fmla="*/ 229 w 229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9" h="528">
                <a:moveTo>
                  <a:pt x="229" y="0"/>
                </a:moveTo>
                <a:cubicBezTo>
                  <a:pt x="217" y="44"/>
                  <a:pt x="175" y="203"/>
                  <a:pt x="155" y="265"/>
                </a:cubicBezTo>
                <a:cubicBezTo>
                  <a:pt x="135" y="327"/>
                  <a:pt x="128" y="336"/>
                  <a:pt x="110" y="375"/>
                </a:cubicBezTo>
                <a:cubicBezTo>
                  <a:pt x="92" y="414"/>
                  <a:pt x="66" y="528"/>
                  <a:pt x="48" y="498"/>
                </a:cubicBezTo>
                <a:cubicBezTo>
                  <a:pt x="30" y="468"/>
                  <a:pt x="10" y="256"/>
                  <a:pt x="0" y="192"/>
                </a:cubicBezTo>
              </a:path>
            </a:pathLst>
          </a:cu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269" name="Freeform 149"/>
          <p:cNvSpPr>
            <a:spLocks/>
          </p:cNvSpPr>
          <p:nvPr/>
        </p:nvSpPr>
        <p:spPr bwMode="auto">
          <a:xfrm>
            <a:off x="4056063" y="4603750"/>
            <a:ext cx="422275" cy="763588"/>
          </a:xfrm>
          <a:custGeom>
            <a:avLst/>
            <a:gdLst>
              <a:gd name="T0" fmla="*/ 0 w 266"/>
              <a:gd name="T1" fmla="*/ 763588 h 481"/>
              <a:gd name="T2" fmla="*/ 58737 w 266"/>
              <a:gd name="T3" fmla="*/ 349250 h 481"/>
              <a:gd name="T4" fmla="*/ 134937 w 266"/>
              <a:gd name="T5" fmla="*/ 120650 h 481"/>
              <a:gd name="T6" fmla="*/ 233362 w 266"/>
              <a:gd name="T7" fmla="*/ 22225 h 481"/>
              <a:gd name="T8" fmla="*/ 334962 w 266"/>
              <a:gd name="T9" fmla="*/ 255588 h 481"/>
              <a:gd name="T10" fmla="*/ 422275 w 266"/>
              <a:gd name="T11" fmla="*/ 501650 h 4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6"/>
              <a:gd name="T19" fmla="*/ 0 h 481"/>
              <a:gd name="T20" fmla="*/ 266 w 266"/>
              <a:gd name="T21" fmla="*/ 481 h 48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6" h="481">
                <a:moveTo>
                  <a:pt x="0" y="481"/>
                </a:moveTo>
                <a:cubicBezTo>
                  <a:pt x="6" y="439"/>
                  <a:pt x="23" y="287"/>
                  <a:pt x="37" y="220"/>
                </a:cubicBezTo>
                <a:cubicBezTo>
                  <a:pt x="51" y="153"/>
                  <a:pt x="67" y="110"/>
                  <a:pt x="85" y="76"/>
                </a:cubicBezTo>
                <a:cubicBezTo>
                  <a:pt x="103" y="42"/>
                  <a:pt x="126" y="0"/>
                  <a:pt x="147" y="14"/>
                </a:cubicBezTo>
                <a:cubicBezTo>
                  <a:pt x="168" y="28"/>
                  <a:pt x="191" y="111"/>
                  <a:pt x="211" y="161"/>
                </a:cubicBezTo>
                <a:cubicBezTo>
                  <a:pt x="231" y="211"/>
                  <a:pt x="255" y="284"/>
                  <a:pt x="266" y="316"/>
                </a:cubicBezTo>
              </a:path>
            </a:pathLst>
          </a:cu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" name="Group 157"/>
          <p:cNvGrpSpPr>
            <a:grpSpLocks/>
          </p:cNvGrpSpPr>
          <p:nvPr/>
        </p:nvGrpSpPr>
        <p:grpSpPr bwMode="auto">
          <a:xfrm>
            <a:off x="2819400" y="2743200"/>
            <a:ext cx="1720850" cy="2667000"/>
            <a:chOff x="1844" y="1824"/>
            <a:chExt cx="1084" cy="1680"/>
          </a:xfrm>
        </p:grpSpPr>
        <p:grpSp>
          <p:nvGrpSpPr>
            <p:cNvPr id="28733" name="Group 156"/>
            <p:cNvGrpSpPr>
              <a:grpSpLocks/>
            </p:cNvGrpSpPr>
            <p:nvPr/>
          </p:nvGrpSpPr>
          <p:grpSpPr bwMode="auto">
            <a:xfrm>
              <a:off x="1844" y="1824"/>
              <a:ext cx="1084" cy="1680"/>
              <a:chOff x="1844" y="1824"/>
              <a:chExt cx="1084" cy="1680"/>
            </a:xfrm>
          </p:grpSpPr>
          <p:sp>
            <p:nvSpPr>
              <p:cNvPr id="28735" name="Freeform 151"/>
              <p:cNvSpPr>
                <a:spLocks/>
              </p:cNvSpPr>
              <p:nvPr/>
            </p:nvSpPr>
            <p:spPr bwMode="auto">
              <a:xfrm>
                <a:off x="1844" y="2011"/>
                <a:ext cx="1084" cy="1301"/>
              </a:xfrm>
              <a:custGeom>
                <a:avLst/>
                <a:gdLst>
                  <a:gd name="T0" fmla="*/ 0 w 1061"/>
                  <a:gd name="T1" fmla="*/ 5 h 1301"/>
                  <a:gd name="T2" fmla="*/ 147 w 1061"/>
                  <a:gd name="T3" fmla="*/ 293 h 1301"/>
                  <a:gd name="T4" fmla="*/ 196 w 1061"/>
                  <a:gd name="T5" fmla="*/ 485 h 1301"/>
                  <a:gd name="T6" fmla="*/ 196 w 1061"/>
                  <a:gd name="T7" fmla="*/ 629 h 1301"/>
                  <a:gd name="T8" fmla="*/ 196 w 1061"/>
                  <a:gd name="T9" fmla="*/ 773 h 1301"/>
                  <a:gd name="T10" fmla="*/ 158 w 1061"/>
                  <a:gd name="T11" fmla="*/ 906 h 1301"/>
                  <a:gd name="T12" fmla="*/ 122 w 1061"/>
                  <a:gd name="T13" fmla="*/ 1015 h 1301"/>
                  <a:gd name="T14" fmla="*/ 49 w 1061"/>
                  <a:gd name="T15" fmla="*/ 1205 h 1301"/>
                  <a:gd name="T16" fmla="*/ 0 w 1061"/>
                  <a:gd name="T17" fmla="*/ 1301 h 1301"/>
                  <a:gd name="T18" fmla="*/ 1065 w 1061"/>
                  <a:gd name="T19" fmla="*/ 1290 h 1301"/>
                  <a:gd name="T20" fmla="*/ 1019 w 1061"/>
                  <a:gd name="T21" fmla="*/ 1198 h 1301"/>
                  <a:gd name="T22" fmla="*/ 943 w 1061"/>
                  <a:gd name="T23" fmla="*/ 997 h 1301"/>
                  <a:gd name="T24" fmla="*/ 897 w 1061"/>
                  <a:gd name="T25" fmla="*/ 814 h 1301"/>
                  <a:gd name="T26" fmla="*/ 883 w 1061"/>
                  <a:gd name="T27" fmla="*/ 629 h 1301"/>
                  <a:gd name="T28" fmla="*/ 897 w 1061"/>
                  <a:gd name="T29" fmla="*/ 485 h 1301"/>
                  <a:gd name="T30" fmla="*/ 953 w 1061"/>
                  <a:gd name="T31" fmla="*/ 293 h 1301"/>
                  <a:gd name="T32" fmla="*/ 981 w 1061"/>
                  <a:gd name="T33" fmla="*/ 197 h 1301"/>
                  <a:gd name="T34" fmla="*/ 1030 w 1061"/>
                  <a:gd name="T35" fmla="*/ 101 h 1301"/>
                  <a:gd name="T36" fmla="*/ 1055 w 1061"/>
                  <a:gd name="T37" fmla="*/ 46 h 1301"/>
                  <a:gd name="T38" fmla="*/ 1084 w 1061"/>
                  <a:gd name="T39" fmla="*/ 0 h 1301"/>
                  <a:gd name="T40" fmla="*/ 0 w 1061"/>
                  <a:gd name="T41" fmla="*/ 5 h 130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61"/>
                  <a:gd name="T64" fmla="*/ 0 h 1301"/>
                  <a:gd name="T65" fmla="*/ 1061 w 1061"/>
                  <a:gd name="T66" fmla="*/ 1301 h 130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61" h="1301">
                    <a:moveTo>
                      <a:pt x="0" y="5"/>
                    </a:moveTo>
                    <a:lnTo>
                      <a:pt x="144" y="293"/>
                    </a:lnTo>
                    <a:lnTo>
                      <a:pt x="192" y="485"/>
                    </a:lnTo>
                    <a:lnTo>
                      <a:pt x="192" y="629"/>
                    </a:lnTo>
                    <a:lnTo>
                      <a:pt x="192" y="773"/>
                    </a:lnTo>
                    <a:lnTo>
                      <a:pt x="155" y="906"/>
                    </a:lnTo>
                    <a:lnTo>
                      <a:pt x="119" y="1015"/>
                    </a:lnTo>
                    <a:lnTo>
                      <a:pt x="48" y="1205"/>
                    </a:lnTo>
                    <a:lnTo>
                      <a:pt x="0" y="1301"/>
                    </a:lnTo>
                    <a:lnTo>
                      <a:pt x="1042" y="1290"/>
                    </a:lnTo>
                    <a:lnTo>
                      <a:pt x="997" y="1198"/>
                    </a:lnTo>
                    <a:lnTo>
                      <a:pt x="923" y="997"/>
                    </a:lnTo>
                    <a:lnTo>
                      <a:pt x="878" y="814"/>
                    </a:lnTo>
                    <a:lnTo>
                      <a:pt x="864" y="629"/>
                    </a:lnTo>
                    <a:lnTo>
                      <a:pt x="878" y="485"/>
                    </a:lnTo>
                    <a:lnTo>
                      <a:pt x="933" y="293"/>
                    </a:lnTo>
                    <a:lnTo>
                      <a:pt x="960" y="197"/>
                    </a:lnTo>
                    <a:lnTo>
                      <a:pt x="1008" y="101"/>
                    </a:lnTo>
                    <a:lnTo>
                      <a:pt x="1033" y="46"/>
                    </a:lnTo>
                    <a:lnTo>
                      <a:pt x="1061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FF00">
                  <a:alpha val="50195"/>
                </a:srgbClr>
              </a:solidFill>
              <a:ln w="285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36" name="Oval 139"/>
              <p:cNvSpPr>
                <a:spLocks noChangeArrowheads="1"/>
              </p:cNvSpPr>
              <p:nvPr/>
            </p:nvSpPr>
            <p:spPr bwMode="auto">
              <a:xfrm>
                <a:off x="1844" y="1824"/>
                <a:ext cx="1079" cy="336"/>
              </a:xfrm>
              <a:prstGeom prst="ellipse">
                <a:avLst/>
              </a:prstGeom>
              <a:solidFill>
                <a:srgbClr val="00FF00">
                  <a:alpha val="50195"/>
                </a:srgbClr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737" name="Oval 140"/>
              <p:cNvSpPr>
                <a:spLocks noChangeArrowheads="1"/>
              </p:cNvSpPr>
              <p:nvPr/>
            </p:nvSpPr>
            <p:spPr bwMode="auto">
              <a:xfrm>
                <a:off x="1844" y="3168"/>
                <a:ext cx="1079" cy="336"/>
              </a:xfrm>
              <a:prstGeom prst="ellipse">
                <a:avLst/>
              </a:prstGeom>
              <a:solidFill>
                <a:srgbClr val="00FF00">
                  <a:alpha val="50195"/>
                </a:srgbClr>
              </a:solidFill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738" name="Freeform 143"/>
              <p:cNvSpPr>
                <a:spLocks/>
              </p:cNvSpPr>
              <p:nvPr/>
            </p:nvSpPr>
            <p:spPr bwMode="auto">
              <a:xfrm>
                <a:off x="1844" y="2016"/>
                <a:ext cx="203" cy="1296"/>
              </a:xfrm>
              <a:custGeom>
                <a:avLst/>
                <a:gdLst>
                  <a:gd name="T0" fmla="*/ 0 w 199"/>
                  <a:gd name="T1" fmla="*/ 0 h 1296"/>
                  <a:gd name="T2" fmla="*/ 170 w 199"/>
                  <a:gd name="T3" fmla="*/ 382 h 1296"/>
                  <a:gd name="T4" fmla="*/ 196 w 199"/>
                  <a:gd name="T5" fmla="*/ 672 h 1296"/>
                  <a:gd name="T6" fmla="*/ 152 w 199"/>
                  <a:gd name="T7" fmla="*/ 939 h 1296"/>
                  <a:gd name="T8" fmla="*/ 0 w 199"/>
                  <a:gd name="T9" fmla="*/ 1296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9"/>
                  <a:gd name="T16" fmla="*/ 0 h 1296"/>
                  <a:gd name="T17" fmla="*/ 199 w 199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9" h="1296">
                    <a:moveTo>
                      <a:pt x="0" y="0"/>
                    </a:moveTo>
                    <a:cubicBezTo>
                      <a:pt x="28" y="64"/>
                      <a:pt x="135" y="270"/>
                      <a:pt x="167" y="382"/>
                    </a:cubicBezTo>
                    <a:cubicBezTo>
                      <a:pt x="199" y="494"/>
                      <a:pt x="195" y="579"/>
                      <a:pt x="192" y="672"/>
                    </a:cubicBezTo>
                    <a:cubicBezTo>
                      <a:pt x="189" y="765"/>
                      <a:pt x="181" y="835"/>
                      <a:pt x="149" y="939"/>
                    </a:cubicBezTo>
                    <a:cubicBezTo>
                      <a:pt x="117" y="1043"/>
                      <a:pt x="31" y="1222"/>
                      <a:pt x="0" y="1296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39" name="Freeform 142"/>
              <p:cNvSpPr>
                <a:spLocks/>
              </p:cNvSpPr>
              <p:nvPr/>
            </p:nvSpPr>
            <p:spPr bwMode="auto">
              <a:xfrm>
                <a:off x="2723" y="2016"/>
                <a:ext cx="200" cy="1344"/>
              </a:xfrm>
              <a:custGeom>
                <a:avLst/>
                <a:gdLst>
                  <a:gd name="T0" fmla="*/ 200 w 196"/>
                  <a:gd name="T1" fmla="*/ 0 h 1344"/>
                  <a:gd name="T2" fmla="*/ 53 w 196"/>
                  <a:gd name="T3" fmla="*/ 336 h 1344"/>
                  <a:gd name="T4" fmla="*/ 2 w 196"/>
                  <a:gd name="T5" fmla="*/ 683 h 1344"/>
                  <a:gd name="T6" fmla="*/ 39 w 196"/>
                  <a:gd name="T7" fmla="*/ 912 h 1344"/>
                  <a:gd name="T8" fmla="*/ 200 w 196"/>
                  <a:gd name="T9" fmla="*/ 1344 h 13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6"/>
                  <a:gd name="T16" fmla="*/ 0 h 1344"/>
                  <a:gd name="T17" fmla="*/ 196 w 196"/>
                  <a:gd name="T18" fmla="*/ 1344 h 13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6" h="1344">
                    <a:moveTo>
                      <a:pt x="196" y="0"/>
                    </a:moveTo>
                    <a:cubicBezTo>
                      <a:pt x="136" y="112"/>
                      <a:pt x="84" y="222"/>
                      <a:pt x="52" y="336"/>
                    </a:cubicBezTo>
                    <a:cubicBezTo>
                      <a:pt x="20" y="450"/>
                      <a:pt x="4" y="587"/>
                      <a:pt x="2" y="683"/>
                    </a:cubicBezTo>
                    <a:cubicBezTo>
                      <a:pt x="0" y="779"/>
                      <a:pt x="6" y="802"/>
                      <a:pt x="38" y="912"/>
                    </a:cubicBezTo>
                    <a:cubicBezTo>
                      <a:pt x="70" y="1022"/>
                      <a:pt x="163" y="1254"/>
                      <a:pt x="196" y="1344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8734" name="Arc 154"/>
            <p:cNvSpPr>
              <a:spLocks/>
            </p:cNvSpPr>
            <p:nvPr/>
          </p:nvSpPr>
          <p:spPr bwMode="auto">
            <a:xfrm flipV="1">
              <a:off x="1844" y="3312"/>
              <a:ext cx="1079" cy="187"/>
            </a:xfrm>
            <a:custGeom>
              <a:avLst/>
              <a:gdLst>
                <a:gd name="T0" fmla="*/ 0 w 43200"/>
                <a:gd name="T1" fmla="*/ 1 h 28126"/>
                <a:gd name="T2" fmla="*/ 26 w 43200"/>
                <a:gd name="T3" fmla="*/ 1 h 28126"/>
                <a:gd name="T4" fmla="*/ 13 w 43200"/>
                <a:gd name="T5" fmla="*/ 1 h 28126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126"/>
                <a:gd name="T11" fmla="*/ 43200 w 43200"/>
                <a:gd name="T12" fmla="*/ 28126 h 28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126" fill="none" extrusionOk="0">
                  <a:moveTo>
                    <a:pt x="421" y="25846"/>
                  </a:moveTo>
                  <a:cubicBezTo>
                    <a:pt x="141" y="24448"/>
                    <a:pt x="0" y="2302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814"/>
                    <a:pt x="42859" y="26015"/>
                    <a:pt x="42190" y="28126"/>
                  </a:cubicBezTo>
                </a:path>
                <a:path w="43200" h="28126" stroke="0" extrusionOk="0">
                  <a:moveTo>
                    <a:pt x="421" y="25846"/>
                  </a:moveTo>
                  <a:cubicBezTo>
                    <a:pt x="141" y="24448"/>
                    <a:pt x="0" y="2302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814"/>
                    <a:pt x="42859" y="26015"/>
                    <a:pt x="42190" y="2812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138"/>
          <p:cNvGrpSpPr>
            <a:grpSpLocks/>
          </p:cNvGrpSpPr>
          <p:nvPr/>
        </p:nvGrpSpPr>
        <p:grpSpPr bwMode="auto">
          <a:xfrm>
            <a:off x="2286000" y="2362200"/>
            <a:ext cx="2895600" cy="3378200"/>
            <a:chOff x="0" y="1920"/>
            <a:chExt cx="1824" cy="2128"/>
          </a:xfrm>
        </p:grpSpPr>
        <p:graphicFrame>
          <p:nvGraphicFramePr>
            <p:cNvPr id="28680" name="Object 1030"/>
            <p:cNvGraphicFramePr>
              <a:graphicFrameLocks noChangeAspect="1"/>
            </p:cNvGraphicFramePr>
            <p:nvPr/>
          </p:nvGraphicFramePr>
          <p:xfrm>
            <a:off x="704" y="2880"/>
            <a:ext cx="160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6" name="Equation" r:id="rId8" imgW="164880" imgH="177480" progId="Equation.3">
                    <p:embed/>
                  </p:oleObj>
                </mc:Choice>
                <mc:Fallback>
                  <p:oleObj name="Equation" r:id="rId8" imgW="164880" imgH="177480" progId="Equation.3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" y="2880"/>
                          <a:ext cx="160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724" name="Group 137"/>
            <p:cNvGrpSpPr>
              <a:grpSpLocks/>
            </p:cNvGrpSpPr>
            <p:nvPr/>
          </p:nvGrpSpPr>
          <p:grpSpPr bwMode="auto">
            <a:xfrm>
              <a:off x="0" y="1920"/>
              <a:ext cx="1824" cy="2128"/>
              <a:chOff x="0" y="1920"/>
              <a:chExt cx="1824" cy="2128"/>
            </a:xfrm>
          </p:grpSpPr>
          <p:sp>
            <p:nvSpPr>
              <p:cNvPr id="28725" name="Line 84"/>
              <p:cNvSpPr>
                <a:spLocks noChangeShapeType="1"/>
              </p:cNvSpPr>
              <p:nvPr/>
            </p:nvSpPr>
            <p:spPr bwMode="auto">
              <a:xfrm flipV="1">
                <a:off x="864" y="3840"/>
                <a:ext cx="0" cy="2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8681" name="Object 1031"/>
              <p:cNvGraphicFramePr>
                <a:graphicFrameLocks noChangeAspect="1"/>
              </p:cNvGraphicFramePr>
              <p:nvPr/>
            </p:nvGraphicFramePr>
            <p:xfrm>
              <a:off x="0" y="3328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47" name="Equation" r:id="rId10" imgW="139680" imgH="139680" progId="Equation.3">
                      <p:embed/>
                    </p:oleObj>
                  </mc:Choice>
                  <mc:Fallback>
                    <p:oleObj name="Equation" r:id="rId10" imgW="139680" imgH="139680" progId="Equation.3">
                      <p:embed/>
                      <p:pic>
                        <p:nvPicPr>
                          <p:cNvPr id="0" name="Object 10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3328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682" name="Object 1032"/>
              <p:cNvGraphicFramePr>
                <a:graphicFrameLocks noChangeAspect="1"/>
              </p:cNvGraphicFramePr>
              <p:nvPr/>
            </p:nvGraphicFramePr>
            <p:xfrm>
              <a:off x="1651" y="3088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48" name="Equation" r:id="rId12" imgW="139680" imgH="164880" progId="Equation.3">
                      <p:embed/>
                    </p:oleObj>
                  </mc:Choice>
                  <mc:Fallback>
                    <p:oleObj name="Equation" r:id="rId12" imgW="139680" imgH="164880" progId="Equation.3">
                      <p:embed/>
                      <p:pic>
                        <p:nvPicPr>
                          <p:cNvPr id="0" name="Object 10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51" y="3088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683" name="Object 1033"/>
              <p:cNvGraphicFramePr>
                <a:graphicFrameLocks noChangeAspect="1"/>
              </p:cNvGraphicFramePr>
              <p:nvPr/>
            </p:nvGraphicFramePr>
            <p:xfrm>
              <a:off x="704" y="1936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49" name="Equation" r:id="rId14" imgW="114120" imgH="139680" progId="Equation.3">
                      <p:embed/>
                    </p:oleObj>
                  </mc:Choice>
                  <mc:Fallback>
                    <p:oleObj name="Equation" r:id="rId14" imgW="114120" imgH="139680" progId="Equation.3">
                      <p:embed/>
                      <p:pic>
                        <p:nvPicPr>
                          <p:cNvPr id="0" name="Object 103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04" y="1936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8726" name="Line 66"/>
              <p:cNvSpPr>
                <a:spLocks noChangeShapeType="1"/>
              </p:cNvSpPr>
              <p:nvPr/>
            </p:nvSpPr>
            <p:spPr bwMode="auto">
              <a:xfrm>
                <a:off x="576" y="302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27" name="Line 67"/>
              <p:cNvSpPr>
                <a:spLocks noChangeShapeType="1"/>
              </p:cNvSpPr>
              <p:nvPr/>
            </p:nvSpPr>
            <p:spPr bwMode="auto">
              <a:xfrm flipH="1">
                <a:off x="672" y="2884"/>
                <a:ext cx="432" cy="2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28" name="Line 68"/>
              <p:cNvSpPr>
                <a:spLocks noChangeShapeType="1"/>
              </p:cNvSpPr>
              <p:nvPr/>
            </p:nvSpPr>
            <p:spPr bwMode="auto">
              <a:xfrm flipV="1">
                <a:off x="864" y="2352"/>
                <a:ext cx="0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29" name="Line 83"/>
              <p:cNvSpPr>
                <a:spLocks noChangeShapeType="1"/>
              </p:cNvSpPr>
              <p:nvPr/>
            </p:nvSpPr>
            <p:spPr bwMode="auto">
              <a:xfrm flipV="1">
                <a:off x="864" y="1920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30" name="Line 85"/>
              <p:cNvSpPr>
                <a:spLocks noChangeShapeType="1"/>
              </p:cNvSpPr>
              <p:nvPr/>
            </p:nvSpPr>
            <p:spPr bwMode="auto">
              <a:xfrm>
                <a:off x="1200" y="3024"/>
                <a:ext cx="624" cy="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31" name="Line 86"/>
              <p:cNvSpPr>
                <a:spLocks noChangeShapeType="1"/>
              </p:cNvSpPr>
              <p:nvPr/>
            </p:nvSpPr>
            <p:spPr bwMode="auto">
              <a:xfrm>
                <a:off x="240" y="302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32" name="Line 87"/>
              <p:cNvSpPr>
                <a:spLocks noChangeShapeType="1"/>
              </p:cNvSpPr>
              <p:nvPr/>
            </p:nvSpPr>
            <p:spPr bwMode="auto">
              <a:xfrm flipH="1">
                <a:off x="144" y="3120"/>
                <a:ext cx="528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8" name="Group 172"/>
          <p:cNvGrpSpPr>
            <a:grpSpLocks/>
          </p:cNvGrpSpPr>
          <p:nvPr/>
        </p:nvGrpSpPr>
        <p:grpSpPr bwMode="auto">
          <a:xfrm>
            <a:off x="5334000" y="2667000"/>
            <a:ext cx="2362200" cy="2590800"/>
            <a:chOff x="3312" y="1680"/>
            <a:chExt cx="1488" cy="1632"/>
          </a:xfrm>
        </p:grpSpPr>
        <p:pic>
          <p:nvPicPr>
            <p:cNvPr id="28716" name="Picture 135" descr="lc-7(3)-1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3312" y="1872"/>
              <a:ext cx="14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8717" name="Group 171"/>
            <p:cNvGrpSpPr>
              <a:grpSpLocks/>
            </p:cNvGrpSpPr>
            <p:nvPr/>
          </p:nvGrpSpPr>
          <p:grpSpPr bwMode="auto">
            <a:xfrm>
              <a:off x="3426" y="1680"/>
              <a:ext cx="1374" cy="1312"/>
              <a:chOff x="3426" y="1680"/>
              <a:chExt cx="1374" cy="1312"/>
            </a:xfrm>
          </p:grpSpPr>
          <p:graphicFrame>
            <p:nvGraphicFramePr>
              <p:cNvPr id="28676" name="Object 1026"/>
              <p:cNvGraphicFramePr>
                <a:graphicFrameLocks noChangeAspect="1"/>
              </p:cNvGraphicFramePr>
              <p:nvPr/>
            </p:nvGraphicFramePr>
            <p:xfrm>
              <a:off x="3426" y="2736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50" name="Equation" r:id="rId17" imgW="139680" imgH="139680" progId="Equation.3">
                      <p:embed/>
                    </p:oleObj>
                  </mc:Choice>
                  <mc:Fallback>
                    <p:oleObj name="Equation" r:id="rId17" imgW="139680" imgH="139680" progId="Equation.3">
                      <p:embed/>
                      <p:pic>
                        <p:nvPicPr>
                          <p:cNvPr id="0" name="Object 10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26" y="2736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677" name="Object 1027"/>
              <p:cNvGraphicFramePr>
                <a:graphicFrameLocks noChangeAspect="1"/>
              </p:cNvGraphicFramePr>
              <p:nvPr/>
            </p:nvGraphicFramePr>
            <p:xfrm>
              <a:off x="4627" y="2704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51" name="Equation" r:id="rId18" imgW="139680" imgH="164880" progId="Equation.3">
                      <p:embed/>
                    </p:oleObj>
                  </mc:Choice>
                  <mc:Fallback>
                    <p:oleObj name="Equation" r:id="rId18" imgW="139680" imgH="164880" progId="Equation.3">
                      <p:embed/>
                      <p:pic>
                        <p:nvPicPr>
                          <p:cNvPr id="0" name="Object 10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27" y="2704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8718" name="Line 163"/>
              <p:cNvSpPr>
                <a:spLocks noChangeShapeType="1"/>
              </p:cNvSpPr>
              <p:nvPr/>
            </p:nvSpPr>
            <p:spPr bwMode="auto">
              <a:xfrm flipV="1">
                <a:off x="4032" y="2256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19" name="Line 164"/>
              <p:cNvSpPr>
                <a:spLocks noChangeShapeType="1"/>
              </p:cNvSpPr>
              <p:nvPr/>
            </p:nvSpPr>
            <p:spPr bwMode="auto">
              <a:xfrm flipV="1">
                <a:off x="4032" y="1680"/>
                <a:ext cx="0" cy="5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8678" name="Object 1028"/>
              <p:cNvGraphicFramePr>
                <a:graphicFrameLocks noChangeAspect="1"/>
              </p:cNvGraphicFramePr>
              <p:nvPr/>
            </p:nvGraphicFramePr>
            <p:xfrm>
              <a:off x="3840" y="1680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52" name="Equation" r:id="rId19" imgW="114120" imgH="139680" progId="Equation.3">
                      <p:embed/>
                    </p:oleObj>
                  </mc:Choice>
                  <mc:Fallback>
                    <p:oleObj name="Equation" r:id="rId19" imgW="114120" imgH="139680" progId="Equation.3">
                      <p:embed/>
                      <p:pic>
                        <p:nvPicPr>
                          <p:cNvPr id="0" name="Object 102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40" y="1680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679" name="Object 1029"/>
              <p:cNvGraphicFramePr>
                <a:graphicFrameLocks noChangeAspect="1"/>
              </p:cNvGraphicFramePr>
              <p:nvPr/>
            </p:nvGraphicFramePr>
            <p:xfrm>
              <a:off x="3984" y="2656"/>
              <a:ext cx="163" cy="1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53" name="Equation" r:id="rId20" imgW="164880" imgH="177480" progId="Equation.3">
                      <p:embed/>
                    </p:oleObj>
                  </mc:Choice>
                  <mc:Fallback>
                    <p:oleObj name="Equation" r:id="rId20" imgW="164880" imgH="177480" progId="Equation.3">
                      <p:embed/>
                      <p:pic>
                        <p:nvPicPr>
                          <p:cNvPr id="0" name="Object 10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84" y="2656"/>
                            <a:ext cx="163" cy="17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8720" name="Line 167"/>
              <p:cNvSpPr>
                <a:spLocks noChangeShapeType="1"/>
              </p:cNvSpPr>
              <p:nvPr/>
            </p:nvSpPr>
            <p:spPr bwMode="auto">
              <a:xfrm>
                <a:off x="4032" y="2640"/>
                <a:ext cx="27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21" name="Line 168"/>
              <p:cNvSpPr>
                <a:spLocks noChangeShapeType="1"/>
              </p:cNvSpPr>
              <p:nvPr/>
            </p:nvSpPr>
            <p:spPr bwMode="auto">
              <a:xfrm flipH="1">
                <a:off x="3696" y="2640"/>
                <a:ext cx="336" cy="2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22" name="Line 169"/>
              <p:cNvSpPr>
                <a:spLocks noChangeShapeType="1"/>
              </p:cNvSpPr>
              <p:nvPr/>
            </p:nvSpPr>
            <p:spPr bwMode="auto">
              <a:xfrm>
                <a:off x="4320" y="2640"/>
                <a:ext cx="4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23" name="Line 170"/>
              <p:cNvSpPr>
                <a:spLocks noChangeShapeType="1"/>
              </p:cNvSpPr>
              <p:nvPr/>
            </p:nvSpPr>
            <p:spPr bwMode="auto">
              <a:xfrm flipH="1">
                <a:off x="3504" y="2864"/>
                <a:ext cx="192" cy="1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89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8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9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8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8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8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8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8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8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8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8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8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8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8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8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8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8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8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8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8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8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8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8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8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autoUpdateAnimBg="0"/>
      <p:bldP spid="389130" grpId="0" animBg="1" autoUpdateAnimBg="0"/>
      <p:bldP spid="389131" grpId="0" autoUpdateAnimBg="0"/>
      <p:bldP spid="389132" grpId="0" autoUpdateAnimBg="0"/>
      <p:bldP spid="389133" grpId="0" autoUpdateAnimBg="0"/>
      <p:bldP spid="389181" grpId="0" autoUpdateAnimBg="0"/>
      <p:bldP spid="389198" grpId="0" animBg="1"/>
      <p:bldP spid="389199" grpId="0" animBg="1"/>
      <p:bldP spid="389200" grpId="0" animBg="1"/>
      <p:bldP spid="389201" grpId="0" animBg="1"/>
      <p:bldP spid="389202" grpId="0" animBg="1"/>
      <p:bldP spid="389208" grpId="0" animBg="1"/>
      <p:bldP spid="389209" grpId="0" animBg="1"/>
      <p:bldP spid="389210" grpId="0" animBg="1"/>
      <p:bldP spid="389212" grpId="0" animBg="1"/>
      <p:bldP spid="389216" grpId="0" animBg="1"/>
      <p:bldP spid="389217" grpId="0" animBg="1"/>
      <p:bldP spid="389221" grpId="0" animBg="1"/>
      <p:bldP spid="389223" grpId="0" animBg="1"/>
      <p:bldP spid="389247" grpId="0" animBg="1"/>
      <p:bldP spid="389249" grpId="0" animBg="1"/>
      <p:bldP spid="389250" grpId="0" animBg="1"/>
      <p:bldP spid="389253" grpId="0" animBg="1"/>
      <p:bldP spid="389266" grpId="0" animBg="1"/>
      <p:bldP spid="389268" grpId="0" animBg="1"/>
      <p:bldP spid="38926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12B774-F3EB-455D-A2BE-9FE18A9C3E5B}" type="slidenum">
              <a:rPr lang="en-US" altLang="zh-CN" smtClean="0"/>
              <a:pPr/>
              <a:t>38</a:t>
            </a:fld>
            <a:endParaRPr lang="en-US" altLang="zh-CN"/>
          </a:p>
        </p:txBody>
      </p:sp>
      <p:sp>
        <p:nvSpPr>
          <p:cNvPr id="394242" name="Oval 2"/>
          <p:cNvSpPr>
            <a:spLocks noChangeArrowheads="1"/>
          </p:cNvSpPr>
          <p:nvPr/>
        </p:nvSpPr>
        <p:spPr bwMode="auto">
          <a:xfrm>
            <a:off x="2895600" y="33528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4243" name="Oval 3"/>
          <p:cNvSpPr>
            <a:spLocks noChangeArrowheads="1"/>
          </p:cNvSpPr>
          <p:nvPr/>
        </p:nvSpPr>
        <p:spPr bwMode="auto">
          <a:xfrm>
            <a:off x="3733800" y="22098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708" name="Text Box 4"/>
          <p:cNvSpPr txBox="1">
            <a:spLocks noChangeArrowheads="1"/>
          </p:cNvSpPr>
          <p:nvPr/>
        </p:nvSpPr>
        <p:spPr bwMode="auto">
          <a:xfrm>
            <a:off x="990600" y="2147888"/>
            <a:ext cx="2438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类似地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endParaRPr kumimoji="1" lang="en-US" altLang="zh-CN" sz="2400">
              <a:latin typeface="Times New Roman" pitchFamily="18" charset="0"/>
            </a:endParaRPr>
          </a:p>
        </p:txBody>
      </p:sp>
      <p:graphicFrame>
        <p:nvGraphicFramePr>
          <p:cNvPr id="472064" name="Object 1024"/>
          <p:cNvGraphicFramePr>
            <a:graphicFrameLocks noChangeAspect="1"/>
          </p:cNvGraphicFramePr>
          <p:nvPr/>
        </p:nvGraphicFramePr>
        <p:xfrm>
          <a:off x="3233738" y="1905000"/>
          <a:ext cx="2598737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7" name="Equation" r:id="rId3" imgW="2412720" imgH="888840" progId="Equation.3">
                  <p:embed/>
                </p:oleObj>
              </mc:Choice>
              <mc:Fallback>
                <p:oleObj name="Equation" r:id="rId3" imgW="2412720" imgH="88884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8" y="1905000"/>
                        <a:ext cx="2598737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5" name="Object 1025"/>
          <p:cNvGraphicFramePr>
            <a:graphicFrameLocks noChangeAspect="1"/>
          </p:cNvGraphicFramePr>
          <p:nvPr/>
        </p:nvGraphicFramePr>
        <p:xfrm>
          <a:off x="2541588" y="3006725"/>
          <a:ext cx="329882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8" name="Equation" r:id="rId5" imgW="3073320" imgH="888840" progId="Equation.3">
                  <p:embed/>
                </p:oleObj>
              </mc:Choice>
              <mc:Fallback>
                <p:oleObj name="Equation" r:id="rId5" imgW="3073320" imgH="88884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588" y="3006725"/>
                        <a:ext cx="3298825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4247" name="Text Box 7"/>
          <p:cNvSpPr txBox="1">
            <a:spLocks noChangeArrowheads="1"/>
          </p:cNvSpPr>
          <p:nvPr/>
        </p:nvSpPr>
        <p:spPr bwMode="auto">
          <a:xfrm>
            <a:off x="1066800" y="4114800"/>
            <a:ext cx="1295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亦表示</a:t>
            </a:r>
          </a:p>
        </p:txBody>
      </p:sp>
      <p:sp>
        <p:nvSpPr>
          <p:cNvPr id="394284" name="WordArt 44"/>
          <p:cNvSpPr>
            <a:spLocks noChangeArrowheads="1" noChangeShapeType="1" noTextEdit="1"/>
          </p:cNvSpPr>
          <p:nvPr/>
        </p:nvSpPr>
        <p:spPr bwMode="auto">
          <a:xfrm>
            <a:off x="1408113" y="4587875"/>
            <a:ext cx="420687" cy="12795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宋体"/>
                <a:ea typeface="宋体"/>
              </a:rPr>
              <a:t>?</a:t>
            </a:r>
            <a:endParaRPr lang="zh-CN" altLang="en-US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/>
                </a:outerShdw>
              </a:effectLst>
              <a:latin typeface="宋体"/>
              <a:ea typeface="宋体"/>
            </a:endParaRPr>
          </a:p>
        </p:txBody>
      </p:sp>
      <p:sp>
        <p:nvSpPr>
          <p:cNvPr id="394285" name="Text Box 45"/>
          <p:cNvSpPr txBox="1">
            <a:spLocks noChangeArrowheads="1"/>
          </p:cNvSpPr>
          <p:nvPr/>
        </p:nvSpPr>
        <p:spPr bwMode="auto">
          <a:xfrm>
            <a:off x="990600" y="5043488"/>
            <a:ext cx="1295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想一想</a:t>
            </a:r>
          </a:p>
        </p:txBody>
      </p:sp>
      <p:grpSp>
        <p:nvGrpSpPr>
          <p:cNvPr id="29712" name="Group 46"/>
          <p:cNvGrpSpPr>
            <a:grpSpLocks/>
          </p:cNvGrpSpPr>
          <p:nvPr/>
        </p:nvGrpSpPr>
        <p:grpSpPr bwMode="auto">
          <a:xfrm>
            <a:off x="1143000" y="368300"/>
            <a:ext cx="6324600" cy="927100"/>
            <a:chOff x="864" y="136"/>
            <a:chExt cx="3984" cy="584"/>
          </a:xfrm>
        </p:grpSpPr>
        <p:sp>
          <p:nvSpPr>
            <p:cNvPr id="394287" name="Oval 47"/>
            <p:cNvSpPr>
              <a:spLocks noChangeArrowheads="1"/>
            </p:cNvSpPr>
            <p:nvPr/>
          </p:nvSpPr>
          <p:spPr bwMode="auto">
            <a:xfrm>
              <a:off x="864" y="144"/>
              <a:ext cx="3984" cy="576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50000">
                  <a:srgbClr val="FFFFFF"/>
                </a:gs>
                <a:gs pos="100000">
                  <a:schemeClr val="accent1"/>
                </a:gs>
              </a:gsLst>
              <a:lin ang="5400000" scaled="1"/>
            </a:gradFill>
            <a:ln w="38100">
              <a:solidFill>
                <a:srgbClr val="F02E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9765" name="Text Box 48"/>
            <p:cNvSpPr txBox="1">
              <a:spLocks noChangeArrowheads="1"/>
            </p:cNvSpPr>
            <p:nvPr/>
          </p:nvSpPr>
          <p:spPr bwMode="auto">
            <a:xfrm>
              <a:off x="3168" y="249"/>
              <a:ext cx="12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单叶双曲面</a:t>
              </a:r>
            </a:p>
          </p:txBody>
        </p:sp>
        <p:graphicFrame>
          <p:nvGraphicFramePr>
            <p:cNvPr id="29704" name="Object 1030"/>
            <p:cNvGraphicFramePr>
              <a:graphicFrameLocks noChangeAspect="1"/>
            </p:cNvGraphicFramePr>
            <p:nvPr/>
          </p:nvGraphicFramePr>
          <p:xfrm>
            <a:off x="1584" y="136"/>
            <a:ext cx="157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9" name="公式" r:id="rId7" imgW="2501640" imgH="927000" progId="Equation.3">
                    <p:embed/>
                  </p:oleObj>
                </mc:Choice>
                <mc:Fallback>
                  <p:oleObj name="公式" r:id="rId7" imgW="2501640" imgH="927000" progId="Equation.3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136"/>
                          <a:ext cx="1576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4290" name="AutoShape 50"/>
          <p:cNvSpPr>
            <a:spLocks noChangeArrowheads="1"/>
          </p:cNvSpPr>
          <p:nvPr/>
        </p:nvSpPr>
        <p:spPr bwMode="auto">
          <a:xfrm rot="-16776372">
            <a:off x="7353300" y="876300"/>
            <a:ext cx="838200" cy="457200"/>
          </a:xfrm>
          <a:prstGeom prst="curvedDownArrow">
            <a:avLst>
              <a:gd name="adj1" fmla="val 36667"/>
              <a:gd name="adj2" fmla="val 73333"/>
              <a:gd name="adj3" fmla="val 33333"/>
            </a:avLst>
          </a:prstGeom>
          <a:gradFill rotWithShape="0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94291" name="Rectangle 51"/>
          <p:cNvSpPr>
            <a:spLocks noChangeArrowheads="1"/>
          </p:cNvSpPr>
          <p:nvPr/>
        </p:nvSpPr>
        <p:spPr bwMode="auto">
          <a:xfrm>
            <a:off x="2200275" y="4129088"/>
            <a:ext cx="206692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单叶双曲面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94292" name="Rectangle 52"/>
          <p:cNvSpPr>
            <a:spLocks noChangeArrowheads="1"/>
          </p:cNvSpPr>
          <p:nvPr/>
        </p:nvSpPr>
        <p:spPr bwMode="auto">
          <a:xfrm>
            <a:off x="2209800" y="2133600"/>
            <a:ext cx="9017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方程</a:t>
            </a:r>
          </a:p>
        </p:txBody>
      </p:sp>
      <p:sp>
        <p:nvSpPr>
          <p:cNvPr id="394293" name="Rectangle 53"/>
          <p:cNvSpPr>
            <a:spLocks noChangeArrowheads="1"/>
          </p:cNvSpPr>
          <p:nvPr/>
        </p:nvSpPr>
        <p:spPr bwMode="auto">
          <a:xfrm>
            <a:off x="2133600" y="5043488"/>
            <a:ext cx="5105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以上两方程的图形是与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此图形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394294" name="AutoShape 54"/>
          <p:cNvSpPr>
            <a:spLocks noChangeArrowheads="1"/>
          </p:cNvSpPr>
          <p:nvPr/>
        </p:nvSpPr>
        <p:spPr bwMode="auto">
          <a:xfrm rot="-3373141">
            <a:off x="6492875" y="4479925"/>
            <a:ext cx="806450" cy="381000"/>
          </a:xfrm>
          <a:prstGeom prst="rightArrow">
            <a:avLst>
              <a:gd name="adj1" fmla="val 51833"/>
              <a:gd name="adj2" fmla="val 62393"/>
            </a:avLst>
          </a:prstGeom>
          <a:gradFill rotWithShape="0">
            <a:gsLst>
              <a:gs pos="0">
                <a:schemeClr val="accent1"/>
              </a:gs>
              <a:gs pos="50000">
                <a:srgbClr val="00FFFF"/>
              </a:gs>
              <a:gs pos="100000">
                <a:schemeClr val="accent1"/>
              </a:gs>
            </a:gsLst>
            <a:lin ang="2700000" scaled="1"/>
          </a:gra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94295" name="Rectangle 55"/>
          <p:cNvSpPr>
            <a:spLocks noChangeArrowheads="1"/>
          </p:cNvSpPr>
          <p:nvPr/>
        </p:nvSpPr>
        <p:spPr bwMode="auto">
          <a:xfrm>
            <a:off x="6858000" y="5043488"/>
            <a:ext cx="143827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一样吗</a:t>
            </a:r>
            <a:r>
              <a:rPr kumimoji="1" lang="en-US" altLang="zh-CN" sz="2800" b="1">
                <a:latin typeface="Times New Roman" pitchFamily="18" charset="0"/>
              </a:rPr>
              <a:t>?</a:t>
            </a:r>
          </a:p>
        </p:txBody>
      </p:sp>
      <p:grpSp>
        <p:nvGrpSpPr>
          <p:cNvPr id="29719" name="Group 56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29760" name="Group 57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29762" name="Line 58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9763" name="Picture 59" descr="BD10263_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9761" name="Rectangle 60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5943600" y="1219200"/>
            <a:ext cx="2895600" cy="3378200"/>
            <a:chOff x="3744" y="768"/>
            <a:chExt cx="1824" cy="2128"/>
          </a:xfrm>
        </p:grpSpPr>
        <p:sp>
          <p:nvSpPr>
            <p:cNvPr id="29729" name="Freeform 65"/>
            <p:cNvSpPr>
              <a:spLocks/>
            </p:cNvSpPr>
            <p:nvPr/>
          </p:nvSpPr>
          <p:spPr bwMode="auto">
            <a:xfrm>
              <a:off x="4940" y="1200"/>
              <a:ext cx="196" cy="1344"/>
            </a:xfrm>
            <a:custGeom>
              <a:avLst/>
              <a:gdLst>
                <a:gd name="T0" fmla="*/ 196 w 196"/>
                <a:gd name="T1" fmla="*/ 0 h 1344"/>
                <a:gd name="T2" fmla="*/ 52 w 196"/>
                <a:gd name="T3" fmla="*/ 336 h 1344"/>
                <a:gd name="T4" fmla="*/ 2 w 196"/>
                <a:gd name="T5" fmla="*/ 683 h 1344"/>
                <a:gd name="T6" fmla="*/ 38 w 196"/>
                <a:gd name="T7" fmla="*/ 912 h 1344"/>
                <a:gd name="T8" fmla="*/ 196 w 196"/>
                <a:gd name="T9" fmla="*/ 1344 h 1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6"/>
                <a:gd name="T16" fmla="*/ 0 h 1344"/>
                <a:gd name="T17" fmla="*/ 196 w 196"/>
                <a:gd name="T18" fmla="*/ 1344 h 1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6" h="1344">
                  <a:moveTo>
                    <a:pt x="196" y="0"/>
                  </a:moveTo>
                  <a:cubicBezTo>
                    <a:pt x="136" y="112"/>
                    <a:pt x="84" y="222"/>
                    <a:pt x="52" y="336"/>
                  </a:cubicBezTo>
                  <a:cubicBezTo>
                    <a:pt x="20" y="450"/>
                    <a:pt x="4" y="587"/>
                    <a:pt x="2" y="683"/>
                  </a:cubicBezTo>
                  <a:cubicBezTo>
                    <a:pt x="0" y="779"/>
                    <a:pt x="6" y="802"/>
                    <a:pt x="38" y="912"/>
                  </a:cubicBezTo>
                  <a:cubicBezTo>
                    <a:pt x="70" y="1022"/>
                    <a:pt x="163" y="1254"/>
                    <a:pt x="196" y="134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30" name="Freeform 66"/>
            <p:cNvSpPr>
              <a:spLocks/>
            </p:cNvSpPr>
            <p:nvPr/>
          </p:nvSpPr>
          <p:spPr bwMode="auto">
            <a:xfrm>
              <a:off x="4080" y="1200"/>
              <a:ext cx="199" cy="1296"/>
            </a:xfrm>
            <a:custGeom>
              <a:avLst/>
              <a:gdLst>
                <a:gd name="T0" fmla="*/ 0 w 199"/>
                <a:gd name="T1" fmla="*/ 0 h 1296"/>
                <a:gd name="T2" fmla="*/ 167 w 199"/>
                <a:gd name="T3" fmla="*/ 382 h 1296"/>
                <a:gd name="T4" fmla="*/ 192 w 199"/>
                <a:gd name="T5" fmla="*/ 672 h 1296"/>
                <a:gd name="T6" fmla="*/ 149 w 199"/>
                <a:gd name="T7" fmla="*/ 939 h 1296"/>
                <a:gd name="T8" fmla="*/ 0 w 199"/>
                <a:gd name="T9" fmla="*/ 1296 h 1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9"/>
                <a:gd name="T16" fmla="*/ 0 h 1296"/>
                <a:gd name="T17" fmla="*/ 199 w 199"/>
                <a:gd name="T18" fmla="*/ 1296 h 1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9" h="1296">
                  <a:moveTo>
                    <a:pt x="0" y="0"/>
                  </a:moveTo>
                  <a:cubicBezTo>
                    <a:pt x="28" y="64"/>
                    <a:pt x="135" y="270"/>
                    <a:pt x="167" y="382"/>
                  </a:cubicBezTo>
                  <a:cubicBezTo>
                    <a:pt x="199" y="494"/>
                    <a:pt x="195" y="579"/>
                    <a:pt x="192" y="672"/>
                  </a:cubicBezTo>
                  <a:cubicBezTo>
                    <a:pt x="189" y="765"/>
                    <a:pt x="181" y="835"/>
                    <a:pt x="149" y="939"/>
                  </a:cubicBezTo>
                  <a:cubicBezTo>
                    <a:pt x="117" y="1043"/>
                    <a:pt x="31" y="1222"/>
                    <a:pt x="0" y="129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9731" name="Group 104"/>
            <p:cNvGrpSpPr>
              <a:grpSpLocks/>
            </p:cNvGrpSpPr>
            <p:nvPr/>
          </p:nvGrpSpPr>
          <p:grpSpPr bwMode="auto">
            <a:xfrm>
              <a:off x="3744" y="768"/>
              <a:ext cx="1824" cy="2128"/>
              <a:chOff x="3696" y="768"/>
              <a:chExt cx="1824" cy="2128"/>
            </a:xfrm>
          </p:grpSpPr>
          <p:sp>
            <p:nvSpPr>
              <p:cNvPr id="29732" name="Oval 62"/>
              <p:cNvSpPr>
                <a:spLocks noChangeArrowheads="1"/>
              </p:cNvSpPr>
              <p:nvPr/>
            </p:nvSpPr>
            <p:spPr bwMode="auto">
              <a:xfrm>
                <a:off x="4032" y="1008"/>
                <a:ext cx="1056" cy="3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33" name="Oval 63"/>
              <p:cNvSpPr>
                <a:spLocks noChangeArrowheads="1"/>
              </p:cNvSpPr>
              <p:nvPr/>
            </p:nvSpPr>
            <p:spPr bwMode="auto">
              <a:xfrm>
                <a:off x="4032" y="2352"/>
                <a:ext cx="1056" cy="3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34" name="Oval 64"/>
              <p:cNvSpPr>
                <a:spLocks noChangeArrowheads="1"/>
              </p:cNvSpPr>
              <p:nvPr/>
            </p:nvSpPr>
            <p:spPr bwMode="auto">
              <a:xfrm>
                <a:off x="4224" y="1776"/>
                <a:ext cx="672" cy="1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35" name="Line 67"/>
              <p:cNvSpPr>
                <a:spLocks noChangeShapeType="1"/>
              </p:cNvSpPr>
              <p:nvPr/>
            </p:nvSpPr>
            <p:spPr bwMode="auto">
              <a:xfrm flipH="1">
                <a:off x="4320" y="2352"/>
                <a:ext cx="528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36" name="Line 68"/>
              <p:cNvSpPr>
                <a:spLocks noChangeShapeType="1"/>
              </p:cNvSpPr>
              <p:nvPr/>
            </p:nvSpPr>
            <p:spPr bwMode="auto">
              <a:xfrm flipH="1">
                <a:off x="4320" y="1008"/>
                <a:ext cx="528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37" name="Freeform 69"/>
              <p:cNvSpPr>
                <a:spLocks/>
              </p:cNvSpPr>
              <p:nvPr/>
            </p:nvSpPr>
            <p:spPr bwMode="auto">
              <a:xfrm>
                <a:off x="4320" y="1335"/>
                <a:ext cx="84" cy="1353"/>
              </a:xfrm>
              <a:custGeom>
                <a:avLst/>
                <a:gdLst>
                  <a:gd name="T0" fmla="*/ 25 w 84"/>
                  <a:gd name="T1" fmla="*/ 0 h 1353"/>
                  <a:gd name="T2" fmla="*/ 71 w 84"/>
                  <a:gd name="T3" fmla="*/ 302 h 1353"/>
                  <a:gd name="T4" fmla="*/ 80 w 84"/>
                  <a:gd name="T5" fmla="*/ 603 h 1353"/>
                  <a:gd name="T6" fmla="*/ 71 w 84"/>
                  <a:gd name="T7" fmla="*/ 960 h 1353"/>
                  <a:gd name="T8" fmla="*/ 0 w 84"/>
                  <a:gd name="T9" fmla="*/ 1353 h 13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353"/>
                  <a:gd name="T17" fmla="*/ 84 w 84"/>
                  <a:gd name="T18" fmla="*/ 1353 h 13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353">
                    <a:moveTo>
                      <a:pt x="25" y="0"/>
                    </a:moveTo>
                    <a:cubicBezTo>
                      <a:pt x="33" y="50"/>
                      <a:pt x="62" y="202"/>
                      <a:pt x="71" y="302"/>
                    </a:cubicBezTo>
                    <a:cubicBezTo>
                      <a:pt x="80" y="402"/>
                      <a:pt x="80" y="493"/>
                      <a:pt x="80" y="603"/>
                    </a:cubicBezTo>
                    <a:cubicBezTo>
                      <a:pt x="80" y="713"/>
                      <a:pt x="84" y="835"/>
                      <a:pt x="71" y="960"/>
                    </a:cubicBezTo>
                    <a:cubicBezTo>
                      <a:pt x="58" y="1085"/>
                      <a:pt x="15" y="1271"/>
                      <a:pt x="0" y="1353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38" name="Freeform 70"/>
              <p:cNvSpPr>
                <a:spLocks/>
              </p:cNvSpPr>
              <p:nvPr/>
            </p:nvSpPr>
            <p:spPr bwMode="auto">
              <a:xfrm>
                <a:off x="4736" y="1042"/>
                <a:ext cx="94" cy="1317"/>
              </a:xfrm>
              <a:custGeom>
                <a:avLst/>
                <a:gdLst>
                  <a:gd name="T0" fmla="*/ 94 w 94"/>
                  <a:gd name="T1" fmla="*/ 0 h 1317"/>
                  <a:gd name="T2" fmla="*/ 48 w 94"/>
                  <a:gd name="T3" fmla="*/ 329 h 1317"/>
                  <a:gd name="T4" fmla="*/ 21 w 94"/>
                  <a:gd name="T5" fmla="*/ 421 h 1317"/>
                  <a:gd name="T6" fmla="*/ 21 w 94"/>
                  <a:gd name="T7" fmla="*/ 521 h 1317"/>
                  <a:gd name="T8" fmla="*/ 11 w 94"/>
                  <a:gd name="T9" fmla="*/ 585 h 1317"/>
                  <a:gd name="T10" fmla="*/ 2 w 94"/>
                  <a:gd name="T11" fmla="*/ 668 h 1317"/>
                  <a:gd name="T12" fmla="*/ 21 w 94"/>
                  <a:gd name="T13" fmla="*/ 979 h 1317"/>
                  <a:gd name="T14" fmla="*/ 57 w 94"/>
                  <a:gd name="T15" fmla="*/ 1152 h 1317"/>
                  <a:gd name="T16" fmla="*/ 94 w 94"/>
                  <a:gd name="T17" fmla="*/ 1317 h 13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4"/>
                  <a:gd name="T28" fmla="*/ 0 h 1317"/>
                  <a:gd name="T29" fmla="*/ 94 w 94"/>
                  <a:gd name="T30" fmla="*/ 1317 h 131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4" h="1317">
                    <a:moveTo>
                      <a:pt x="94" y="0"/>
                    </a:moveTo>
                    <a:cubicBezTo>
                      <a:pt x="86" y="55"/>
                      <a:pt x="60" y="259"/>
                      <a:pt x="48" y="329"/>
                    </a:cubicBezTo>
                    <a:cubicBezTo>
                      <a:pt x="36" y="399"/>
                      <a:pt x="26" y="389"/>
                      <a:pt x="21" y="421"/>
                    </a:cubicBezTo>
                    <a:cubicBezTo>
                      <a:pt x="16" y="453"/>
                      <a:pt x="23" y="494"/>
                      <a:pt x="21" y="521"/>
                    </a:cubicBezTo>
                    <a:cubicBezTo>
                      <a:pt x="19" y="548"/>
                      <a:pt x="14" y="561"/>
                      <a:pt x="11" y="585"/>
                    </a:cubicBezTo>
                    <a:cubicBezTo>
                      <a:pt x="8" y="609"/>
                      <a:pt x="0" y="602"/>
                      <a:pt x="2" y="668"/>
                    </a:cubicBezTo>
                    <a:cubicBezTo>
                      <a:pt x="4" y="734"/>
                      <a:pt x="12" y="898"/>
                      <a:pt x="21" y="979"/>
                    </a:cubicBezTo>
                    <a:cubicBezTo>
                      <a:pt x="30" y="1060"/>
                      <a:pt x="45" y="1096"/>
                      <a:pt x="57" y="1152"/>
                    </a:cubicBezTo>
                    <a:cubicBezTo>
                      <a:pt x="69" y="1208"/>
                      <a:pt x="86" y="1283"/>
                      <a:pt x="94" y="1317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39" name="Line 71"/>
              <p:cNvSpPr>
                <a:spLocks noChangeShapeType="1"/>
              </p:cNvSpPr>
              <p:nvPr/>
            </p:nvSpPr>
            <p:spPr bwMode="auto">
              <a:xfrm>
                <a:off x="4032" y="120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0" name="Line 72"/>
              <p:cNvSpPr>
                <a:spLocks noChangeShapeType="1"/>
              </p:cNvSpPr>
              <p:nvPr/>
            </p:nvSpPr>
            <p:spPr bwMode="auto">
              <a:xfrm>
                <a:off x="4032" y="2544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1" name="Line 73"/>
              <p:cNvSpPr>
                <a:spLocks noChangeShapeType="1"/>
              </p:cNvSpPr>
              <p:nvPr/>
            </p:nvSpPr>
            <p:spPr bwMode="auto">
              <a:xfrm flipH="1">
                <a:off x="4848" y="1152"/>
                <a:ext cx="240" cy="192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2" name="Line 74"/>
              <p:cNvSpPr>
                <a:spLocks noChangeShapeType="1"/>
              </p:cNvSpPr>
              <p:nvPr/>
            </p:nvSpPr>
            <p:spPr bwMode="auto">
              <a:xfrm flipH="1">
                <a:off x="4848" y="2496"/>
                <a:ext cx="215" cy="144"/>
              </a:xfrm>
              <a:prstGeom prst="line">
                <a:avLst/>
              </a:prstGeom>
              <a:noFill/>
              <a:ln w="19050">
                <a:solidFill>
                  <a:srgbClr val="FF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3" name="Line 75"/>
              <p:cNvSpPr>
                <a:spLocks noChangeShapeType="1"/>
              </p:cNvSpPr>
              <p:nvPr/>
            </p:nvSpPr>
            <p:spPr bwMode="auto">
              <a:xfrm>
                <a:off x="4752" y="1344"/>
                <a:ext cx="288" cy="110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4" name="Line 76"/>
              <p:cNvSpPr>
                <a:spLocks noChangeShapeType="1"/>
              </p:cNvSpPr>
              <p:nvPr/>
            </p:nvSpPr>
            <p:spPr bwMode="auto">
              <a:xfrm flipV="1">
                <a:off x="4752" y="1104"/>
                <a:ext cx="313" cy="24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5" name="Line 77"/>
              <p:cNvSpPr>
                <a:spLocks noChangeShapeType="1"/>
              </p:cNvSpPr>
              <p:nvPr/>
            </p:nvSpPr>
            <p:spPr bwMode="auto">
              <a:xfrm flipH="1">
                <a:off x="4704" y="1104"/>
                <a:ext cx="336" cy="158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6" name="Line 78"/>
              <p:cNvSpPr>
                <a:spLocks noChangeShapeType="1"/>
              </p:cNvSpPr>
              <p:nvPr/>
            </p:nvSpPr>
            <p:spPr bwMode="auto">
              <a:xfrm flipH="1">
                <a:off x="4704" y="2448"/>
                <a:ext cx="336" cy="24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7" name="Oval 79"/>
              <p:cNvSpPr>
                <a:spLocks noChangeArrowheads="1"/>
              </p:cNvSpPr>
              <p:nvPr/>
            </p:nvSpPr>
            <p:spPr bwMode="auto">
              <a:xfrm>
                <a:off x="4198" y="1440"/>
                <a:ext cx="746" cy="192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48" name="Freeform 80"/>
              <p:cNvSpPr>
                <a:spLocks/>
              </p:cNvSpPr>
              <p:nvPr/>
            </p:nvSpPr>
            <p:spPr bwMode="auto">
              <a:xfrm>
                <a:off x="4848" y="1134"/>
                <a:ext cx="229" cy="528"/>
              </a:xfrm>
              <a:custGeom>
                <a:avLst/>
                <a:gdLst>
                  <a:gd name="T0" fmla="*/ 229 w 229"/>
                  <a:gd name="T1" fmla="*/ 0 h 528"/>
                  <a:gd name="T2" fmla="*/ 155 w 229"/>
                  <a:gd name="T3" fmla="*/ 265 h 528"/>
                  <a:gd name="T4" fmla="*/ 110 w 229"/>
                  <a:gd name="T5" fmla="*/ 375 h 528"/>
                  <a:gd name="T6" fmla="*/ 48 w 229"/>
                  <a:gd name="T7" fmla="*/ 498 h 528"/>
                  <a:gd name="T8" fmla="*/ 0 w 229"/>
                  <a:gd name="T9" fmla="*/ 192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9"/>
                  <a:gd name="T16" fmla="*/ 0 h 528"/>
                  <a:gd name="T17" fmla="*/ 229 w 229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9" h="528">
                    <a:moveTo>
                      <a:pt x="229" y="0"/>
                    </a:moveTo>
                    <a:cubicBezTo>
                      <a:pt x="217" y="44"/>
                      <a:pt x="175" y="203"/>
                      <a:pt x="155" y="265"/>
                    </a:cubicBezTo>
                    <a:cubicBezTo>
                      <a:pt x="135" y="327"/>
                      <a:pt x="128" y="336"/>
                      <a:pt x="110" y="375"/>
                    </a:cubicBezTo>
                    <a:cubicBezTo>
                      <a:pt x="92" y="414"/>
                      <a:pt x="66" y="528"/>
                      <a:pt x="48" y="498"/>
                    </a:cubicBezTo>
                    <a:cubicBezTo>
                      <a:pt x="30" y="468"/>
                      <a:pt x="10" y="256"/>
                      <a:pt x="0" y="192"/>
                    </a:cubicBezTo>
                  </a:path>
                </a:pathLst>
              </a:cu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49" name="Freeform 81"/>
              <p:cNvSpPr>
                <a:spLocks/>
              </p:cNvSpPr>
              <p:nvPr/>
            </p:nvSpPr>
            <p:spPr bwMode="auto">
              <a:xfrm>
                <a:off x="4811" y="2180"/>
                <a:ext cx="266" cy="481"/>
              </a:xfrm>
              <a:custGeom>
                <a:avLst/>
                <a:gdLst>
                  <a:gd name="T0" fmla="*/ 0 w 266"/>
                  <a:gd name="T1" fmla="*/ 481 h 481"/>
                  <a:gd name="T2" fmla="*/ 37 w 266"/>
                  <a:gd name="T3" fmla="*/ 220 h 481"/>
                  <a:gd name="T4" fmla="*/ 85 w 266"/>
                  <a:gd name="T5" fmla="*/ 76 h 481"/>
                  <a:gd name="T6" fmla="*/ 147 w 266"/>
                  <a:gd name="T7" fmla="*/ 14 h 481"/>
                  <a:gd name="T8" fmla="*/ 211 w 266"/>
                  <a:gd name="T9" fmla="*/ 161 h 481"/>
                  <a:gd name="T10" fmla="*/ 266 w 266"/>
                  <a:gd name="T11" fmla="*/ 316 h 4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6"/>
                  <a:gd name="T19" fmla="*/ 0 h 481"/>
                  <a:gd name="T20" fmla="*/ 266 w 266"/>
                  <a:gd name="T21" fmla="*/ 481 h 4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6" h="481">
                    <a:moveTo>
                      <a:pt x="0" y="481"/>
                    </a:moveTo>
                    <a:cubicBezTo>
                      <a:pt x="6" y="439"/>
                      <a:pt x="23" y="287"/>
                      <a:pt x="37" y="220"/>
                    </a:cubicBezTo>
                    <a:cubicBezTo>
                      <a:pt x="51" y="153"/>
                      <a:pt x="67" y="110"/>
                      <a:pt x="85" y="76"/>
                    </a:cubicBezTo>
                    <a:cubicBezTo>
                      <a:pt x="103" y="42"/>
                      <a:pt x="126" y="0"/>
                      <a:pt x="147" y="14"/>
                    </a:cubicBezTo>
                    <a:cubicBezTo>
                      <a:pt x="168" y="28"/>
                      <a:pt x="191" y="111"/>
                      <a:pt x="211" y="161"/>
                    </a:cubicBezTo>
                    <a:cubicBezTo>
                      <a:pt x="231" y="211"/>
                      <a:pt x="255" y="284"/>
                      <a:pt x="266" y="316"/>
                    </a:cubicBezTo>
                  </a:path>
                </a:pathLst>
              </a:custGeom>
              <a:noFill/>
              <a:ln w="19050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9750" name="Group 90"/>
              <p:cNvGrpSpPr>
                <a:grpSpLocks/>
              </p:cNvGrpSpPr>
              <p:nvPr/>
            </p:nvGrpSpPr>
            <p:grpSpPr bwMode="auto">
              <a:xfrm>
                <a:off x="3696" y="768"/>
                <a:ext cx="1824" cy="2128"/>
                <a:chOff x="0" y="1920"/>
                <a:chExt cx="1824" cy="2128"/>
              </a:xfrm>
            </p:grpSpPr>
            <p:graphicFrame>
              <p:nvGraphicFramePr>
                <p:cNvPr id="29700" name="Object 1026"/>
                <p:cNvGraphicFramePr>
                  <a:graphicFrameLocks noChangeAspect="1"/>
                </p:cNvGraphicFramePr>
                <p:nvPr/>
              </p:nvGraphicFramePr>
              <p:xfrm>
                <a:off x="704" y="2880"/>
                <a:ext cx="160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9750" name="Equation" r:id="rId10" imgW="164880" imgH="177480" progId="Equation.3">
                        <p:embed/>
                      </p:oleObj>
                    </mc:Choice>
                    <mc:Fallback>
                      <p:oleObj name="Equation" r:id="rId10" imgW="164880" imgH="177480" progId="Equation.3">
                        <p:embed/>
                        <p:pic>
                          <p:nvPicPr>
                            <p:cNvPr id="0" name="Object 102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04" y="2880"/>
                              <a:ext cx="160" cy="17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29751" name="Group 92"/>
                <p:cNvGrpSpPr>
                  <a:grpSpLocks/>
                </p:cNvGrpSpPr>
                <p:nvPr/>
              </p:nvGrpSpPr>
              <p:grpSpPr bwMode="auto">
                <a:xfrm>
                  <a:off x="0" y="1920"/>
                  <a:ext cx="1824" cy="2128"/>
                  <a:chOff x="0" y="1920"/>
                  <a:chExt cx="1824" cy="2128"/>
                </a:xfrm>
              </p:grpSpPr>
              <p:sp>
                <p:nvSpPr>
                  <p:cNvPr id="29752" name="Line 9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" y="3840"/>
                    <a:ext cx="0" cy="20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aphicFrame>
                <p:nvGraphicFramePr>
                  <p:cNvPr id="29701" name="Object 1027"/>
                  <p:cNvGraphicFramePr>
                    <a:graphicFrameLocks noChangeAspect="1"/>
                  </p:cNvGraphicFramePr>
                  <p:nvPr/>
                </p:nvGraphicFramePr>
                <p:xfrm>
                  <a:off x="0" y="3328"/>
                  <a:ext cx="174" cy="176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9751" name="Equation" r:id="rId12" imgW="139680" imgH="139680" progId="Equation.3">
                          <p:embed/>
                        </p:oleObj>
                      </mc:Choice>
                      <mc:Fallback>
                        <p:oleObj name="Equation" r:id="rId12" imgW="139680" imgH="139680" progId="Equation.3">
                          <p:embed/>
                          <p:pic>
                            <p:nvPicPr>
                              <p:cNvPr id="0" name="Object 1027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3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0" y="3328"/>
                                <a:ext cx="174" cy="176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9702" name="Object 1028"/>
                  <p:cNvGraphicFramePr>
                    <a:graphicFrameLocks noChangeAspect="1"/>
                  </p:cNvGraphicFramePr>
                  <p:nvPr/>
                </p:nvGraphicFramePr>
                <p:xfrm>
                  <a:off x="1651" y="3088"/>
                  <a:ext cx="173" cy="208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9752" name="Equation" r:id="rId14" imgW="139680" imgH="164880" progId="Equation.3">
                          <p:embed/>
                        </p:oleObj>
                      </mc:Choice>
                      <mc:Fallback>
                        <p:oleObj name="Equation" r:id="rId14" imgW="139680" imgH="164880" progId="Equation.3">
                          <p:embed/>
                          <p:pic>
                            <p:nvPicPr>
                              <p:cNvPr id="0" name="Object 1028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5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651" y="3088"/>
                                <a:ext cx="173" cy="208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9703" name="Object 1029"/>
                  <p:cNvGraphicFramePr>
                    <a:graphicFrameLocks noChangeAspect="1"/>
                  </p:cNvGraphicFramePr>
                  <p:nvPr/>
                </p:nvGraphicFramePr>
                <p:xfrm>
                  <a:off x="704" y="1936"/>
                  <a:ext cx="142" cy="176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9753" name="Equation" r:id="rId16" imgW="114120" imgH="139680" progId="Equation.3">
                          <p:embed/>
                        </p:oleObj>
                      </mc:Choice>
                      <mc:Fallback>
                        <p:oleObj name="Equation" r:id="rId16" imgW="114120" imgH="139680" progId="Equation.3">
                          <p:embed/>
                          <p:pic>
                            <p:nvPicPr>
                              <p:cNvPr id="0" name="Object 1029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7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704" y="1936"/>
                                <a:ext cx="142" cy="176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2975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3024"/>
                    <a:ext cx="62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4" name="Line 9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72" y="2884"/>
                    <a:ext cx="432" cy="23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5" name="Line 9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" y="2352"/>
                    <a:ext cx="0" cy="14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6" name="Line 10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" y="1920"/>
                    <a:ext cx="0" cy="38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7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3024"/>
                    <a:ext cx="624" cy="1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8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240" y="3024"/>
                    <a:ext cx="28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9759" name="Line 10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4" y="3120"/>
                    <a:ext cx="528" cy="28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grpSp>
        <p:nvGrpSpPr>
          <p:cNvPr id="9" name="Group 82"/>
          <p:cNvGrpSpPr>
            <a:grpSpLocks/>
          </p:cNvGrpSpPr>
          <p:nvPr/>
        </p:nvGrpSpPr>
        <p:grpSpPr bwMode="auto">
          <a:xfrm>
            <a:off x="6477000" y="1600200"/>
            <a:ext cx="1720850" cy="2667000"/>
            <a:chOff x="1844" y="1824"/>
            <a:chExt cx="1084" cy="1680"/>
          </a:xfrm>
        </p:grpSpPr>
        <p:grpSp>
          <p:nvGrpSpPr>
            <p:cNvPr id="29722" name="Group 83"/>
            <p:cNvGrpSpPr>
              <a:grpSpLocks/>
            </p:cNvGrpSpPr>
            <p:nvPr/>
          </p:nvGrpSpPr>
          <p:grpSpPr bwMode="auto">
            <a:xfrm>
              <a:off x="1844" y="1824"/>
              <a:ext cx="1084" cy="1680"/>
              <a:chOff x="1844" y="1824"/>
              <a:chExt cx="1084" cy="1680"/>
            </a:xfrm>
          </p:grpSpPr>
          <p:sp>
            <p:nvSpPr>
              <p:cNvPr id="29724" name="Freeform 84"/>
              <p:cNvSpPr>
                <a:spLocks/>
              </p:cNvSpPr>
              <p:nvPr/>
            </p:nvSpPr>
            <p:spPr bwMode="auto">
              <a:xfrm>
                <a:off x="1844" y="2011"/>
                <a:ext cx="1084" cy="1301"/>
              </a:xfrm>
              <a:custGeom>
                <a:avLst/>
                <a:gdLst>
                  <a:gd name="T0" fmla="*/ 0 w 1061"/>
                  <a:gd name="T1" fmla="*/ 5 h 1301"/>
                  <a:gd name="T2" fmla="*/ 147 w 1061"/>
                  <a:gd name="T3" fmla="*/ 293 h 1301"/>
                  <a:gd name="T4" fmla="*/ 196 w 1061"/>
                  <a:gd name="T5" fmla="*/ 485 h 1301"/>
                  <a:gd name="T6" fmla="*/ 196 w 1061"/>
                  <a:gd name="T7" fmla="*/ 629 h 1301"/>
                  <a:gd name="T8" fmla="*/ 196 w 1061"/>
                  <a:gd name="T9" fmla="*/ 773 h 1301"/>
                  <a:gd name="T10" fmla="*/ 158 w 1061"/>
                  <a:gd name="T11" fmla="*/ 906 h 1301"/>
                  <a:gd name="T12" fmla="*/ 122 w 1061"/>
                  <a:gd name="T13" fmla="*/ 1015 h 1301"/>
                  <a:gd name="T14" fmla="*/ 49 w 1061"/>
                  <a:gd name="T15" fmla="*/ 1205 h 1301"/>
                  <a:gd name="T16" fmla="*/ 0 w 1061"/>
                  <a:gd name="T17" fmla="*/ 1301 h 1301"/>
                  <a:gd name="T18" fmla="*/ 1065 w 1061"/>
                  <a:gd name="T19" fmla="*/ 1290 h 1301"/>
                  <a:gd name="T20" fmla="*/ 1019 w 1061"/>
                  <a:gd name="T21" fmla="*/ 1198 h 1301"/>
                  <a:gd name="T22" fmla="*/ 943 w 1061"/>
                  <a:gd name="T23" fmla="*/ 997 h 1301"/>
                  <a:gd name="T24" fmla="*/ 897 w 1061"/>
                  <a:gd name="T25" fmla="*/ 814 h 1301"/>
                  <a:gd name="T26" fmla="*/ 883 w 1061"/>
                  <a:gd name="T27" fmla="*/ 629 h 1301"/>
                  <a:gd name="T28" fmla="*/ 897 w 1061"/>
                  <a:gd name="T29" fmla="*/ 485 h 1301"/>
                  <a:gd name="T30" fmla="*/ 953 w 1061"/>
                  <a:gd name="T31" fmla="*/ 293 h 1301"/>
                  <a:gd name="T32" fmla="*/ 981 w 1061"/>
                  <a:gd name="T33" fmla="*/ 197 h 1301"/>
                  <a:gd name="T34" fmla="*/ 1030 w 1061"/>
                  <a:gd name="T35" fmla="*/ 101 h 1301"/>
                  <a:gd name="T36" fmla="*/ 1055 w 1061"/>
                  <a:gd name="T37" fmla="*/ 46 h 1301"/>
                  <a:gd name="T38" fmla="*/ 1084 w 1061"/>
                  <a:gd name="T39" fmla="*/ 0 h 1301"/>
                  <a:gd name="T40" fmla="*/ 0 w 1061"/>
                  <a:gd name="T41" fmla="*/ 5 h 130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61"/>
                  <a:gd name="T64" fmla="*/ 0 h 1301"/>
                  <a:gd name="T65" fmla="*/ 1061 w 1061"/>
                  <a:gd name="T66" fmla="*/ 1301 h 130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61" h="1301">
                    <a:moveTo>
                      <a:pt x="0" y="5"/>
                    </a:moveTo>
                    <a:lnTo>
                      <a:pt x="144" y="293"/>
                    </a:lnTo>
                    <a:lnTo>
                      <a:pt x="192" y="485"/>
                    </a:lnTo>
                    <a:lnTo>
                      <a:pt x="192" y="629"/>
                    </a:lnTo>
                    <a:lnTo>
                      <a:pt x="192" y="773"/>
                    </a:lnTo>
                    <a:lnTo>
                      <a:pt x="155" y="906"/>
                    </a:lnTo>
                    <a:lnTo>
                      <a:pt x="119" y="1015"/>
                    </a:lnTo>
                    <a:lnTo>
                      <a:pt x="48" y="1205"/>
                    </a:lnTo>
                    <a:lnTo>
                      <a:pt x="0" y="1301"/>
                    </a:lnTo>
                    <a:lnTo>
                      <a:pt x="1042" y="1290"/>
                    </a:lnTo>
                    <a:lnTo>
                      <a:pt x="997" y="1198"/>
                    </a:lnTo>
                    <a:lnTo>
                      <a:pt x="923" y="997"/>
                    </a:lnTo>
                    <a:lnTo>
                      <a:pt x="878" y="814"/>
                    </a:lnTo>
                    <a:lnTo>
                      <a:pt x="864" y="629"/>
                    </a:lnTo>
                    <a:lnTo>
                      <a:pt x="878" y="485"/>
                    </a:lnTo>
                    <a:lnTo>
                      <a:pt x="933" y="293"/>
                    </a:lnTo>
                    <a:lnTo>
                      <a:pt x="960" y="197"/>
                    </a:lnTo>
                    <a:lnTo>
                      <a:pt x="1008" y="101"/>
                    </a:lnTo>
                    <a:lnTo>
                      <a:pt x="1033" y="46"/>
                    </a:lnTo>
                    <a:lnTo>
                      <a:pt x="1061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FF00">
                  <a:alpha val="50195"/>
                </a:srgbClr>
              </a:solidFill>
              <a:ln w="285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5" name="Oval 85"/>
              <p:cNvSpPr>
                <a:spLocks noChangeArrowheads="1"/>
              </p:cNvSpPr>
              <p:nvPr/>
            </p:nvSpPr>
            <p:spPr bwMode="auto">
              <a:xfrm>
                <a:off x="1844" y="1824"/>
                <a:ext cx="1079" cy="336"/>
              </a:xfrm>
              <a:prstGeom prst="ellipse">
                <a:avLst/>
              </a:prstGeom>
              <a:solidFill>
                <a:srgbClr val="00FF00">
                  <a:alpha val="50195"/>
                </a:srgbClr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26" name="Oval 86"/>
              <p:cNvSpPr>
                <a:spLocks noChangeArrowheads="1"/>
              </p:cNvSpPr>
              <p:nvPr/>
            </p:nvSpPr>
            <p:spPr bwMode="auto">
              <a:xfrm>
                <a:off x="1844" y="3168"/>
                <a:ext cx="1079" cy="336"/>
              </a:xfrm>
              <a:prstGeom prst="ellipse">
                <a:avLst/>
              </a:prstGeom>
              <a:solidFill>
                <a:srgbClr val="00FF00">
                  <a:alpha val="50195"/>
                </a:srgbClr>
              </a:solidFill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27" name="Freeform 87"/>
              <p:cNvSpPr>
                <a:spLocks/>
              </p:cNvSpPr>
              <p:nvPr/>
            </p:nvSpPr>
            <p:spPr bwMode="auto">
              <a:xfrm>
                <a:off x="1844" y="2016"/>
                <a:ext cx="203" cy="1296"/>
              </a:xfrm>
              <a:custGeom>
                <a:avLst/>
                <a:gdLst>
                  <a:gd name="T0" fmla="*/ 0 w 199"/>
                  <a:gd name="T1" fmla="*/ 0 h 1296"/>
                  <a:gd name="T2" fmla="*/ 170 w 199"/>
                  <a:gd name="T3" fmla="*/ 382 h 1296"/>
                  <a:gd name="T4" fmla="*/ 196 w 199"/>
                  <a:gd name="T5" fmla="*/ 672 h 1296"/>
                  <a:gd name="T6" fmla="*/ 152 w 199"/>
                  <a:gd name="T7" fmla="*/ 939 h 1296"/>
                  <a:gd name="T8" fmla="*/ 0 w 199"/>
                  <a:gd name="T9" fmla="*/ 1296 h 12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9"/>
                  <a:gd name="T16" fmla="*/ 0 h 1296"/>
                  <a:gd name="T17" fmla="*/ 199 w 199"/>
                  <a:gd name="T18" fmla="*/ 1296 h 12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9" h="1296">
                    <a:moveTo>
                      <a:pt x="0" y="0"/>
                    </a:moveTo>
                    <a:cubicBezTo>
                      <a:pt x="28" y="64"/>
                      <a:pt x="135" y="270"/>
                      <a:pt x="167" y="382"/>
                    </a:cubicBezTo>
                    <a:cubicBezTo>
                      <a:pt x="199" y="494"/>
                      <a:pt x="195" y="579"/>
                      <a:pt x="192" y="672"/>
                    </a:cubicBezTo>
                    <a:cubicBezTo>
                      <a:pt x="189" y="765"/>
                      <a:pt x="181" y="835"/>
                      <a:pt x="149" y="939"/>
                    </a:cubicBezTo>
                    <a:cubicBezTo>
                      <a:pt x="117" y="1043"/>
                      <a:pt x="31" y="1222"/>
                      <a:pt x="0" y="1296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8" name="Freeform 88"/>
              <p:cNvSpPr>
                <a:spLocks/>
              </p:cNvSpPr>
              <p:nvPr/>
            </p:nvSpPr>
            <p:spPr bwMode="auto">
              <a:xfrm>
                <a:off x="2723" y="2016"/>
                <a:ext cx="200" cy="1344"/>
              </a:xfrm>
              <a:custGeom>
                <a:avLst/>
                <a:gdLst>
                  <a:gd name="T0" fmla="*/ 200 w 196"/>
                  <a:gd name="T1" fmla="*/ 0 h 1344"/>
                  <a:gd name="T2" fmla="*/ 53 w 196"/>
                  <a:gd name="T3" fmla="*/ 336 h 1344"/>
                  <a:gd name="T4" fmla="*/ 2 w 196"/>
                  <a:gd name="T5" fmla="*/ 683 h 1344"/>
                  <a:gd name="T6" fmla="*/ 39 w 196"/>
                  <a:gd name="T7" fmla="*/ 912 h 1344"/>
                  <a:gd name="T8" fmla="*/ 200 w 196"/>
                  <a:gd name="T9" fmla="*/ 1344 h 13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6"/>
                  <a:gd name="T16" fmla="*/ 0 h 1344"/>
                  <a:gd name="T17" fmla="*/ 196 w 196"/>
                  <a:gd name="T18" fmla="*/ 1344 h 13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6" h="1344">
                    <a:moveTo>
                      <a:pt x="196" y="0"/>
                    </a:moveTo>
                    <a:cubicBezTo>
                      <a:pt x="136" y="112"/>
                      <a:pt x="84" y="222"/>
                      <a:pt x="52" y="336"/>
                    </a:cubicBezTo>
                    <a:cubicBezTo>
                      <a:pt x="20" y="450"/>
                      <a:pt x="4" y="587"/>
                      <a:pt x="2" y="683"/>
                    </a:cubicBezTo>
                    <a:cubicBezTo>
                      <a:pt x="0" y="779"/>
                      <a:pt x="6" y="802"/>
                      <a:pt x="38" y="912"/>
                    </a:cubicBezTo>
                    <a:cubicBezTo>
                      <a:pt x="70" y="1022"/>
                      <a:pt x="163" y="1254"/>
                      <a:pt x="196" y="1344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9723" name="Arc 89"/>
            <p:cNvSpPr>
              <a:spLocks/>
            </p:cNvSpPr>
            <p:nvPr/>
          </p:nvSpPr>
          <p:spPr bwMode="auto">
            <a:xfrm flipV="1">
              <a:off x="1844" y="3312"/>
              <a:ext cx="1079" cy="187"/>
            </a:xfrm>
            <a:custGeom>
              <a:avLst/>
              <a:gdLst>
                <a:gd name="T0" fmla="*/ 0 w 43200"/>
                <a:gd name="T1" fmla="*/ 1 h 28126"/>
                <a:gd name="T2" fmla="*/ 26 w 43200"/>
                <a:gd name="T3" fmla="*/ 1 h 28126"/>
                <a:gd name="T4" fmla="*/ 13 w 43200"/>
                <a:gd name="T5" fmla="*/ 1 h 28126"/>
                <a:gd name="T6" fmla="*/ 0 60000 65536"/>
                <a:gd name="T7" fmla="*/ 0 60000 65536"/>
                <a:gd name="T8" fmla="*/ 0 60000 65536"/>
                <a:gd name="T9" fmla="*/ 0 w 43200"/>
                <a:gd name="T10" fmla="*/ 0 h 28126"/>
                <a:gd name="T11" fmla="*/ 43200 w 43200"/>
                <a:gd name="T12" fmla="*/ 28126 h 28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8126" fill="none" extrusionOk="0">
                  <a:moveTo>
                    <a:pt x="421" y="25846"/>
                  </a:moveTo>
                  <a:cubicBezTo>
                    <a:pt x="141" y="24448"/>
                    <a:pt x="0" y="2302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814"/>
                    <a:pt x="42859" y="26015"/>
                    <a:pt x="42190" y="28126"/>
                  </a:cubicBezTo>
                </a:path>
                <a:path w="43200" h="28126" stroke="0" extrusionOk="0">
                  <a:moveTo>
                    <a:pt x="421" y="25846"/>
                  </a:moveTo>
                  <a:cubicBezTo>
                    <a:pt x="141" y="24448"/>
                    <a:pt x="0" y="2302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814"/>
                    <a:pt x="42859" y="26015"/>
                    <a:pt x="42190" y="2812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4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4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4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4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4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4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9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9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9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9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2" grpId="0" animBg="1"/>
      <p:bldP spid="394243" grpId="0" animBg="1"/>
      <p:bldP spid="394247" grpId="0" autoUpdateAnimBg="0"/>
      <p:bldP spid="394284" grpId="0" animBg="1"/>
      <p:bldP spid="394285" grpId="0" autoUpdateAnimBg="0"/>
      <p:bldP spid="394290" grpId="0" animBg="1"/>
      <p:bldP spid="394291" grpId="0" autoUpdateAnimBg="0"/>
      <p:bldP spid="394292" grpId="0" autoUpdateAnimBg="0"/>
      <p:bldP spid="394293" grpId="0" autoUpdateAnimBg="0"/>
      <p:bldP spid="394294" grpId="0" animBg="1"/>
      <p:bldP spid="394295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C35CDB-3EF4-48F8-A3B0-94F37CE3C432}" type="slidenum">
              <a:rPr lang="en-US" altLang="zh-CN" smtClean="0"/>
              <a:pPr/>
              <a:t>39</a:t>
            </a:fld>
            <a:endParaRPr lang="en-US" altLang="zh-CN"/>
          </a:p>
        </p:txBody>
      </p:sp>
      <p:sp>
        <p:nvSpPr>
          <p:cNvPr id="395266" name="Oval 2"/>
          <p:cNvSpPr>
            <a:spLocks noChangeArrowheads="1"/>
          </p:cNvSpPr>
          <p:nvPr/>
        </p:nvSpPr>
        <p:spPr bwMode="auto">
          <a:xfrm>
            <a:off x="5105400" y="10668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00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5267" name="Oval 3"/>
          <p:cNvSpPr>
            <a:spLocks noChangeArrowheads="1"/>
          </p:cNvSpPr>
          <p:nvPr/>
        </p:nvSpPr>
        <p:spPr bwMode="auto">
          <a:xfrm>
            <a:off x="5943600" y="10668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00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5268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双叶双曲面</a:t>
            </a:r>
          </a:p>
        </p:txBody>
      </p:sp>
      <p:graphicFrame>
        <p:nvGraphicFramePr>
          <p:cNvPr id="30722" name="Object 1024"/>
          <p:cNvGraphicFramePr>
            <a:graphicFrameLocks noChangeAspect="1"/>
          </p:cNvGraphicFramePr>
          <p:nvPr/>
        </p:nvGraphicFramePr>
        <p:xfrm>
          <a:off x="1371600" y="749300"/>
          <a:ext cx="27432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4" name="公式" r:id="rId3" imgW="2743200" imgH="927000" progId="Equation.3">
                  <p:embed/>
                </p:oleObj>
              </mc:Choice>
              <mc:Fallback>
                <p:oleObj name="公式" r:id="rId3" imgW="2743200" imgH="9270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749300"/>
                        <a:ext cx="27432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89" name="Object 1025"/>
          <p:cNvGraphicFramePr>
            <a:graphicFrameLocks noChangeAspect="1"/>
          </p:cNvGraphicFramePr>
          <p:nvPr/>
        </p:nvGraphicFramePr>
        <p:xfrm>
          <a:off x="4876800" y="690563"/>
          <a:ext cx="3313113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公式" r:id="rId5" imgW="1307880" imgH="419040" progId="Equation.3">
                  <p:embed/>
                </p:oleObj>
              </mc:Choice>
              <mc:Fallback>
                <p:oleObj name="公式" r:id="rId5" imgW="1307880" imgH="41904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690563"/>
                        <a:ext cx="3313113" cy="1062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5305" name="Text Box 41"/>
          <p:cNvSpPr txBox="1">
            <a:spLocks noChangeArrowheads="1"/>
          </p:cNvSpPr>
          <p:nvPr/>
        </p:nvSpPr>
        <p:spPr bwMode="auto">
          <a:xfrm>
            <a:off x="4191000" y="1004888"/>
            <a:ext cx="1143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</a:t>
            </a:r>
            <a:r>
              <a:rPr kumimoji="1" lang="zh-CN" altLang="en-US" sz="2800" b="1">
                <a:latin typeface="Times New Roman" pitchFamily="18" charset="0"/>
              </a:rPr>
              <a:t>或</a:t>
            </a:r>
            <a:endParaRPr kumimoji="1" lang="zh-CN" altLang="en-US" sz="2800">
              <a:latin typeface="Times New Roman" pitchFamily="18" charset="0"/>
            </a:endParaRPr>
          </a:p>
        </p:txBody>
      </p:sp>
      <p:sp>
        <p:nvSpPr>
          <p:cNvPr id="395306" name="Text Box 42" descr="花束"/>
          <p:cNvSpPr txBox="1">
            <a:spLocks noChangeArrowheads="1"/>
          </p:cNvSpPr>
          <p:nvPr/>
        </p:nvSpPr>
        <p:spPr bwMode="auto">
          <a:xfrm>
            <a:off x="3657600" y="2590800"/>
            <a:ext cx="4724400" cy="946150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     </a:t>
            </a:r>
            <a:r>
              <a:rPr kumimoji="1" lang="zh-CN" altLang="en-US" sz="2800" b="1">
                <a:latin typeface="Times New Roman" pitchFamily="18" charset="0"/>
              </a:rPr>
              <a:t>特点是</a:t>
            </a:r>
            <a:r>
              <a:rPr kumimoji="1" lang="en-US" altLang="zh-CN" sz="2800" b="1">
                <a:latin typeface="Times New Roman" pitchFamily="18" charset="0"/>
              </a:rPr>
              <a:t>:</a:t>
            </a:r>
            <a:r>
              <a:rPr kumimoji="1" lang="zh-CN" altLang="en-US" sz="2800" b="1">
                <a:latin typeface="Times New Roman" pitchFamily="18" charset="0"/>
              </a:rPr>
              <a:t>平方项有一个取正号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zh-CN" altLang="en-US" sz="2800" b="1">
                <a:latin typeface="Times New Roman" pitchFamily="18" charset="0"/>
              </a:rPr>
              <a:t>另两个取负号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395307" name="Rectangle 43"/>
          <p:cNvSpPr>
            <a:spLocks noChangeArrowheads="1"/>
          </p:cNvSpPr>
          <p:nvPr/>
        </p:nvSpPr>
        <p:spPr bwMode="auto">
          <a:xfrm>
            <a:off x="3124200" y="1752600"/>
            <a:ext cx="4343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(biparted  hyperboloid)</a:t>
            </a:r>
          </a:p>
        </p:txBody>
      </p:sp>
      <p:sp>
        <p:nvSpPr>
          <p:cNvPr id="395308" name="Rectangle 44"/>
          <p:cNvSpPr>
            <a:spLocks noChangeArrowheads="1"/>
          </p:cNvSpPr>
          <p:nvPr/>
        </p:nvSpPr>
        <p:spPr bwMode="auto">
          <a:xfrm>
            <a:off x="4495800" y="5043488"/>
            <a:ext cx="4191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02E00"/>
                </a:solidFill>
                <a:latin typeface="Times New Roman" pitchFamily="18" charset="0"/>
              </a:rPr>
              <a:t>它分成上、下两个曲面</a:t>
            </a:r>
            <a:r>
              <a:rPr kumimoji="1" lang="en-US" altLang="zh-CN" sz="2800" b="1">
                <a:solidFill>
                  <a:srgbClr val="F02E00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657600" y="5029200"/>
            <a:ext cx="838200" cy="533400"/>
            <a:chOff x="720" y="3264"/>
            <a:chExt cx="528" cy="336"/>
          </a:xfrm>
        </p:grpSpPr>
        <p:sp>
          <p:nvSpPr>
            <p:cNvPr id="30776" name="AutoShape 46"/>
            <p:cNvSpPr>
              <a:spLocks noChangeArrowheads="1"/>
            </p:cNvSpPr>
            <p:nvPr/>
          </p:nvSpPr>
          <p:spPr bwMode="auto">
            <a:xfrm>
              <a:off x="720" y="3264"/>
              <a:ext cx="528" cy="336"/>
            </a:xfrm>
            <a:prstGeom prst="ribbon2">
              <a:avLst>
                <a:gd name="adj1" fmla="val 12500"/>
                <a:gd name="adj2" fmla="val 50000"/>
              </a:avLst>
            </a:prstGeom>
            <a:gradFill rotWithShape="0">
              <a:gsLst>
                <a:gs pos="0">
                  <a:srgbClr val="FF9900"/>
                </a:gs>
                <a:gs pos="50000">
                  <a:srgbClr val="FFFFFF"/>
                </a:gs>
                <a:gs pos="100000">
                  <a:srgbClr val="FF9900"/>
                </a:gs>
              </a:gsLst>
              <a:lin ang="5400000" scaled="1"/>
            </a:gra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7" name="Text Box 47"/>
            <p:cNvSpPr txBox="1">
              <a:spLocks noChangeArrowheads="1"/>
            </p:cNvSpPr>
            <p:nvPr/>
          </p:nvSpPr>
          <p:spPr bwMode="auto">
            <a:xfrm>
              <a:off x="816" y="3273"/>
              <a:ext cx="432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00FF"/>
                  </a:solidFill>
                  <a:latin typeface="Times New Roman" pitchFamily="18" charset="0"/>
                  <a:ea typeface="华文隶书" pitchFamily="2" charset="-122"/>
                </a:rPr>
                <a:t>注</a:t>
              </a:r>
            </a:p>
          </p:txBody>
        </p:sp>
      </p:grpSp>
      <p:grpSp>
        <p:nvGrpSpPr>
          <p:cNvPr id="30737" name="Group 48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30772" name="Group 49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0774" name="Line 50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0775" name="Picture 51" descr="BD10263_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0773" name="Rectangle 52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pSp>
        <p:nvGrpSpPr>
          <p:cNvPr id="5" name="Group 114"/>
          <p:cNvGrpSpPr>
            <a:grpSpLocks/>
          </p:cNvGrpSpPr>
          <p:nvPr/>
        </p:nvGrpSpPr>
        <p:grpSpPr bwMode="auto">
          <a:xfrm>
            <a:off x="1447800" y="2362200"/>
            <a:ext cx="2151063" cy="3832225"/>
            <a:chOff x="210" y="1570"/>
            <a:chExt cx="1355" cy="2414"/>
          </a:xfrm>
        </p:grpSpPr>
        <p:sp>
          <p:nvSpPr>
            <p:cNvPr id="30739" name="Line 86"/>
            <p:cNvSpPr>
              <a:spLocks noChangeShapeType="1"/>
            </p:cNvSpPr>
            <p:nvPr/>
          </p:nvSpPr>
          <p:spPr bwMode="auto">
            <a:xfrm flipV="1">
              <a:off x="864" y="2736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0740" name="Group 113"/>
            <p:cNvGrpSpPr>
              <a:grpSpLocks/>
            </p:cNvGrpSpPr>
            <p:nvPr/>
          </p:nvGrpSpPr>
          <p:grpSpPr bwMode="auto">
            <a:xfrm>
              <a:off x="210" y="1570"/>
              <a:ext cx="1355" cy="2414"/>
              <a:chOff x="210" y="1584"/>
              <a:chExt cx="1355" cy="2414"/>
            </a:xfrm>
          </p:grpSpPr>
          <p:graphicFrame>
            <p:nvGraphicFramePr>
              <p:cNvPr id="30724" name="Object 1026"/>
              <p:cNvGraphicFramePr>
                <a:graphicFrameLocks noChangeAspect="1"/>
              </p:cNvGraphicFramePr>
              <p:nvPr/>
            </p:nvGraphicFramePr>
            <p:xfrm>
              <a:off x="210" y="3072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66" name="Equation" r:id="rId9" imgW="139680" imgH="139680" progId="Equation.3">
                      <p:embed/>
                    </p:oleObj>
                  </mc:Choice>
                  <mc:Fallback>
                    <p:oleObj name="Equation" r:id="rId9" imgW="139680" imgH="139680" progId="Equation.3">
                      <p:embed/>
                      <p:pic>
                        <p:nvPicPr>
                          <p:cNvPr id="0" name="Object 10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0" y="3072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25" name="Object 1027"/>
              <p:cNvGraphicFramePr>
                <a:graphicFrameLocks noChangeAspect="1"/>
              </p:cNvGraphicFramePr>
              <p:nvPr/>
            </p:nvGraphicFramePr>
            <p:xfrm>
              <a:off x="1392" y="2976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67" name="Equation" r:id="rId11" imgW="139680" imgH="164880" progId="Equation.3">
                      <p:embed/>
                    </p:oleObj>
                  </mc:Choice>
                  <mc:Fallback>
                    <p:oleObj name="Equation" r:id="rId11" imgW="139680" imgH="164880" progId="Equation.3">
                      <p:embed/>
                      <p:pic>
                        <p:nvPicPr>
                          <p:cNvPr id="0" name="Object 10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2" y="2976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26" name="Object 1028"/>
              <p:cNvGraphicFramePr>
                <a:graphicFrameLocks noChangeAspect="1"/>
              </p:cNvGraphicFramePr>
              <p:nvPr/>
            </p:nvGraphicFramePr>
            <p:xfrm>
              <a:off x="674" y="1584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68" name="Equation" r:id="rId13" imgW="114120" imgH="139680" progId="Equation.3">
                      <p:embed/>
                    </p:oleObj>
                  </mc:Choice>
                  <mc:Fallback>
                    <p:oleObj name="Equation" r:id="rId13" imgW="114120" imgH="139680" progId="Equation.3">
                      <p:embed/>
                      <p:pic>
                        <p:nvPicPr>
                          <p:cNvPr id="0" name="Object 102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4" y="1584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741" name="Line 57"/>
              <p:cNvSpPr>
                <a:spLocks noChangeShapeType="1"/>
              </p:cNvSpPr>
              <p:nvPr/>
            </p:nvSpPr>
            <p:spPr bwMode="auto">
              <a:xfrm flipV="1">
                <a:off x="336" y="292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42" name="Line 58"/>
              <p:cNvSpPr>
                <a:spLocks noChangeShapeType="1"/>
              </p:cNvSpPr>
              <p:nvPr/>
            </p:nvSpPr>
            <p:spPr bwMode="auto">
              <a:xfrm flipH="1">
                <a:off x="336" y="2688"/>
                <a:ext cx="912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43" name="Line 59"/>
              <p:cNvSpPr>
                <a:spLocks noChangeShapeType="1"/>
              </p:cNvSpPr>
              <p:nvPr/>
            </p:nvSpPr>
            <p:spPr bwMode="auto">
              <a:xfrm flipV="1">
                <a:off x="864" y="2112"/>
                <a:ext cx="0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30727" name="Object 1029"/>
              <p:cNvGraphicFramePr>
                <a:graphicFrameLocks noChangeAspect="1"/>
              </p:cNvGraphicFramePr>
              <p:nvPr/>
            </p:nvGraphicFramePr>
            <p:xfrm>
              <a:off x="864" y="2928"/>
              <a:ext cx="160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69" name="Equation" r:id="rId15" imgW="164880" imgH="177480" progId="Equation.3">
                      <p:embed/>
                    </p:oleObj>
                  </mc:Choice>
                  <mc:Fallback>
                    <p:oleObj name="Equation" r:id="rId15" imgW="164880" imgH="177480" progId="Equation.3">
                      <p:embed/>
                      <p:pic>
                        <p:nvPicPr>
                          <p:cNvPr id="0" name="Object 10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4" y="2928"/>
                            <a:ext cx="160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744" name="Line 61"/>
              <p:cNvSpPr>
                <a:spLocks noChangeShapeType="1"/>
              </p:cNvSpPr>
              <p:nvPr/>
            </p:nvSpPr>
            <p:spPr bwMode="auto">
              <a:xfrm flipV="1">
                <a:off x="864" y="1584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45" name="Line 85"/>
              <p:cNvSpPr>
                <a:spLocks noChangeShapeType="1"/>
              </p:cNvSpPr>
              <p:nvPr/>
            </p:nvSpPr>
            <p:spPr bwMode="auto">
              <a:xfrm flipV="1">
                <a:off x="864" y="3120"/>
                <a:ext cx="0" cy="67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0746" name="Group 110"/>
              <p:cNvGrpSpPr>
                <a:grpSpLocks/>
              </p:cNvGrpSpPr>
              <p:nvPr/>
            </p:nvGrpSpPr>
            <p:grpSpPr bwMode="auto">
              <a:xfrm>
                <a:off x="384" y="1872"/>
                <a:ext cx="960" cy="864"/>
                <a:chOff x="384" y="1872"/>
                <a:chExt cx="960" cy="864"/>
              </a:xfrm>
            </p:grpSpPr>
            <p:sp>
              <p:nvSpPr>
                <p:cNvPr id="30760" name="Oval 63"/>
                <p:cNvSpPr>
                  <a:spLocks noChangeArrowheads="1"/>
                </p:cNvSpPr>
                <p:nvPr/>
              </p:nvSpPr>
              <p:spPr bwMode="auto">
                <a:xfrm>
                  <a:off x="384" y="1872"/>
                  <a:ext cx="960" cy="38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30761" name="Group 108"/>
                <p:cNvGrpSpPr>
                  <a:grpSpLocks/>
                </p:cNvGrpSpPr>
                <p:nvPr/>
              </p:nvGrpSpPr>
              <p:grpSpPr bwMode="auto">
                <a:xfrm>
                  <a:off x="384" y="1882"/>
                  <a:ext cx="960" cy="854"/>
                  <a:chOff x="384" y="1893"/>
                  <a:chExt cx="960" cy="854"/>
                </a:xfrm>
              </p:grpSpPr>
              <p:sp>
                <p:nvSpPr>
                  <p:cNvPr id="30762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384" y="2064"/>
                    <a:ext cx="960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63" name="Freeform 72"/>
                  <p:cNvSpPr>
                    <a:spLocks/>
                  </p:cNvSpPr>
                  <p:nvPr/>
                </p:nvSpPr>
                <p:spPr bwMode="auto">
                  <a:xfrm>
                    <a:off x="622" y="1897"/>
                    <a:ext cx="458" cy="325"/>
                  </a:xfrm>
                  <a:custGeom>
                    <a:avLst/>
                    <a:gdLst>
                      <a:gd name="T0" fmla="*/ 458 w 458"/>
                      <a:gd name="T1" fmla="*/ 0 h 325"/>
                      <a:gd name="T2" fmla="*/ 0 w 458"/>
                      <a:gd name="T3" fmla="*/ 325 h 325"/>
                      <a:gd name="T4" fmla="*/ 0 60000 65536"/>
                      <a:gd name="T5" fmla="*/ 0 60000 65536"/>
                      <a:gd name="T6" fmla="*/ 0 w 458"/>
                      <a:gd name="T7" fmla="*/ 0 h 325"/>
                      <a:gd name="T8" fmla="*/ 458 w 458"/>
                      <a:gd name="T9" fmla="*/ 325 h 325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8" h="325">
                        <a:moveTo>
                          <a:pt x="458" y="0"/>
                        </a:moveTo>
                        <a:lnTo>
                          <a:pt x="0" y="325"/>
                        </a:ln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64" name="Freeform 77"/>
                  <p:cNvSpPr>
                    <a:spLocks/>
                  </p:cNvSpPr>
                  <p:nvPr/>
                </p:nvSpPr>
                <p:spPr bwMode="auto">
                  <a:xfrm>
                    <a:off x="384" y="2064"/>
                    <a:ext cx="960" cy="682"/>
                  </a:xfrm>
                  <a:custGeom>
                    <a:avLst/>
                    <a:gdLst>
                      <a:gd name="T0" fmla="*/ 0 w 960"/>
                      <a:gd name="T1" fmla="*/ 0 h 682"/>
                      <a:gd name="T2" fmla="*/ 128 w 960"/>
                      <a:gd name="T3" fmla="*/ 322 h 682"/>
                      <a:gd name="T4" fmla="*/ 256 w 960"/>
                      <a:gd name="T5" fmla="*/ 523 h 682"/>
                      <a:gd name="T6" fmla="*/ 375 w 960"/>
                      <a:gd name="T7" fmla="*/ 633 h 682"/>
                      <a:gd name="T8" fmla="*/ 485 w 960"/>
                      <a:gd name="T9" fmla="*/ 679 h 682"/>
                      <a:gd name="T10" fmla="*/ 576 w 960"/>
                      <a:gd name="T11" fmla="*/ 651 h 682"/>
                      <a:gd name="T12" fmla="*/ 686 w 960"/>
                      <a:gd name="T13" fmla="*/ 569 h 682"/>
                      <a:gd name="T14" fmla="*/ 731 w 960"/>
                      <a:gd name="T15" fmla="*/ 505 h 682"/>
                      <a:gd name="T16" fmla="*/ 816 w 960"/>
                      <a:gd name="T17" fmla="*/ 384 h 682"/>
                      <a:gd name="T18" fmla="*/ 878 w 960"/>
                      <a:gd name="T19" fmla="*/ 249 h 682"/>
                      <a:gd name="T20" fmla="*/ 923 w 960"/>
                      <a:gd name="T21" fmla="*/ 139 h 682"/>
                      <a:gd name="T22" fmla="*/ 960 w 960"/>
                      <a:gd name="T23" fmla="*/ 0 h 682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60"/>
                      <a:gd name="T37" fmla="*/ 0 h 682"/>
                      <a:gd name="T38" fmla="*/ 960 w 960"/>
                      <a:gd name="T39" fmla="*/ 682 h 682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60" h="682">
                        <a:moveTo>
                          <a:pt x="0" y="0"/>
                        </a:moveTo>
                        <a:cubicBezTo>
                          <a:pt x="21" y="54"/>
                          <a:pt x="85" y="235"/>
                          <a:pt x="128" y="322"/>
                        </a:cubicBezTo>
                        <a:cubicBezTo>
                          <a:pt x="171" y="409"/>
                          <a:pt x="215" y="471"/>
                          <a:pt x="256" y="523"/>
                        </a:cubicBezTo>
                        <a:cubicBezTo>
                          <a:pt x="297" y="575"/>
                          <a:pt x="337" y="607"/>
                          <a:pt x="375" y="633"/>
                        </a:cubicBezTo>
                        <a:cubicBezTo>
                          <a:pt x="413" y="659"/>
                          <a:pt x="452" y="676"/>
                          <a:pt x="485" y="679"/>
                        </a:cubicBezTo>
                        <a:cubicBezTo>
                          <a:pt x="518" y="682"/>
                          <a:pt x="542" y="669"/>
                          <a:pt x="576" y="651"/>
                        </a:cubicBezTo>
                        <a:cubicBezTo>
                          <a:pt x="610" y="633"/>
                          <a:pt x="660" y="593"/>
                          <a:pt x="686" y="569"/>
                        </a:cubicBezTo>
                        <a:cubicBezTo>
                          <a:pt x="712" y="545"/>
                          <a:pt x="709" y="536"/>
                          <a:pt x="731" y="505"/>
                        </a:cubicBezTo>
                        <a:cubicBezTo>
                          <a:pt x="753" y="474"/>
                          <a:pt x="792" y="427"/>
                          <a:pt x="816" y="384"/>
                        </a:cubicBezTo>
                        <a:cubicBezTo>
                          <a:pt x="840" y="341"/>
                          <a:pt x="860" y="290"/>
                          <a:pt x="878" y="249"/>
                        </a:cubicBezTo>
                        <a:cubicBezTo>
                          <a:pt x="896" y="208"/>
                          <a:pt x="909" y="181"/>
                          <a:pt x="923" y="139"/>
                        </a:cubicBezTo>
                        <a:cubicBezTo>
                          <a:pt x="937" y="97"/>
                          <a:pt x="952" y="29"/>
                          <a:pt x="960" y="0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65" name="Freeform 83"/>
                  <p:cNvSpPr>
                    <a:spLocks/>
                  </p:cNvSpPr>
                  <p:nvPr/>
                </p:nvSpPr>
                <p:spPr bwMode="auto">
                  <a:xfrm>
                    <a:off x="624" y="1893"/>
                    <a:ext cx="464" cy="854"/>
                  </a:xfrm>
                  <a:custGeom>
                    <a:avLst/>
                    <a:gdLst>
                      <a:gd name="T0" fmla="*/ 0 w 464"/>
                      <a:gd name="T1" fmla="*/ 315 h 854"/>
                      <a:gd name="T2" fmla="*/ 48 w 464"/>
                      <a:gd name="T3" fmla="*/ 507 h 854"/>
                      <a:gd name="T4" fmla="*/ 80 w 464"/>
                      <a:gd name="T5" fmla="*/ 594 h 854"/>
                      <a:gd name="T6" fmla="*/ 117 w 464"/>
                      <a:gd name="T7" fmla="*/ 713 h 854"/>
                      <a:gd name="T8" fmla="*/ 162 w 464"/>
                      <a:gd name="T9" fmla="*/ 804 h 854"/>
                      <a:gd name="T10" fmla="*/ 240 w 464"/>
                      <a:gd name="T11" fmla="*/ 843 h 854"/>
                      <a:gd name="T12" fmla="*/ 327 w 464"/>
                      <a:gd name="T13" fmla="*/ 740 h 854"/>
                      <a:gd name="T14" fmla="*/ 373 w 464"/>
                      <a:gd name="T15" fmla="*/ 594 h 854"/>
                      <a:gd name="T16" fmla="*/ 418 w 464"/>
                      <a:gd name="T17" fmla="*/ 374 h 854"/>
                      <a:gd name="T18" fmla="*/ 446 w 464"/>
                      <a:gd name="T19" fmla="*/ 173 h 854"/>
                      <a:gd name="T20" fmla="*/ 464 w 464"/>
                      <a:gd name="T21" fmla="*/ 0 h 85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64"/>
                      <a:gd name="T34" fmla="*/ 0 h 854"/>
                      <a:gd name="T35" fmla="*/ 464 w 464"/>
                      <a:gd name="T36" fmla="*/ 854 h 85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64" h="854">
                        <a:moveTo>
                          <a:pt x="0" y="315"/>
                        </a:moveTo>
                        <a:cubicBezTo>
                          <a:pt x="16" y="387"/>
                          <a:pt x="35" y="461"/>
                          <a:pt x="48" y="507"/>
                        </a:cubicBezTo>
                        <a:cubicBezTo>
                          <a:pt x="61" y="553"/>
                          <a:pt x="68" y="560"/>
                          <a:pt x="80" y="594"/>
                        </a:cubicBezTo>
                        <a:cubicBezTo>
                          <a:pt x="92" y="628"/>
                          <a:pt x="103" y="678"/>
                          <a:pt x="117" y="713"/>
                        </a:cubicBezTo>
                        <a:cubicBezTo>
                          <a:pt x="131" y="748"/>
                          <a:pt x="142" y="782"/>
                          <a:pt x="162" y="804"/>
                        </a:cubicBezTo>
                        <a:cubicBezTo>
                          <a:pt x="182" y="826"/>
                          <a:pt x="213" y="854"/>
                          <a:pt x="240" y="843"/>
                        </a:cubicBezTo>
                        <a:cubicBezTo>
                          <a:pt x="267" y="832"/>
                          <a:pt x="305" y="781"/>
                          <a:pt x="327" y="740"/>
                        </a:cubicBezTo>
                        <a:cubicBezTo>
                          <a:pt x="349" y="699"/>
                          <a:pt x="358" y="655"/>
                          <a:pt x="373" y="594"/>
                        </a:cubicBezTo>
                        <a:cubicBezTo>
                          <a:pt x="388" y="533"/>
                          <a:pt x="406" y="444"/>
                          <a:pt x="418" y="374"/>
                        </a:cubicBezTo>
                        <a:cubicBezTo>
                          <a:pt x="430" y="304"/>
                          <a:pt x="438" y="235"/>
                          <a:pt x="446" y="173"/>
                        </a:cubicBezTo>
                        <a:cubicBezTo>
                          <a:pt x="454" y="111"/>
                          <a:pt x="460" y="36"/>
                          <a:pt x="464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66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2400"/>
                    <a:ext cx="576" cy="192"/>
                  </a:xfrm>
                  <a:prstGeom prst="ellips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67" name="Freeform 95"/>
                  <p:cNvSpPr>
                    <a:spLocks/>
                  </p:cNvSpPr>
                  <p:nvPr/>
                </p:nvSpPr>
                <p:spPr bwMode="auto">
                  <a:xfrm>
                    <a:off x="1079" y="2016"/>
                    <a:ext cx="265" cy="215"/>
                  </a:xfrm>
                  <a:custGeom>
                    <a:avLst/>
                    <a:gdLst>
                      <a:gd name="T0" fmla="*/ 0 w 265"/>
                      <a:gd name="T1" fmla="*/ 215 h 215"/>
                      <a:gd name="T2" fmla="*/ 265 w 265"/>
                      <a:gd name="T3" fmla="*/ 0 h 215"/>
                      <a:gd name="T4" fmla="*/ 0 60000 65536"/>
                      <a:gd name="T5" fmla="*/ 0 60000 65536"/>
                      <a:gd name="T6" fmla="*/ 0 w 265"/>
                      <a:gd name="T7" fmla="*/ 0 h 215"/>
                      <a:gd name="T8" fmla="*/ 265 w 265"/>
                      <a:gd name="T9" fmla="*/ 215 h 215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65" h="215">
                        <a:moveTo>
                          <a:pt x="0" y="215"/>
                        </a:moveTo>
                        <a:lnTo>
                          <a:pt x="265" y="0"/>
                        </a:lnTo>
                      </a:path>
                    </a:pathLst>
                  </a:custGeom>
                  <a:noFill/>
                  <a:ln w="254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68" name="Freeform 98"/>
                  <p:cNvSpPr>
                    <a:spLocks/>
                  </p:cNvSpPr>
                  <p:nvPr/>
                </p:nvSpPr>
                <p:spPr bwMode="auto">
                  <a:xfrm>
                    <a:off x="1076" y="2016"/>
                    <a:ext cx="268" cy="587"/>
                  </a:xfrm>
                  <a:custGeom>
                    <a:avLst/>
                    <a:gdLst>
                      <a:gd name="T0" fmla="*/ 3 w 268"/>
                      <a:gd name="T1" fmla="*/ 233 h 587"/>
                      <a:gd name="T2" fmla="*/ 3 w 268"/>
                      <a:gd name="T3" fmla="*/ 343 h 587"/>
                      <a:gd name="T4" fmla="*/ 21 w 268"/>
                      <a:gd name="T5" fmla="*/ 453 h 587"/>
                      <a:gd name="T6" fmla="*/ 76 w 268"/>
                      <a:gd name="T7" fmla="*/ 528 h 587"/>
                      <a:gd name="T8" fmla="*/ 220 w 268"/>
                      <a:gd name="T9" fmla="*/ 96 h 587"/>
                      <a:gd name="T10" fmla="*/ 268 w 268"/>
                      <a:gd name="T11" fmla="*/ 0 h 58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68"/>
                      <a:gd name="T19" fmla="*/ 0 h 587"/>
                      <a:gd name="T20" fmla="*/ 268 w 268"/>
                      <a:gd name="T21" fmla="*/ 587 h 58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68" h="587">
                        <a:moveTo>
                          <a:pt x="3" y="233"/>
                        </a:moveTo>
                        <a:cubicBezTo>
                          <a:pt x="3" y="250"/>
                          <a:pt x="0" y="306"/>
                          <a:pt x="3" y="343"/>
                        </a:cubicBezTo>
                        <a:cubicBezTo>
                          <a:pt x="6" y="380"/>
                          <a:pt x="9" y="422"/>
                          <a:pt x="21" y="453"/>
                        </a:cubicBezTo>
                        <a:cubicBezTo>
                          <a:pt x="33" y="484"/>
                          <a:pt x="43" y="587"/>
                          <a:pt x="76" y="528"/>
                        </a:cubicBezTo>
                        <a:cubicBezTo>
                          <a:pt x="109" y="469"/>
                          <a:pt x="188" y="184"/>
                          <a:pt x="220" y="96"/>
                        </a:cubicBezTo>
                        <a:cubicBezTo>
                          <a:pt x="252" y="8"/>
                          <a:pt x="260" y="4"/>
                          <a:pt x="268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0769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576" y="2414"/>
                    <a:ext cx="576" cy="178"/>
                    <a:chOff x="576" y="2414"/>
                    <a:chExt cx="576" cy="178"/>
                  </a:xfrm>
                </p:grpSpPr>
                <p:sp>
                  <p:nvSpPr>
                    <p:cNvPr id="30770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" y="2496"/>
                      <a:ext cx="576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0771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720" y="2414"/>
                      <a:ext cx="295" cy="178"/>
                    </a:xfrm>
                    <a:custGeom>
                      <a:avLst/>
                      <a:gdLst>
                        <a:gd name="T0" fmla="*/ 0 w 295"/>
                        <a:gd name="T1" fmla="*/ 178 h 178"/>
                        <a:gd name="T2" fmla="*/ 295 w 295"/>
                        <a:gd name="T3" fmla="*/ 0 h 178"/>
                        <a:gd name="T4" fmla="*/ 0 60000 65536"/>
                        <a:gd name="T5" fmla="*/ 0 60000 65536"/>
                        <a:gd name="T6" fmla="*/ 0 w 295"/>
                        <a:gd name="T7" fmla="*/ 0 h 178"/>
                        <a:gd name="T8" fmla="*/ 295 w 295"/>
                        <a:gd name="T9" fmla="*/ 178 h 17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95" h="178">
                          <a:moveTo>
                            <a:pt x="0" y="178"/>
                          </a:moveTo>
                          <a:lnTo>
                            <a:pt x="295" y="0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30747" name="Group 112"/>
              <p:cNvGrpSpPr>
                <a:grpSpLocks/>
              </p:cNvGrpSpPr>
              <p:nvPr/>
            </p:nvGrpSpPr>
            <p:grpSpPr bwMode="auto">
              <a:xfrm>
                <a:off x="382" y="3120"/>
                <a:ext cx="962" cy="878"/>
                <a:chOff x="382" y="3120"/>
                <a:chExt cx="962" cy="878"/>
              </a:xfrm>
            </p:grpSpPr>
            <p:sp>
              <p:nvSpPr>
                <p:cNvPr id="30748" name="Line 74"/>
                <p:cNvSpPr>
                  <a:spLocks noChangeShapeType="1"/>
                </p:cNvSpPr>
                <p:nvPr/>
              </p:nvSpPr>
              <p:spPr bwMode="auto">
                <a:xfrm>
                  <a:off x="384" y="3792"/>
                  <a:ext cx="960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0749" name="Group 111"/>
                <p:cNvGrpSpPr>
                  <a:grpSpLocks/>
                </p:cNvGrpSpPr>
                <p:nvPr/>
              </p:nvGrpSpPr>
              <p:grpSpPr bwMode="auto">
                <a:xfrm>
                  <a:off x="382" y="3120"/>
                  <a:ext cx="961" cy="878"/>
                  <a:chOff x="382" y="3106"/>
                  <a:chExt cx="961" cy="878"/>
                </a:xfrm>
              </p:grpSpPr>
              <p:sp>
                <p:nvSpPr>
                  <p:cNvPr id="30753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3600"/>
                    <a:ext cx="960" cy="384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54" name="Freeform 75"/>
                  <p:cNvSpPr>
                    <a:spLocks/>
                  </p:cNvSpPr>
                  <p:nvPr/>
                </p:nvSpPr>
                <p:spPr bwMode="auto">
                  <a:xfrm>
                    <a:off x="613" y="3625"/>
                    <a:ext cx="465" cy="316"/>
                  </a:xfrm>
                  <a:custGeom>
                    <a:avLst/>
                    <a:gdLst>
                      <a:gd name="T0" fmla="*/ 465 w 465"/>
                      <a:gd name="T1" fmla="*/ 0 h 316"/>
                      <a:gd name="T2" fmla="*/ 0 w 465"/>
                      <a:gd name="T3" fmla="*/ 316 h 316"/>
                      <a:gd name="T4" fmla="*/ 0 60000 65536"/>
                      <a:gd name="T5" fmla="*/ 0 60000 65536"/>
                      <a:gd name="T6" fmla="*/ 0 w 465"/>
                      <a:gd name="T7" fmla="*/ 0 h 316"/>
                      <a:gd name="T8" fmla="*/ 465 w 465"/>
                      <a:gd name="T9" fmla="*/ 316 h 31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65" h="316">
                        <a:moveTo>
                          <a:pt x="465" y="0"/>
                        </a:moveTo>
                        <a:lnTo>
                          <a:pt x="0" y="316"/>
                        </a:ln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55" name="Freeform 78"/>
                  <p:cNvSpPr>
                    <a:spLocks/>
                  </p:cNvSpPr>
                  <p:nvPr/>
                </p:nvSpPr>
                <p:spPr bwMode="auto">
                  <a:xfrm>
                    <a:off x="383" y="3109"/>
                    <a:ext cx="960" cy="683"/>
                  </a:xfrm>
                  <a:custGeom>
                    <a:avLst/>
                    <a:gdLst>
                      <a:gd name="T0" fmla="*/ 960 w 960"/>
                      <a:gd name="T1" fmla="*/ 683 h 683"/>
                      <a:gd name="T2" fmla="*/ 833 w 960"/>
                      <a:gd name="T3" fmla="*/ 365 h 683"/>
                      <a:gd name="T4" fmla="*/ 705 w 960"/>
                      <a:gd name="T5" fmla="*/ 160 h 683"/>
                      <a:gd name="T6" fmla="*/ 586 w 960"/>
                      <a:gd name="T7" fmla="*/ 50 h 683"/>
                      <a:gd name="T8" fmla="*/ 476 w 960"/>
                      <a:gd name="T9" fmla="*/ 3 h 683"/>
                      <a:gd name="T10" fmla="*/ 385 w 960"/>
                      <a:gd name="T11" fmla="*/ 31 h 683"/>
                      <a:gd name="T12" fmla="*/ 284 w 960"/>
                      <a:gd name="T13" fmla="*/ 118 h 683"/>
                      <a:gd name="T14" fmla="*/ 230 w 960"/>
                      <a:gd name="T15" fmla="*/ 173 h 683"/>
                      <a:gd name="T16" fmla="*/ 145 w 960"/>
                      <a:gd name="T17" fmla="*/ 298 h 683"/>
                      <a:gd name="T18" fmla="*/ 82 w 960"/>
                      <a:gd name="T19" fmla="*/ 433 h 683"/>
                      <a:gd name="T20" fmla="*/ 37 w 960"/>
                      <a:gd name="T21" fmla="*/ 543 h 683"/>
                      <a:gd name="T22" fmla="*/ 0 w 960"/>
                      <a:gd name="T23" fmla="*/ 682 h 683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60"/>
                      <a:gd name="T37" fmla="*/ 0 h 683"/>
                      <a:gd name="T38" fmla="*/ 960 w 960"/>
                      <a:gd name="T39" fmla="*/ 683 h 683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60" h="683">
                        <a:moveTo>
                          <a:pt x="960" y="683"/>
                        </a:moveTo>
                        <a:cubicBezTo>
                          <a:pt x="939" y="630"/>
                          <a:pt x="875" y="452"/>
                          <a:pt x="833" y="365"/>
                        </a:cubicBezTo>
                        <a:cubicBezTo>
                          <a:pt x="791" y="278"/>
                          <a:pt x="746" y="212"/>
                          <a:pt x="705" y="160"/>
                        </a:cubicBezTo>
                        <a:cubicBezTo>
                          <a:pt x="664" y="108"/>
                          <a:pt x="624" y="76"/>
                          <a:pt x="586" y="50"/>
                        </a:cubicBezTo>
                        <a:cubicBezTo>
                          <a:pt x="548" y="24"/>
                          <a:pt x="509" y="7"/>
                          <a:pt x="476" y="3"/>
                        </a:cubicBezTo>
                        <a:cubicBezTo>
                          <a:pt x="443" y="0"/>
                          <a:pt x="417" y="12"/>
                          <a:pt x="385" y="31"/>
                        </a:cubicBezTo>
                        <a:cubicBezTo>
                          <a:pt x="353" y="50"/>
                          <a:pt x="310" y="94"/>
                          <a:pt x="284" y="118"/>
                        </a:cubicBezTo>
                        <a:cubicBezTo>
                          <a:pt x="258" y="142"/>
                          <a:pt x="253" y="143"/>
                          <a:pt x="230" y="173"/>
                        </a:cubicBezTo>
                        <a:cubicBezTo>
                          <a:pt x="207" y="203"/>
                          <a:pt x="170" y="255"/>
                          <a:pt x="145" y="298"/>
                        </a:cubicBezTo>
                        <a:cubicBezTo>
                          <a:pt x="120" y="341"/>
                          <a:pt x="100" y="392"/>
                          <a:pt x="82" y="433"/>
                        </a:cubicBezTo>
                        <a:cubicBezTo>
                          <a:pt x="64" y="474"/>
                          <a:pt x="51" y="501"/>
                          <a:pt x="37" y="543"/>
                        </a:cubicBezTo>
                        <a:cubicBezTo>
                          <a:pt x="23" y="585"/>
                          <a:pt x="8" y="653"/>
                          <a:pt x="0" y="682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56" name="Freeform 84"/>
                  <p:cNvSpPr>
                    <a:spLocks/>
                  </p:cNvSpPr>
                  <p:nvPr/>
                </p:nvSpPr>
                <p:spPr bwMode="auto">
                  <a:xfrm>
                    <a:off x="585" y="3106"/>
                    <a:ext cx="494" cy="853"/>
                  </a:xfrm>
                  <a:custGeom>
                    <a:avLst/>
                    <a:gdLst>
                      <a:gd name="T0" fmla="*/ 494 w 494"/>
                      <a:gd name="T1" fmla="*/ 515 h 853"/>
                      <a:gd name="T2" fmla="*/ 466 w 494"/>
                      <a:gd name="T3" fmla="*/ 359 h 853"/>
                      <a:gd name="T4" fmla="*/ 439 w 494"/>
                      <a:gd name="T5" fmla="*/ 249 h 853"/>
                      <a:gd name="T6" fmla="*/ 421 w 494"/>
                      <a:gd name="T7" fmla="*/ 176 h 853"/>
                      <a:gd name="T8" fmla="*/ 366 w 494"/>
                      <a:gd name="T9" fmla="*/ 57 h 853"/>
                      <a:gd name="T10" fmla="*/ 284 w 494"/>
                      <a:gd name="T11" fmla="*/ 12 h 853"/>
                      <a:gd name="T12" fmla="*/ 201 w 494"/>
                      <a:gd name="T13" fmla="*/ 131 h 853"/>
                      <a:gd name="T14" fmla="*/ 146 w 494"/>
                      <a:gd name="T15" fmla="*/ 277 h 853"/>
                      <a:gd name="T16" fmla="*/ 73 w 494"/>
                      <a:gd name="T17" fmla="*/ 505 h 853"/>
                      <a:gd name="T18" fmla="*/ 37 w 494"/>
                      <a:gd name="T19" fmla="*/ 661 h 853"/>
                      <a:gd name="T20" fmla="*/ 0 w 494"/>
                      <a:gd name="T21" fmla="*/ 853 h 853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94"/>
                      <a:gd name="T34" fmla="*/ 0 h 853"/>
                      <a:gd name="T35" fmla="*/ 494 w 494"/>
                      <a:gd name="T36" fmla="*/ 853 h 853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94" h="853">
                        <a:moveTo>
                          <a:pt x="494" y="515"/>
                        </a:moveTo>
                        <a:cubicBezTo>
                          <a:pt x="489" y="489"/>
                          <a:pt x="475" y="403"/>
                          <a:pt x="466" y="359"/>
                        </a:cubicBezTo>
                        <a:cubicBezTo>
                          <a:pt x="457" y="315"/>
                          <a:pt x="446" y="279"/>
                          <a:pt x="439" y="249"/>
                        </a:cubicBezTo>
                        <a:cubicBezTo>
                          <a:pt x="432" y="219"/>
                          <a:pt x="433" y="208"/>
                          <a:pt x="421" y="176"/>
                        </a:cubicBezTo>
                        <a:cubicBezTo>
                          <a:pt x="409" y="144"/>
                          <a:pt x="389" y="84"/>
                          <a:pt x="366" y="57"/>
                        </a:cubicBezTo>
                        <a:cubicBezTo>
                          <a:pt x="343" y="30"/>
                          <a:pt x="311" y="0"/>
                          <a:pt x="284" y="12"/>
                        </a:cubicBezTo>
                        <a:cubicBezTo>
                          <a:pt x="257" y="24"/>
                          <a:pt x="224" y="87"/>
                          <a:pt x="201" y="131"/>
                        </a:cubicBezTo>
                        <a:cubicBezTo>
                          <a:pt x="178" y="175"/>
                          <a:pt x="167" y="215"/>
                          <a:pt x="146" y="277"/>
                        </a:cubicBezTo>
                        <a:cubicBezTo>
                          <a:pt x="125" y="339"/>
                          <a:pt x="91" y="441"/>
                          <a:pt x="73" y="505"/>
                        </a:cubicBezTo>
                        <a:cubicBezTo>
                          <a:pt x="55" y="569"/>
                          <a:pt x="49" y="603"/>
                          <a:pt x="37" y="661"/>
                        </a:cubicBezTo>
                        <a:cubicBezTo>
                          <a:pt x="25" y="719"/>
                          <a:pt x="8" y="813"/>
                          <a:pt x="0" y="853"/>
                        </a:cubicBez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57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3264"/>
                    <a:ext cx="576" cy="192"/>
                  </a:xfrm>
                  <a:prstGeom prst="ellips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58" name="Freeform 99"/>
                  <p:cNvSpPr>
                    <a:spLocks/>
                  </p:cNvSpPr>
                  <p:nvPr/>
                </p:nvSpPr>
                <p:spPr bwMode="auto">
                  <a:xfrm>
                    <a:off x="969" y="3712"/>
                    <a:ext cx="320" cy="256"/>
                  </a:xfrm>
                  <a:custGeom>
                    <a:avLst/>
                    <a:gdLst>
                      <a:gd name="T0" fmla="*/ 320 w 320"/>
                      <a:gd name="T1" fmla="*/ 0 h 256"/>
                      <a:gd name="T2" fmla="*/ 0 w 320"/>
                      <a:gd name="T3" fmla="*/ 256 h 256"/>
                      <a:gd name="T4" fmla="*/ 0 60000 65536"/>
                      <a:gd name="T5" fmla="*/ 0 60000 65536"/>
                      <a:gd name="T6" fmla="*/ 0 w 320"/>
                      <a:gd name="T7" fmla="*/ 0 h 256"/>
                      <a:gd name="T8" fmla="*/ 320 w 320"/>
                      <a:gd name="T9" fmla="*/ 256 h 25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320" h="256">
                        <a:moveTo>
                          <a:pt x="320" y="0"/>
                        </a:moveTo>
                        <a:lnTo>
                          <a:pt x="0" y="256"/>
                        </a:lnTo>
                      </a:path>
                    </a:pathLst>
                  </a:custGeom>
                  <a:noFill/>
                  <a:ln w="25400">
                    <a:solidFill>
                      <a:srgbClr val="8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59" name="Freeform 100"/>
                  <p:cNvSpPr>
                    <a:spLocks/>
                  </p:cNvSpPr>
                  <p:nvPr/>
                </p:nvSpPr>
                <p:spPr bwMode="auto">
                  <a:xfrm>
                    <a:off x="978" y="3398"/>
                    <a:ext cx="302" cy="570"/>
                  </a:xfrm>
                  <a:custGeom>
                    <a:avLst/>
                    <a:gdLst>
                      <a:gd name="T0" fmla="*/ 302 w 302"/>
                      <a:gd name="T1" fmla="*/ 305 h 570"/>
                      <a:gd name="T2" fmla="*/ 275 w 302"/>
                      <a:gd name="T3" fmla="*/ 223 h 570"/>
                      <a:gd name="T4" fmla="*/ 220 w 302"/>
                      <a:gd name="T5" fmla="*/ 96 h 570"/>
                      <a:gd name="T6" fmla="*/ 183 w 302"/>
                      <a:gd name="T7" fmla="*/ 3 h 570"/>
                      <a:gd name="T8" fmla="*/ 128 w 302"/>
                      <a:gd name="T9" fmla="*/ 113 h 570"/>
                      <a:gd name="T10" fmla="*/ 92 w 302"/>
                      <a:gd name="T11" fmla="*/ 259 h 570"/>
                      <a:gd name="T12" fmla="*/ 28 w 302"/>
                      <a:gd name="T13" fmla="*/ 479 h 570"/>
                      <a:gd name="T14" fmla="*/ 0 w 302"/>
                      <a:gd name="T15" fmla="*/ 570 h 57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302"/>
                      <a:gd name="T25" fmla="*/ 0 h 570"/>
                      <a:gd name="T26" fmla="*/ 302 w 302"/>
                      <a:gd name="T27" fmla="*/ 570 h 57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302" h="570">
                        <a:moveTo>
                          <a:pt x="302" y="305"/>
                        </a:moveTo>
                        <a:cubicBezTo>
                          <a:pt x="297" y="291"/>
                          <a:pt x="289" y="258"/>
                          <a:pt x="275" y="223"/>
                        </a:cubicBezTo>
                        <a:cubicBezTo>
                          <a:pt x="261" y="188"/>
                          <a:pt x="235" y="133"/>
                          <a:pt x="220" y="96"/>
                        </a:cubicBezTo>
                        <a:cubicBezTo>
                          <a:pt x="205" y="59"/>
                          <a:pt x="198" y="0"/>
                          <a:pt x="183" y="3"/>
                        </a:cubicBezTo>
                        <a:cubicBezTo>
                          <a:pt x="168" y="6"/>
                          <a:pt x="143" y="70"/>
                          <a:pt x="128" y="113"/>
                        </a:cubicBezTo>
                        <a:cubicBezTo>
                          <a:pt x="113" y="156"/>
                          <a:pt x="109" y="198"/>
                          <a:pt x="92" y="259"/>
                        </a:cubicBezTo>
                        <a:cubicBezTo>
                          <a:pt x="75" y="320"/>
                          <a:pt x="43" y="427"/>
                          <a:pt x="28" y="479"/>
                        </a:cubicBezTo>
                        <a:cubicBezTo>
                          <a:pt x="13" y="531"/>
                          <a:pt x="6" y="551"/>
                          <a:pt x="0" y="570"/>
                        </a:cubicBezTo>
                      </a:path>
                    </a:pathLst>
                  </a:custGeom>
                  <a:noFill/>
                  <a:ln w="254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0750" name="Group 105"/>
                <p:cNvGrpSpPr>
                  <a:grpSpLocks/>
                </p:cNvGrpSpPr>
                <p:nvPr/>
              </p:nvGrpSpPr>
              <p:grpSpPr bwMode="auto">
                <a:xfrm>
                  <a:off x="576" y="3278"/>
                  <a:ext cx="576" cy="178"/>
                  <a:chOff x="576" y="2414"/>
                  <a:chExt cx="576" cy="178"/>
                </a:xfrm>
              </p:grpSpPr>
              <p:sp>
                <p:nvSpPr>
                  <p:cNvPr id="30751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2496"/>
                    <a:ext cx="576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52" name="Freeform 107"/>
                  <p:cNvSpPr>
                    <a:spLocks/>
                  </p:cNvSpPr>
                  <p:nvPr/>
                </p:nvSpPr>
                <p:spPr bwMode="auto">
                  <a:xfrm>
                    <a:off x="720" y="2414"/>
                    <a:ext cx="295" cy="178"/>
                  </a:xfrm>
                  <a:custGeom>
                    <a:avLst/>
                    <a:gdLst>
                      <a:gd name="T0" fmla="*/ 0 w 295"/>
                      <a:gd name="T1" fmla="*/ 178 h 178"/>
                      <a:gd name="T2" fmla="*/ 295 w 295"/>
                      <a:gd name="T3" fmla="*/ 0 h 178"/>
                      <a:gd name="T4" fmla="*/ 0 60000 65536"/>
                      <a:gd name="T5" fmla="*/ 0 60000 65536"/>
                      <a:gd name="T6" fmla="*/ 0 w 295"/>
                      <a:gd name="T7" fmla="*/ 0 h 178"/>
                      <a:gd name="T8" fmla="*/ 295 w 295"/>
                      <a:gd name="T9" fmla="*/ 178 h 178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95" h="178">
                        <a:moveTo>
                          <a:pt x="0" y="178"/>
                        </a:moveTo>
                        <a:lnTo>
                          <a:pt x="295" y="0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5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5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9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9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6" grpId="0" animBg="1"/>
      <p:bldP spid="395267" grpId="0" animBg="1"/>
      <p:bldP spid="395268" grpId="0" autoUpdateAnimBg="0"/>
      <p:bldP spid="395305" grpId="0" autoUpdateAnimBg="0"/>
      <p:bldP spid="395306" grpId="0" animBg="1" autoUpdateAnimBg="0"/>
      <p:bldP spid="395307" grpId="0" autoUpdateAnimBg="0"/>
      <p:bldP spid="39530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E4131-3E8D-461F-A2A4-A76FC429396A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grpSp>
        <p:nvGrpSpPr>
          <p:cNvPr id="8" name="组合 7"/>
          <p:cNvGrpSpPr/>
          <p:nvPr/>
        </p:nvGrpSpPr>
        <p:grpSpPr>
          <a:xfrm>
            <a:off x="500034" y="571480"/>
            <a:ext cx="9715568" cy="541338"/>
            <a:chOff x="928662" y="785794"/>
            <a:chExt cx="9715568" cy="541338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928662" y="785794"/>
              <a:ext cx="114300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例</a:t>
              </a:r>
              <a:r>
                <a:rPr kumimoji="1" lang="en-US" altLang="zh-CN" sz="2800" b="1" dirty="0">
                  <a:latin typeface="Times New Roman" pitchFamily="18" charset="0"/>
                </a:rPr>
                <a:t>2 </a:t>
              </a:r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714480" y="785794"/>
              <a:ext cx="571504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求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  <p:graphicFrame>
          <p:nvGraphicFramePr>
            <p:cNvPr id="6" name="对象 5"/>
            <p:cNvGraphicFramePr>
              <a:graphicFrameLocks noChangeAspect="1"/>
            </p:cNvGraphicFramePr>
            <p:nvPr/>
          </p:nvGraphicFramePr>
          <p:xfrm>
            <a:off x="2285984" y="857232"/>
            <a:ext cx="37465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76" name="Equation" r:id="rId3" imgW="3746160" imgH="469800" progId="Equation.DSMT4">
                    <p:embed/>
                  </p:oleObj>
                </mc:Choice>
                <mc:Fallback>
                  <p:oleObj name="Equation" r:id="rId3" imgW="3746160" imgH="4698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5984" y="857232"/>
                          <a:ext cx="3746500" cy="469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5996030" y="785794"/>
              <a:ext cx="46482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表示怎样的曲面？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71472" y="1357298"/>
            <a:ext cx="5576894" cy="519113"/>
            <a:chOff x="571472" y="1357298"/>
            <a:chExt cx="5576894" cy="519113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571472" y="1357298"/>
              <a:ext cx="857256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解：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1500166" y="1357298"/>
              <a:ext cx="46482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配方后得到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</p:grpSp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1571604" y="2214554"/>
          <a:ext cx="37592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7" name="Equation" r:id="rId5" imgW="3759120" imgH="469800" progId="Equation.DSMT4">
                  <p:embed/>
                </p:oleObj>
              </mc:Choice>
              <mc:Fallback>
                <p:oleObj name="Equation" r:id="rId5" imgW="3759120" imgH="469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2214554"/>
                        <a:ext cx="37592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组合 17"/>
          <p:cNvGrpSpPr/>
          <p:nvPr/>
        </p:nvGrpSpPr>
        <p:grpSpPr>
          <a:xfrm>
            <a:off x="785786" y="2928934"/>
            <a:ext cx="10682314" cy="519113"/>
            <a:chOff x="785786" y="2928934"/>
            <a:chExt cx="10682314" cy="519113"/>
          </a:xfrm>
        </p:grpSpPr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785786" y="2928934"/>
              <a:ext cx="2000264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表示球心在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  <p:graphicFrame>
          <p:nvGraphicFramePr>
            <p:cNvPr id="13" name="对象 12"/>
            <p:cNvGraphicFramePr>
              <a:graphicFrameLocks noChangeAspect="1"/>
            </p:cNvGraphicFramePr>
            <p:nvPr/>
          </p:nvGraphicFramePr>
          <p:xfrm>
            <a:off x="2670175" y="3000375"/>
            <a:ext cx="18161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78" name="Equation" r:id="rId7" imgW="1815840" imgH="431640" progId="Equation.DSMT4">
                    <p:embed/>
                  </p:oleObj>
                </mc:Choice>
                <mc:Fallback>
                  <p:oleObj name="Equation" r:id="rId7" imgW="1815840" imgH="43164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0175" y="3000375"/>
                          <a:ext cx="1816100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3"/>
            <p:cNvSpPr txBox="1">
              <a:spLocks noChangeArrowheads="1"/>
            </p:cNvSpPr>
            <p:nvPr/>
          </p:nvSpPr>
          <p:spPr bwMode="auto">
            <a:xfrm>
              <a:off x="4495800" y="2928934"/>
              <a:ext cx="1290646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半径为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  <p:graphicFrame>
          <p:nvGraphicFramePr>
            <p:cNvPr id="15" name="对象 14"/>
            <p:cNvGraphicFramePr>
              <a:graphicFrameLocks noChangeAspect="1"/>
            </p:cNvGraphicFramePr>
            <p:nvPr/>
          </p:nvGraphicFramePr>
          <p:xfrm>
            <a:off x="5681678" y="2928934"/>
            <a:ext cx="11049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79" name="Equation" r:id="rId9" imgW="1104840" imgH="431640" progId="Equation.DSMT4">
                    <p:embed/>
                  </p:oleObj>
                </mc:Choice>
                <mc:Fallback>
                  <p:oleObj name="Equation" r:id="rId9" imgW="1104840" imgH="431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1678" y="2928934"/>
                          <a:ext cx="1104900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6819900" y="2928934"/>
              <a:ext cx="46482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</a:rPr>
                <a:t>的球面。</a:t>
              </a:r>
              <a:endParaRPr kumimoji="1" lang="en-US" altLang="zh-CN" sz="2800" b="1" dirty="0">
                <a:latin typeface="Times New Roman" pitchFamily="18" charset="0"/>
              </a:endParaRPr>
            </a:p>
          </p:txBody>
        </p:sp>
      </p:grpSp>
      <p:graphicFrame>
        <p:nvGraphicFramePr>
          <p:cNvPr id="19" name="对象 18">
            <a:extLst>
              <a:ext uri="{FF2B5EF4-FFF2-40B4-BE49-F238E27FC236}">
                <a16:creationId xmlns:a16="http://schemas.microsoft.com/office/drawing/2014/main" id="{51BEE329-8D68-46B7-ADD6-6E18E66476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911944"/>
              </p:ext>
            </p:extLst>
          </p:nvPr>
        </p:nvGraphicFramePr>
        <p:xfrm>
          <a:off x="1406748" y="4760902"/>
          <a:ext cx="5829383" cy="528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0" name="Equation" r:id="rId11" imgW="5181480" imgH="469800" progId="Equation.DSMT4">
                  <p:embed/>
                </p:oleObj>
              </mc:Choice>
              <mc:Fallback>
                <p:oleObj name="Equation" r:id="rId11" imgW="5181480" imgH="469800" progId="Equation.DSMT4">
                  <p:embed/>
                  <p:pic>
                    <p:nvPicPr>
                      <p:cNvPr id="11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748" y="4760902"/>
                        <a:ext cx="5829383" cy="5286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3">
            <a:extLst>
              <a:ext uri="{FF2B5EF4-FFF2-40B4-BE49-F238E27FC236}">
                <a16:creationId xmlns:a16="http://schemas.microsoft.com/office/drawing/2014/main" id="{DA49E5C9-42F7-4C4D-BDC0-B044743E6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3952859"/>
            <a:ext cx="28083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 dirty="0">
                <a:solidFill>
                  <a:srgbClr val="FF0000"/>
                </a:solidFill>
                <a:latin typeface="Times New Roman" pitchFamily="18" charset="0"/>
              </a:rPr>
              <a:t>球面方程</a:t>
            </a:r>
            <a:endParaRPr kumimoji="1" lang="en-US" altLang="zh-CN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AE8C37-0D04-4418-BF19-100ED3D08703}" type="slidenum">
              <a:rPr lang="en-US" altLang="zh-CN" smtClean="0"/>
              <a:pPr/>
              <a:t>40</a:t>
            </a:fld>
            <a:endParaRPr lang="en-US" altLang="zh-CN"/>
          </a:p>
        </p:txBody>
      </p:sp>
      <p:sp>
        <p:nvSpPr>
          <p:cNvPr id="396290" name="Oval 2"/>
          <p:cNvSpPr>
            <a:spLocks noChangeArrowheads="1"/>
          </p:cNvSpPr>
          <p:nvPr/>
        </p:nvSpPr>
        <p:spPr bwMode="auto">
          <a:xfrm>
            <a:off x="4343400" y="3581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6291" name="Oval 3"/>
          <p:cNvSpPr>
            <a:spLocks noChangeArrowheads="1"/>
          </p:cNvSpPr>
          <p:nvPr/>
        </p:nvSpPr>
        <p:spPr bwMode="auto">
          <a:xfrm>
            <a:off x="2667000" y="3581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6292" name="Oval 4"/>
          <p:cNvSpPr>
            <a:spLocks noChangeArrowheads="1"/>
          </p:cNvSpPr>
          <p:nvPr/>
        </p:nvSpPr>
        <p:spPr bwMode="auto">
          <a:xfrm>
            <a:off x="3505200" y="2438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00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6293" name="Oval 5"/>
          <p:cNvSpPr>
            <a:spLocks noChangeArrowheads="1"/>
          </p:cNvSpPr>
          <p:nvPr/>
        </p:nvSpPr>
        <p:spPr bwMode="auto">
          <a:xfrm>
            <a:off x="4343400" y="2438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00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59" name="Text Box 6"/>
          <p:cNvSpPr txBox="1">
            <a:spLocks noChangeArrowheads="1"/>
          </p:cNvSpPr>
          <p:nvPr/>
        </p:nvSpPr>
        <p:spPr bwMode="auto">
          <a:xfrm>
            <a:off x="914400" y="2362200"/>
            <a:ext cx="1524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latin typeface="Times New Roman" pitchFamily="18" charset="0"/>
              </a:rPr>
              <a:t> </a:t>
            </a:r>
            <a:r>
              <a:rPr kumimoji="1" lang="zh-CN" altLang="en-US" sz="2800" b="1">
                <a:latin typeface="Times New Roman" pitchFamily="18" charset="0"/>
              </a:rPr>
              <a:t>类似地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graphicFrame>
        <p:nvGraphicFramePr>
          <p:cNvPr id="474112" name="Object 1024"/>
          <p:cNvGraphicFramePr>
            <a:graphicFrameLocks noChangeAspect="1"/>
          </p:cNvGraphicFramePr>
          <p:nvPr/>
        </p:nvGraphicFramePr>
        <p:xfrm>
          <a:off x="2408238" y="3182938"/>
          <a:ext cx="3382962" cy="108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2" name="公式" r:id="rId3" imgW="1307880" imgH="419040" progId="Equation.3">
                  <p:embed/>
                </p:oleObj>
              </mc:Choice>
              <mc:Fallback>
                <p:oleObj name="公式" r:id="rId3" imgW="1307880" imgH="41904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38" y="3182938"/>
                        <a:ext cx="3382962" cy="108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6296" name="Text Box 8"/>
          <p:cNvSpPr txBox="1">
            <a:spLocks noChangeArrowheads="1"/>
          </p:cNvSpPr>
          <p:nvPr/>
        </p:nvSpPr>
        <p:spPr bwMode="auto">
          <a:xfrm>
            <a:off x="2057400" y="34432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或</a:t>
            </a:r>
            <a:endParaRPr kumimoji="1" lang="zh-CN" altLang="en-US" sz="2400">
              <a:latin typeface="Times New Roman" pitchFamily="18" charset="0"/>
            </a:endParaRPr>
          </a:p>
        </p:txBody>
      </p:sp>
      <p:graphicFrame>
        <p:nvGraphicFramePr>
          <p:cNvPr id="474113" name="Object 1025"/>
          <p:cNvGraphicFramePr>
            <a:graphicFrameLocks noChangeAspect="1"/>
          </p:cNvGraphicFramePr>
          <p:nvPr/>
        </p:nvGraphicFramePr>
        <p:xfrm>
          <a:off x="2678113" y="2057400"/>
          <a:ext cx="3113087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3" name="公式" r:id="rId5" imgW="1193760" imgH="419040" progId="Equation.3">
                  <p:embed/>
                </p:oleObj>
              </mc:Choice>
              <mc:Fallback>
                <p:oleObj name="公式" r:id="rId5" imgW="1193760" imgH="41904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2057400"/>
                        <a:ext cx="3113087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1066800" y="4343400"/>
            <a:ext cx="1524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亦表示</a:t>
            </a:r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90600" y="5500688"/>
            <a:ext cx="4953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以上两方程的图形是与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此图形</a:t>
            </a:r>
          </a:p>
        </p:txBody>
      </p:sp>
      <p:sp>
        <p:nvSpPr>
          <p:cNvPr id="396333" name="AutoShape 45"/>
          <p:cNvSpPr>
            <a:spLocks noChangeArrowheads="1"/>
          </p:cNvSpPr>
          <p:nvPr/>
        </p:nvSpPr>
        <p:spPr bwMode="auto">
          <a:xfrm>
            <a:off x="7696200" y="762000"/>
            <a:ext cx="762000" cy="1447800"/>
          </a:xfrm>
          <a:prstGeom prst="curvedLeftArrow">
            <a:avLst>
              <a:gd name="adj1" fmla="val 42548"/>
              <a:gd name="adj2" fmla="val 83714"/>
              <a:gd name="adj3" fmla="val 61315"/>
            </a:avLst>
          </a:prstGeom>
          <a:gradFill rotWithShape="0">
            <a:gsLst>
              <a:gs pos="0">
                <a:srgbClr val="FFCCFF"/>
              </a:gs>
              <a:gs pos="100000">
                <a:srgbClr val="00FF99"/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1764" name="Group 46"/>
          <p:cNvGrpSpPr>
            <a:grpSpLocks/>
          </p:cNvGrpSpPr>
          <p:nvPr/>
        </p:nvGrpSpPr>
        <p:grpSpPr bwMode="auto">
          <a:xfrm>
            <a:off x="1066800" y="381000"/>
            <a:ext cx="6629400" cy="1371600"/>
            <a:chOff x="1008" y="384"/>
            <a:chExt cx="4176" cy="864"/>
          </a:xfrm>
        </p:grpSpPr>
        <p:sp>
          <p:nvSpPr>
            <p:cNvPr id="31809" name="AutoShape 47"/>
            <p:cNvSpPr>
              <a:spLocks noChangeArrowheads="1"/>
            </p:cNvSpPr>
            <p:nvPr/>
          </p:nvSpPr>
          <p:spPr bwMode="auto">
            <a:xfrm>
              <a:off x="1008" y="384"/>
              <a:ext cx="4176" cy="86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CCFF"/>
                </a:gs>
                <a:gs pos="100000">
                  <a:srgbClr val="00FF99"/>
                </a:gs>
              </a:gsLst>
              <a:lin ang="5400000" scaled="1"/>
            </a:gra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31752" name="Object 1030"/>
            <p:cNvGraphicFramePr>
              <a:graphicFrameLocks noChangeAspect="1"/>
            </p:cNvGraphicFramePr>
            <p:nvPr/>
          </p:nvGraphicFramePr>
          <p:xfrm>
            <a:off x="1296" y="424"/>
            <a:ext cx="1728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04" name="公式" r:id="rId7" imgW="2743200" imgH="927000" progId="Equation.3">
                    <p:embed/>
                  </p:oleObj>
                </mc:Choice>
                <mc:Fallback>
                  <p:oleObj name="公式" r:id="rId7" imgW="2743200" imgH="927000" progId="Equation.3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424"/>
                          <a:ext cx="1728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3" name="Object 1031"/>
            <p:cNvGraphicFramePr>
              <a:graphicFrameLocks noChangeAspect="1"/>
            </p:cNvGraphicFramePr>
            <p:nvPr/>
          </p:nvGraphicFramePr>
          <p:xfrm>
            <a:off x="3168" y="402"/>
            <a:ext cx="1891" cy="6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05" name="公式" r:id="rId9" imgW="1307880" imgH="419040" progId="Equation.3">
                    <p:embed/>
                  </p:oleObj>
                </mc:Choice>
                <mc:Fallback>
                  <p:oleObj name="公式" r:id="rId9" imgW="1307880" imgH="419040" progId="Equation.3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402"/>
                          <a:ext cx="1891" cy="6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99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810" name="Text Box 50"/>
            <p:cNvSpPr txBox="1">
              <a:spLocks noChangeArrowheads="1"/>
            </p:cNvSpPr>
            <p:nvPr/>
          </p:nvSpPr>
          <p:spPr bwMode="auto">
            <a:xfrm>
              <a:off x="2256" y="912"/>
              <a:ext cx="1872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双叶双曲面</a:t>
              </a:r>
              <a:endParaRPr kumimoji="1" lang="zh-CN" altLang="en-US" sz="2400">
                <a:latin typeface="Times New Roman" pitchFamily="18" charset="0"/>
              </a:endParaRPr>
            </a:p>
          </p:txBody>
        </p:sp>
        <p:sp>
          <p:nvSpPr>
            <p:cNvPr id="31811" name="Text Box 51"/>
            <p:cNvSpPr txBox="1">
              <a:spLocks noChangeArrowheads="1"/>
            </p:cNvSpPr>
            <p:nvPr/>
          </p:nvSpPr>
          <p:spPr bwMode="auto">
            <a:xfrm>
              <a:off x="2736" y="576"/>
              <a:ext cx="1152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latin typeface="Times New Roman" pitchFamily="18" charset="0"/>
                </a:rPr>
                <a:t>     </a:t>
              </a:r>
              <a:r>
                <a:rPr kumimoji="1" lang="zh-CN" altLang="en-US" sz="2800" b="1">
                  <a:latin typeface="Times New Roman" pitchFamily="18" charset="0"/>
                </a:rPr>
                <a:t>或</a:t>
              </a:r>
              <a:endParaRPr kumimoji="1" lang="zh-CN" altLang="en-US" sz="2400">
                <a:latin typeface="Times New Roman" pitchFamily="18" charset="0"/>
              </a:endParaRPr>
            </a:p>
          </p:txBody>
        </p:sp>
      </p:grpSp>
      <p:sp>
        <p:nvSpPr>
          <p:cNvPr id="396340" name="WordArt 52"/>
          <p:cNvSpPr>
            <a:spLocks noChangeArrowheads="1" noChangeShapeType="1" noTextEdit="1"/>
          </p:cNvSpPr>
          <p:nvPr/>
        </p:nvSpPr>
        <p:spPr bwMode="auto">
          <a:xfrm>
            <a:off x="6858000" y="5472113"/>
            <a:ext cx="228600" cy="7000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/>
              <a:ea typeface="宋体"/>
            </a:endParaRPr>
          </a:p>
        </p:txBody>
      </p:sp>
      <p:sp>
        <p:nvSpPr>
          <p:cNvPr id="396341" name="Rectangle 53"/>
          <p:cNvSpPr>
            <a:spLocks noChangeArrowheads="1"/>
          </p:cNvSpPr>
          <p:nvPr/>
        </p:nvSpPr>
        <p:spPr bwMode="auto">
          <a:xfrm>
            <a:off x="2146300" y="2376488"/>
            <a:ext cx="9017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方程</a:t>
            </a:r>
          </a:p>
        </p:txBody>
      </p:sp>
      <p:sp>
        <p:nvSpPr>
          <p:cNvPr id="396342" name="Rectangle 54"/>
          <p:cNvSpPr>
            <a:spLocks noChangeArrowheads="1"/>
          </p:cNvSpPr>
          <p:nvPr/>
        </p:nvSpPr>
        <p:spPr bwMode="auto">
          <a:xfrm>
            <a:off x="2200275" y="4357688"/>
            <a:ext cx="214312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双叶双曲面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96343" name="Rectangle 55"/>
          <p:cNvSpPr>
            <a:spLocks noChangeArrowheads="1"/>
          </p:cNvSpPr>
          <p:nvPr/>
        </p:nvSpPr>
        <p:spPr bwMode="auto">
          <a:xfrm>
            <a:off x="5673725" y="5500688"/>
            <a:ext cx="126047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一样吗</a:t>
            </a:r>
          </a:p>
        </p:txBody>
      </p:sp>
      <p:sp>
        <p:nvSpPr>
          <p:cNvPr id="396344" name="AutoShape 56"/>
          <p:cNvSpPr>
            <a:spLocks noChangeArrowheads="1"/>
          </p:cNvSpPr>
          <p:nvPr/>
        </p:nvSpPr>
        <p:spPr bwMode="auto">
          <a:xfrm rot="-2281267">
            <a:off x="5518150" y="5029200"/>
            <a:ext cx="806450" cy="381000"/>
          </a:xfrm>
          <a:prstGeom prst="rightArrow">
            <a:avLst>
              <a:gd name="adj1" fmla="val 51833"/>
              <a:gd name="adj2" fmla="val 62393"/>
            </a:avLst>
          </a:prstGeom>
          <a:gradFill rotWithShape="0">
            <a:gsLst>
              <a:gs pos="0">
                <a:schemeClr val="accent1"/>
              </a:gs>
              <a:gs pos="50000">
                <a:srgbClr val="00FFFF"/>
              </a:gs>
              <a:gs pos="100000">
                <a:schemeClr val="accent1"/>
              </a:gs>
            </a:gsLst>
            <a:lin ang="2700000" scaled="1"/>
          </a:gra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1770" name="Group 57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31805" name="Group 58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1807" name="Line 59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1808" name="Picture 60" descr="BD10263_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806" name="Rectangle 61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6553200" y="1752600"/>
            <a:ext cx="2151063" cy="3832225"/>
            <a:chOff x="210" y="1570"/>
            <a:chExt cx="1355" cy="2414"/>
          </a:xfrm>
        </p:grpSpPr>
        <p:sp>
          <p:nvSpPr>
            <p:cNvPr id="31772" name="Line 63"/>
            <p:cNvSpPr>
              <a:spLocks noChangeShapeType="1"/>
            </p:cNvSpPr>
            <p:nvPr/>
          </p:nvSpPr>
          <p:spPr bwMode="auto">
            <a:xfrm flipV="1">
              <a:off x="864" y="2736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1773" name="Group 64"/>
            <p:cNvGrpSpPr>
              <a:grpSpLocks/>
            </p:cNvGrpSpPr>
            <p:nvPr/>
          </p:nvGrpSpPr>
          <p:grpSpPr bwMode="auto">
            <a:xfrm>
              <a:off x="210" y="1570"/>
              <a:ext cx="1355" cy="2414"/>
              <a:chOff x="210" y="1584"/>
              <a:chExt cx="1355" cy="2414"/>
            </a:xfrm>
          </p:grpSpPr>
          <p:graphicFrame>
            <p:nvGraphicFramePr>
              <p:cNvPr id="31748" name="Object 1026"/>
              <p:cNvGraphicFramePr>
                <a:graphicFrameLocks noChangeAspect="1"/>
              </p:cNvGraphicFramePr>
              <p:nvPr/>
            </p:nvGraphicFramePr>
            <p:xfrm>
              <a:off x="210" y="3072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06" name="Equation" r:id="rId12" imgW="139680" imgH="139680" progId="Equation.3">
                      <p:embed/>
                    </p:oleObj>
                  </mc:Choice>
                  <mc:Fallback>
                    <p:oleObj name="Equation" r:id="rId12" imgW="139680" imgH="139680" progId="Equation.3">
                      <p:embed/>
                      <p:pic>
                        <p:nvPicPr>
                          <p:cNvPr id="0" name="Object 10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0" y="3072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749" name="Object 1027"/>
              <p:cNvGraphicFramePr>
                <a:graphicFrameLocks noChangeAspect="1"/>
              </p:cNvGraphicFramePr>
              <p:nvPr/>
            </p:nvGraphicFramePr>
            <p:xfrm>
              <a:off x="1392" y="2976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07" name="Equation" r:id="rId14" imgW="139680" imgH="164880" progId="Equation.3">
                      <p:embed/>
                    </p:oleObj>
                  </mc:Choice>
                  <mc:Fallback>
                    <p:oleObj name="Equation" r:id="rId14" imgW="139680" imgH="164880" progId="Equation.3">
                      <p:embed/>
                      <p:pic>
                        <p:nvPicPr>
                          <p:cNvPr id="0" name="Object 10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2" y="2976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750" name="Object 1028"/>
              <p:cNvGraphicFramePr>
                <a:graphicFrameLocks noChangeAspect="1"/>
              </p:cNvGraphicFramePr>
              <p:nvPr/>
            </p:nvGraphicFramePr>
            <p:xfrm>
              <a:off x="674" y="1584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08" name="Equation" r:id="rId16" imgW="114120" imgH="139680" progId="Equation.3">
                      <p:embed/>
                    </p:oleObj>
                  </mc:Choice>
                  <mc:Fallback>
                    <p:oleObj name="Equation" r:id="rId16" imgW="114120" imgH="139680" progId="Equation.3">
                      <p:embed/>
                      <p:pic>
                        <p:nvPicPr>
                          <p:cNvPr id="0" name="Object 102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4" y="1584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774" name="Line 68"/>
              <p:cNvSpPr>
                <a:spLocks noChangeShapeType="1"/>
              </p:cNvSpPr>
              <p:nvPr/>
            </p:nvSpPr>
            <p:spPr bwMode="auto">
              <a:xfrm flipV="1">
                <a:off x="336" y="292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75" name="Line 69"/>
              <p:cNvSpPr>
                <a:spLocks noChangeShapeType="1"/>
              </p:cNvSpPr>
              <p:nvPr/>
            </p:nvSpPr>
            <p:spPr bwMode="auto">
              <a:xfrm flipH="1">
                <a:off x="336" y="2688"/>
                <a:ext cx="912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76" name="Line 70"/>
              <p:cNvSpPr>
                <a:spLocks noChangeShapeType="1"/>
              </p:cNvSpPr>
              <p:nvPr/>
            </p:nvSpPr>
            <p:spPr bwMode="auto">
              <a:xfrm flipV="1">
                <a:off x="864" y="2112"/>
                <a:ext cx="0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31751" name="Object 1029"/>
              <p:cNvGraphicFramePr>
                <a:graphicFrameLocks noChangeAspect="1"/>
              </p:cNvGraphicFramePr>
              <p:nvPr/>
            </p:nvGraphicFramePr>
            <p:xfrm>
              <a:off x="864" y="2928"/>
              <a:ext cx="160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09" name="Equation" r:id="rId18" imgW="164880" imgH="177480" progId="Equation.3">
                      <p:embed/>
                    </p:oleObj>
                  </mc:Choice>
                  <mc:Fallback>
                    <p:oleObj name="Equation" r:id="rId18" imgW="164880" imgH="177480" progId="Equation.3">
                      <p:embed/>
                      <p:pic>
                        <p:nvPicPr>
                          <p:cNvPr id="0" name="Object 10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4" y="2928"/>
                            <a:ext cx="160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777" name="Line 72"/>
              <p:cNvSpPr>
                <a:spLocks noChangeShapeType="1"/>
              </p:cNvSpPr>
              <p:nvPr/>
            </p:nvSpPr>
            <p:spPr bwMode="auto">
              <a:xfrm flipV="1">
                <a:off x="864" y="1584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78" name="Line 73"/>
              <p:cNvSpPr>
                <a:spLocks noChangeShapeType="1"/>
              </p:cNvSpPr>
              <p:nvPr/>
            </p:nvSpPr>
            <p:spPr bwMode="auto">
              <a:xfrm flipV="1">
                <a:off x="864" y="3120"/>
                <a:ext cx="0" cy="67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1779" name="Group 74"/>
              <p:cNvGrpSpPr>
                <a:grpSpLocks/>
              </p:cNvGrpSpPr>
              <p:nvPr/>
            </p:nvGrpSpPr>
            <p:grpSpPr bwMode="auto">
              <a:xfrm>
                <a:off x="384" y="1872"/>
                <a:ext cx="960" cy="864"/>
                <a:chOff x="384" y="1872"/>
                <a:chExt cx="960" cy="864"/>
              </a:xfrm>
            </p:grpSpPr>
            <p:sp>
              <p:nvSpPr>
                <p:cNvPr id="31793" name="Oval 75"/>
                <p:cNvSpPr>
                  <a:spLocks noChangeArrowheads="1"/>
                </p:cNvSpPr>
                <p:nvPr/>
              </p:nvSpPr>
              <p:spPr bwMode="auto">
                <a:xfrm>
                  <a:off x="384" y="1872"/>
                  <a:ext cx="960" cy="38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31794" name="Group 76"/>
                <p:cNvGrpSpPr>
                  <a:grpSpLocks/>
                </p:cNvGrpSpPr>
                <p:nvPr/>
              </p:nvGrpSpPr>
              <p:grpSpPr bwMode="auto">
                <a:xfrm>
                  <a:off x="384" y="1882"/>
                  <a:ext cx="960" cy="854"/>
                  <a:chOff x="384" y="1893"/>
                  <a:chExt cx="960" cy="854"/>
                </a:xfrm>
              </p:grpSpPr>
              <p:sp>
                <p:nvSpPr>
                  <p:cNvPr id="31795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384" y="2064"/>
                    <a:ext cx="960" cy="0"/>
                  </a:xfrm>
                  <a:prstGeom prst="line">
                    <a:avLst/>
                  </a:prstGeom>
                  <a:noFill/>
                  <a:ln w="222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6" name="Freeform 78"/>
                  <p:cNvSpPr>
                    <a:spLocks/>
                  </p:cNvSpPr>
                  <p:nvPr/>
                </p:nvSpPr>
                <p:spPr bwMode="auto">
                  <a:xfrm>
                    <a:off x="622" y="1897"/>
                    <a:ext cx="458" cy="325"/>
                  </a:xfrm>
                  <a:custGeom>
                    <a:avLst/>
                    <a:gdLst>
                      <a:gd name="T0" fmla="*/ 458 w 458"/>
                      <a:gd name="T1" fmla="*/ 0 h 325"/>
                      <a:gd name="T2" fmla="*/ 0 w 458"/>
                      <a:gd name="T3" fmla="*/ 325 h 325"/>
                      <a:gd name="T4" fmla="*/ 0 60000 65536"/>
                      <a:gd name="T5" fmla="*/ 0 60000 65536"/>
                      <a:gd name="T6" fmla="*/ 0 w 458"/>
                      <a:gd name="T7" fmla="*/ 0 h 325"/>
                      <a:gd name="T8" fmla="*/ 458 w 458"/>
                      <a:gd name="T9" fmla="*/ 325 h 325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58" h="325">
                        <a:moveTo>
                          <a:pt x="458" y="0"/>
                        </a:moveTo>
                        <a:lnTo>
                          <a:pt x="0" y="325"/>
                        </a:ln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7" name="Freeform 79"/>
                  <p:cNvSpPr>
                    <a:spLocks/>
                  </p:cNvSpPr>
                  <p:nvPr/>
                </p:nvSpPr>
                <p:spPr bwMode="auto">
                  <a:xfrm>
                    <a:off x="384" y="2064"/>
                    <a:ext cx="960" cy="682"/>
                  </a:xfrm>
                  <a:custGeom>
                    <a:avLst/>
                    <a:gdLst>
                      <a:gd name="T0" fmla="*/ 0 w 960"/>
                      <a:gd name="T1" fmla="*/ 0 h 682"/>
                      <a:gd name="T2" fmla="*/ 128 w 960"/>
                      <a:gd name="T3" fmla="*/ 322 h 682"/>
                      <a:gd name="T4" fmla="*/ 256 w 960"/>
                      <a:gd name="T5" fmla="*/ 523 h 682"/>
                      <a:gd name="T6" fmla="*/ 375 w 960"/>
                      <a:gd name="T7" fmla="*/ 633 h 682"/>
                      <a:gd name="T8" fmla="*/ 485 w 960"/>
                      <a:gd name="T9" fmla="*/ 679 h 682"/>
                      <a:gd name="T10" fmla="*/ 576 w 960"/>
                      <a:gd name="T11" fmla="*/ 651 h 682"/>
                      <a:gd name="T12" fmla="*/ 686 w 960"/>
                      <a:gd name="T13" fmla="*/ 569 h 682"/>
                      <a:gd name="T14" fmla="*/ 731 w 960"/>
                      <a:gd name="T15" fmla="*/ 505 h 682"/>
                      <a:gd name="T16" fmla="*/ 816 w 960"/>
                      <a:gd name="T17" fmla="*/ 384 h 682"/>
                      <a:gd name="T18" fmla="*/ 878 w 960"/>
                      <a:gd name="T19" fmla="*/ 249 h 682"/>
                      <a:gd name="T20" fmla="*/ 923 w 960"/>
                      <a:gd name="T21" fmla="*/ 139 h 682"/>
                      <a:gd name="T22" fmla="*/ 960 w 960"/>
                      <a:gd name="T23" fmla="*/ 0 h 682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60"/>
                      <a:gd name="T37" fmla="*/ 0 h 682"/>
                      <a:gd name="T38" fmla="*/ 960 w 960"/>
                      <a:gd name="T39" fmla="*/ 682 h 682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60" h="682">
                        <a:moveTo>
                          <a:pt x="0" y="0"/>
                        </a:moveTo>
                        <a:cubicBezTo>
                          <a:pt x="21" y="54"/>
                          <a:pt x="85" y="235"/>
                          <a:pt x="128" y="322"/>
                        </a:cubicBezTo>
                        <a:cubicBezTo>
                          <a:pt x="171" y="409"/>
                          <a:pt x="215" y="471"/>
                          <a:pt x="256" y="523"/>
                        </a:cubicBezTo>
                        <a:cubicBezTo>
                          <a:pt x="297" y="575"/>
                          <a:pt x="337" y="607"/>
                          <a:pt x="375" y="633"/>
                        </a:cubicBezTo>
                        <a:cubicBezTo>
                          <a:pt x="413" y="659"/>
                          <a:pt x="452" y="676"/>
                          <a:pt x="485" y="679"/>
                        </a:cubicBezTo>
                        <a:cubicBezTo>
                          <a:pt x="518" y="682"/>
                          <a:pt x="542" y="669"/>
                          <a:pt x="576" y="651"/>
                        </a:cubicBezTo>
                        <a:cubicBezTo>
                          <a:pt x="610" y="633"/>
                          <a:pt x="660" y="593"/>
                          <a:pt x="686" y="569"/>
                        </a:cubicBezTo>
                        <a:cubicBezTo>
                          <a:pt x="712" y="545"/>
                          <a:pt x="709" y="536"/>
                          <a:pt x="731" y="505"/>
                        </a:cubicBezTo>
                        <a:cubicBezTo>
                          <a:pt x="753" y="474"/>
                          <a:pt x="792" y="427"/>
                          <a:pt x="816" y="384"/>
                        </a:cubicBezTo>
                        <a:cubicBezTo>
                          <a:pt x="840" y="341"/>
                          <a:pt x="860" y="290"/>
                          <a:pt x="878" y="249"/>
                        </a:cubicBezTo>
                        <a:cubicBezTo>
                          <a:pt x="896" y="208"/>
                          <a:pt x="909" y="181"/>
                          <a:pt x="923" y="139"/>
                        </a:cubicBezTo>
                        <a:cubicBezTo>
                          <a:pt x="937" y="97"/>
                          <a:pt x="952" y="29"/>
                          <a:pt x="960" y="0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8" name="Freeform 80"/>
                  <p:cNvSpPr>
                    <a:spLocks/>
                  </p:cNvSpPr>
                  <p:nvPr/>
                </p:nvSpPr>
                <p:spPr bwMode="auto">
                  <a:xfrm>
                    <a:off x="624" y="1893"/>
                    <a:ext cx="464" cy="854"/>
                  </a:xfrm>
                  <a:custGeom>
                    <a:avLst/>
                    <a:gdLst>
                      <a:gd name="T0" fmla="*/ 0 w 464"/>
                      <a:gd name="T1" fmla="*/ 315 h 854"/>
                      <a:gd name="T2" fmla="*/ 48 w 464"/>
                      <a:gd name="T3" fmla="*/ 507 h 854"/>
                      <a:gd name="T4" fmla="*/ 80 w 464"/>
                      <a:gd name="T5" fmla="*/ 594 h 854"/>
                      <a:gd name="T6" fmla="*/ 117 w 464"/>
                      <a:gd name="T7" fmla="*/ 713 h 854"/>
                      <a:gd name="T8" fmla="*/ 162 w 464"/>
                      <a:gd name="T9" fmla="*/ 804 h 854"/>
                      <a:gd name="T10" fmla="*/ 240 w 464"/>
                      <a:gd name="T11" fmla="*/ 843 h 854"/>
                      <a:gd name="T12" fmla="*/ 327 w 464"/>
                      <a:gd name="T13" fmla="*/ 740 h 854"/>
                      <a:gd name="T14" fmla="*/ 373 w 464"/>
                      <a:gd name="T15" fmla="*/ 594 h 854"/>
                      <a:gd name="T16" fmla="*/ 418 w 464"/>
                      <a:gd name="T17" fmla="*/ 374 h 854"/>
                      <a:gd name="T18" fmla="*/ 446 w 464"/>
                      <a:gd name="T19" fmla="*/ 173 h 854"/>
                      <a:gd name="T20" fmla="*/ 464 w 464"/>
                      <a:gd name="T21" fmla="*/ 0 h 85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64"/>
                      <a:gd name="T34" fmla="*/ 0 h 854"/>
                      <a:gd name="T35" fmla="*/ 464 w 464"/>
                      <a:gd name="T36" fmla="*/ 854 h 85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64" h="854">
                        <a:moveTo>
                          <a:pt x="0" y="315"/>
                        </a:moveTo>
                        <a:cubicBezTo>
                          <a:pt x="16" y="387"/>
                          <a:pt x="35" y="461"/>
                          <a:pt x="48" y="507"/>
                        </a:cubicBezTo>
                        <a:cubicBezTo>
                          <a:pt x="61" y="553"/>
                          <a:pt x="68" y="560"/>
                          <a:pt x="80" y="594"/>
                        </a:cubicBezTo>
                        <a:cubicBezTo>
                          <a:pt x="92" y="628"/>
                          <a:pt x="103" y="678"/>
                          <a:pt x="117" y="713"/>
                        </a:cubicBezTo>
                        <a:cubicBezTo>
                          <a:pt x="131" y="748"/>
                          <a:pt x="142" y="782"/>
                          <a:pt x="162" y="804"/>
                        </a:cubicBezTo>
                        <a:cubicBezTo>
                          <a:pt x="182" y="826"/>
                          <a:pt x="213" y="854"/>
                          <a:pt x="240" y="843"/>
                        </a:cubicBezTo>
                        <a:cubicBezTo>
                          <a:pt x="267" y="832"/>
                          <a:pt x="305" y="781"/>
                          <a:pt x="327" y="740"/>
                        </a:cubicBezTo>
                        <a:cubicBezTo>
                          <a:pt x="349" y="699"/>
                          <a:pt x="358" y="655"/>
                          <a:pt x="373" y="594"/>
                        </a:cubicBezTo>
                        <a:cubicBezTo>
                          <a:pt x="388" y="533"/>
                          <a:pt x="406" y="444"/>
                          <a:pt x="418" y="374"/>
                        </a:cubicBezTo>
                        <a:cubicBezTo>
                          <a:pt x="430" y="304"/>
                          <a:pt x="438" y="235"/>
                          <a:pt x="446" y="173"/>
                        </a:cubicBezTo>
                        <a:cubicBezTo>
                          <a:pt x="454" y="111"/>
                          <a:pt x="460" y="36"/>
                          <a:pt x="464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9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2400"/>
                    <a:ext cx="576" cy="192"/>
                  </a:xfrm>
                  <a:prstGeom prst="ellips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00" name="Freeform 82"/>
                  <p:cNvSpPr>
                    <a:spLocks/>
                  </p:cNvSpPr>
                  <p:nvPr/>
                </p:nvSpPr>
                <p:spPr bwMode="auto">
                  <a:xfrm>
                    <a:off x="1079" y="2016"/>
                    <a:ext cx="265" cy="215"/>
                  </a:xfrm>
                  <a:custGeom>
                    <a:avLst/>
                    <a:gdLst>
                      <a:gd name="T0" fmla="*/ 0 w 265"/>
                      <a:gd name="T1" fmla="*/ 215 h 215"/>
                      <a:gd name="T2" fmla="*/ 265 w 265"/>
                      <a:gd name="T3" fmla="*/ 0 h 215"/>
                      <a:gd name="T4" fmla="*/ 0 60000 65536"/>
                      <a:gd name="T5" fmla="*/ 0 60000 65536"/>
                      <a:gd name="T6" fmla="*/ 0 w 265"/>
                      <a:gd name="T7" fmla="*/ 0 h 215"/>
                      <a:gd name="T8" fmla="*/ 265 w 265"/>
                      <a:gd name="T9" fmla="*/ 215 h 215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65" h="215">
                        <a:moveTo>
                          <a:pt x="0" y="215"/>
                        </a:moveTo>
                        <a:lnTo>
                          <a:pt x="265" y="0"/>
                        </a:lnTo>
                      </a:path>
                    </a:pathLst>
                  </a:custGeom>
                  <a:noFill/>
                  <a:ln w="254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01" name="Freeform 83"/>
                  <p:cNvSpPr>
                    <a:spLocks/>
                  </p:cNvSpPr>
                  <p:nvPr/>
                </p:nvSpPr>
                <p:spPr bwMode="auto">
                  <a:xfrm>
                    <a:off x="1076" y="2016"/>
                    <a:ext cx="268" cy="587"/>
                  </a:xfrm>
                  <a:custGeom>
                    <a:avLst/>
                    <a:gdLst>
                      <a:gd name="T0" fmla="*/ 3 w 268"/>
                      <a:gd name="T1" fmla="*/ 233 h 587"/>
                      <a:gd name="T2" fmla="*/ 3 w 268"/>
                      <a:gd name="T3" fmla="*/ 343 h 587"/>
                      <a:gd name="T4" fmla="*/ 21 w 268"/>
                      <a:gd name="T5" fmla="*/ 453 h 587"/>
                      <a:gd name="T6" fmla="*/ 76 w 268"/>
                      <a:gd name="T7" fmla="*/ 528 h 587"/>
                      <a:gd name="T8" fmla="*/ 220 w 268"/>
                      <a:gd name="T9" fmla="*/ 96 h 587"/>
                      <a:gd name="T10" fmla="*/ 268 w 268"/>
                      <a:gd name="T11" fmla="*/ 0 h 58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68"/>
                      <a:gd name="T19" fmla="*/ 0 h 587"/>
                      <a:gd name="T20" fmla="*/ 268 w 268"/>
                      <a:gd name="T21" fmla="*/ 587 h 58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68" h="587">
                        <a:moveTo>
                          <a:pt x="3" y="233"/>
                        </a:moveTo>
                        <a:cubicBezTo>
                          <a:pt x="3" y="250"/>
                          <a:pt x="0" y="306"/>
                          <a:pt x="3" y="343"/>
                        </a:cubicBezTo>
                        <a:cubicBezTo>
                          <a:pt x="6" y="380"/>
                          <a:pt x="9" y="422"/>
                          <a:pt x="21" y="453"/>
                        </a:cubicBezTo>
                        <a:cubicBezTo>
                          <a:pt x="33" y="484"/>
                          <a:pt x="43" y="587"/>
                          <a:pt x="76" y="528"/>
                        </a:cubicBezTo>
                        <a:cubicBezTo>
                          <a:pt x="109" y="469"/>
                          <a:pt x="188" y="184"/>
                          <a:pt x="220" y="96"/>
                        </a:cubicBezTo>
                        <a:cubicBezTo>
                          <a:pt x="252" y="8"/>
                          <a:pt x="260" y="4"/>
                          <a:pt x="268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1802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576" y="2414"/>
                    <a:ext cx="576" cy="178"/>
                    <a:chOff x="576" y="2414"/>
                    <a:chExt cx="576" cy="178"/>
                  </a:xfrm>
                </p:grpSpPr>
                <p:sp>
                  <p:nvSpPr>
                    <p:cNvPr id="31803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" y="2496"/>
                      <a:ext cx="576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804" name="Freeform 86"/>
                    <p:cNvSpPr>
                      <a:spLocks/>
                    </p:cNvSpPr>
                    <p:nvPr/>
                  </p:nvSpPr>
                  <p:spPr bwMode="auto">
                    <a:xfrm>
                      <a:off x="720" y="2414"/>
                      <a:ext cx="295" cy="178"/>
                    </a:xfrm>
                    <a:custGeom>
                      <a:avLst/>
                      <a:gdLst>
                        <a:gd name="T0" fmla="*/ 0 w 295"/>
                        <a:gd name="T1" fmla="*/ 178 h 178"/>
                        <a:gd name="T2" fmla="*/ 295 w 295"/>
                        <a:gd name="T3" fmla="*/ 0 h 178"/>
                        <a:gd name="T4" fmla="*/ 0 60000 65536"/>
                        <a:gd name="T5" fmla="*/ 0 60000 65536"/>
                        <a:gd name="T6" fmla="*/ 0 w 295"/>
                        <a:gd name="T7" fmla="*/ 0 h 178"/>
                        <a:gd name="T8" fmla="*/ 295 w 295"/>
                        <a:gd name="T9" fmla="*/ 178 h 17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295" h="178">
                          <a:moveTo>
                            <a:pt x="0" y="178"/>
                          </a:moveTo>
                          <a:lnTo>
                            <a:pt x="295" y="0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  <p:grpSp>
            <p:nvGrpSpPr>
              <p:cNvPr id="31780" name="Group 87"/>
              <p:cNvGrpSpPr>
                <a:grpSpLocks/>
              </p:cNvGrpSpPr>
              <p:nvPr/>
            </p:nvGrpSpPr>
            <p:grpSpPr bwMode="auto">
              <a:xfrm>
                <a:off x="382" y="3120"/>
                <a:ext cx="962" cy="878"/>
                <a:chOff x="382" y="3120"/>
                <a:chExt cx="962" cy="878"/>
              </a:xfrm>
            </p:grpSpPr>
            <p:sp>
              <p:nvSpPr>
                <p:cNvPr id="31781" name="Line 88"/>
                <p:cNvSpPr>
                  <a:spLocks noChangeShapeType="1"/>
                </p:cNvSpPr>
                <p:nvPr/>
              </p:nvSpPr>
              <p:spPr bwMode="auto">
                <a:xfrm>
                  <a:off x="384" y="3792"/>
                  <a:ext cx="960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1782" name="Group 89"/>
                <p:cNvGrpSpPr>
                  <a:grpSpLocks/>
                </p:cNvGrpSpPr>
                <p:nvPr/>
              </p:nvGrpSpPr>
              <p:grpSpPr bwMode="auto">
                <a:xfrm>
                  <a:off x="382" y="3120"/>
                  <a:ext cx="961" cy="878"/>
                  <a:chOff x="382" y="3106"/>
                  <a:chExt cx="961" cy="878"/>
                </a:xfrm>
              </p:grpSpPr>
              <p:sp>
                <p:nvSpPr>
                  <p:cNvPr id="31786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3600"/>
                    <a:ext cx="960" cy="384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7" name="Freeform 91"/>
                  <p:cNvSpPr>
                    <a:spLocks/>
                  </p:cNvSpPr>
                  <p:nvPr/>
                </p:nvSpPr>
                <p:spPr bwMode="auto">
                  <a:xfrm>
                    <a:off x="613" y="3625"/>
                    <a:ext cx="465" cy="316"/>
                  </a:xfrm>
                  <a:custGeom>
                    <a:avLst/>
                    <a:gdLst>
                      <a:gd name="T0" fmla="*/ 465 w 465"/>
                      <a:gd name="T1" fmla="*/ 0 h 316"/>
                      <a:gd name="T2" fmla="*/ 0 w 465"/>
                      <a:gd name="T3" fmla="*/ 316 h 316"/>
                      <a:gd name="T4" fmla="*/ 0 60000 65536"/>
                      <a:gd name="T5" fmla="*/ 0 60000 65536"/>
                      <a:gd name="T6" fmla="*/ 0 w 465"/>
                      <a:gd name="T7" fmla="*/ 0 h 316"/>
                      <a:gd name="T8" fmla="*/ 465 w 465"/>
                      <a:gd name="T9" fmla="*/ 316 h 31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65" h="316">
                        <a:moveTo>
                          <a:pt x="465" y="0"/>
                        </a:moveTo>
                        <a:lnTo>
                          <a:pt x="0" y="316"/>
                        </a:ln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8" name="Freeform 92"/>
                  <p:cNvSpPr>
                    <a:spLocks/>
                  </p:cNvSpPr>
                  <p:nvPr/>
                </p:nvSpPr>
                <p:spPr bwMode="auto">
                  <a:xfrm>
                    <a:off x="383" y="3109"/>
                    <a:ext cx="960" cy="683"/>
                  </a:xfrm>
                  <a:custGeom>
                    <a:avLst/>
                    <a:gdLst>
                      <a:gd name="T0" fmla="*/ 960 w 960"/>
                      <a:gd name="T1" fmla="*/ 683 h 683"/>
                      <a:gd name="T2" fmla="*/ 833 w 960"/>
                      <a:gd name="T3" fmla="*/ 365 h 683"/>
                      <a:gd name="T4" fmla="*/ 705 w 960"/>
                      <a:gd name="T5" fmla="*/ 160 h 683"/>
                      <a:gd name="T6" fmla="*/ 586 w 960"/>
                      <a:gd name="T7" fmla="*/ 50 h 683"/>
                      <a:gd name="T8" fmla="*/ 476 w 960"/>
                      <a:gd name="T9" fmla="*/ 3 h 683"/>
                      <a:gd name="T10" fmla="*/ 385 w 960"/>
                      <a:gd name="T11" fmla="*/ 31 h 683"/>
                      <a:gd name="T12" fmla="*/ 284 w 960"/>
                      <a:gd name="T13" fmla="*/ 118 h 683"/>
                      <a:gd name="T14" fmla="*/ 230 w 960"/>
                      <a:gd name="T15" fmla="*/ 173 h 683"/>
                      <a:gd name="T16" fmla="*/ 145 w 960"/>
                      <a:gd name="T17" fmla="*/ 298 h 683"/>
                      <a:gd name="T18" fmla="*/ 82 w 960"/>
                      <a:gd name="T19" fmla="*/ 433 h 683"/>
                      <a:gd name="T20" fmla="*/ 37 w 960"/>
                      <a:gd name="T21" fmla="*/ 543 h 683"/>
                      <a:gd name="T22" fmla="*/ 0 w 960"/>
                      <a:gd name="T23" fmla="*/ 682 h 683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60"/>
                      <a:gd name="T37" fmla="*/ 0 h 683"/>
                      <a:gd name="T38" fmla="*/ 960 w 960"/>
                      <a:gd name="T39" fmla="*/ 683 h 683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60" h="683">
                        <a:moveTo>
                          <a:pt x="960" y="683"/>
                        </a:moveTo>
                        <a:cubicBezTo>
                          <a:pt x="939" y="630"/>
                          <a:pt x="875" y="452"/>
                          <a:pt x="833" y="365"/>
                        </a:cubicBezTo>
                        <a:cubicBezTo>
                          <a:pt x="791" y="278"/>
                          <a:pt x="746" y="212"/>
                          <a:pt x="705" y="160"/>
                        </a:cubicBezTo>
                        <a:cubicBezTo>
                          <a:pt x="664" y="108"/>
                          <a:pt x="624" y="76"/>
                          <a:pt x="586" y="50"/>
                        </a:cubicBezTo>
                        <a:cubicBezTo>
                          <a:pt x="548" y="24"/>
                          <a:pt x="509" y="7"/>
                          <a:pt x="476" y="3"/>
                        </a:cubicBezTo>
                        <a:cubicBezTo>
                          <a:pt x="443" y="0"/>
                          <a:pt x="417" y="12"/>
                          <a:pt x="385" y="31"/>
                        </a:cubicBezTo>
                        <a:cubicBezTo>
                          <a:pt x="353" y="50"/>
                          <a:pt x="310" y="94"/>
                          <a:pt x="284" y="118"/>
                        </a:cubicBezTo>
                        <a:cubicBezTo>
                          <a:pt x="258" y="142"/>
                          <a:pt x="253" y="143"/>
                          <a:pt x="230" y="173"/>
                        </a:cubicBezTo>
                        <a:cubicBezTo>
                          <a:pt x="207" y="203"/>
                          <a:pt x="170" y="255"/>
                          <a:pt x="145" y="298"/>
                        </a:cubicBezTo>
                        <a:cubicBezTo>
                          <a:pt x="120" y="341"/>
                          <a:pt x="100" y="392"/>
                          <a:pt x="82" y="433"/>
                        </a:cubicBezTo>
                        <a:cubicBezTo>
                          <a:pt x="64" y="474"/>
                          <a:pt x="51" y="501"/>
                          <a:pt x="37" y="543"/>
                        </a:cubicBezTo>
                        <a:cubicBezTo>
                          <a:pt x="23" y="585"/>
                          <a:pt x="8" y="653"/>
                          <a:pt x="0" y="682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9" name="Freeform 93"/>
                  <p:cNvSpPr>
                    <a:spLocks/>
                  </p:cNvSpPr>
                  <p:nvPr/>
                </p:nvSpPr>
                <p:spPr bwMode="auto">
                  <a:xfrm>
                    <a:off x="585" y="3106"/>
                    <a:ext cx="494" cy="853"/>
                  </a:xfrm>
                  <a:custGeom>
                    <a:avLst/>
                    <a:gdLst>
                      <a:gd name="T0" fmla="*/ 494 w 494"/>
                      <a:gd name="T1" fmla="*/ 515 h 853"/>
                      <a:gd name="T2" fmla="*/ 466 w 494"/>
                      <a:gd name="T3" fmla="*/ 359 h 853"/>
                      <a:gd name="T4" fmla="*/ 439 w 494"/>
                      <a:gd name="T5" fmla="*/ 249 h 853"/>
                      <a:gd name="T6" fmla="*/ 421 w 494"/>
                      <a:gd name="T7" fmla="*/ 176 h 853"/>
                      <a:gd name="T8" fmla="*/ 366 w 494"/>
                      <a:gd name="T9" fmla="*/ 57 h 853"/>
                      <a:gd name="T10" fmla="*/ 284 w 494"/>
                      <a:gd name="T11" fmla="*/ 12 h 853"/>
                      <a:gd name="T12" fmla="*/ 201 w 494"/>
                      <a:gd name="T13" fmla="*/ 131 h 853"/>
                      <a:gd name="T14" fmla="*/ 146 w 494"/>
                      <a:gd name="T15" fmla="*/ 277 h 853"/>
                      <a:gd name="T16" fmla="*/ 73 w 494"/>
                      <a:gd name="T17" fmla="*/ 505 h 853"/>
                      <a:gd name="T18" fmla="*/ 37 w 494"/>
                      <a:gd name="T19" fmla="*/ 661 h 853"/>
                      <a:gd name="T20" fmla="*/ 0 w 494"/>
                      <a:gd name="T21" fmla="*/ 853 h 853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94"/>
                      <a:gd name="T34" fmla="*/ 0 h 853"/>
                      <a:gd name="T35" fmla="*/ 494 w 494"/>
                      <a:gd name="T36" fmla="*/ 853 h 853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94" h="853">
                        <a:moveTo>
                          <a:pt x="494" y="515"/>
                        </a:moveTo>
                        <a:cubicBezTo>
                          <a:pt x="489" y="489"/>
                          <a:pt x="475" y="403"/>
                          <a:pt x="466" y="359"/>
                        </a:cubicBezTo>
                        <a:cubicBezTo>
                          <a:pt x="457" y="315"/>
                          <a:pt x="446" y="279"/>
                          <a:pt x="439" y="249"/>
                        </a:cubicBezTo>
                        <a:cubicBezTo>
                          <a:pt x="432" y="219"/>
                          <a:pt x="433" y="208"/>
                          <a:pt x="421" y="176"/>
                        </a:cubicBezTo>
                        <a:cubicBezTo>
                          <a:pt x="409" y="144"/>
                          <a:pt x="389" y="84"/>
                          <a:pt x="366" y="57"/>
                        </a:cubicBezTo>
                        <a:cubicBezTo>
                          <a:pt x="343" y="30"/>
                          <a:pt x="311" y="0"/>
                          <a:pt x="284" y="12"/>
                        </a:cubicBezTo>
                        <a:cubicBezTo>
                          <a:pt x="257" y="24"/>
                          <a:pt x="224" y="87"/>
                          <a:pt x="201" y="131"/>
                        </a:cubicBezTo>
                        <a:cubicBezTo>
                          <a:pt x="178" y="175"/>
                          <a:pt x="167" y="215"/>
                          <a:pt x="146" y="277"/>
                        </a:cubicBezTo>
                        <a:cubicBezTo>
                          <a:pt x="125" y="339"/>
                          <a:pt x="91" y="441"/>
                          <a:pt x="73" y="505"/>
                        </a:cubicBezTo>
                        <a:cubicBezTo>
                          <a:pt x="55" y="569"/>
                          <a:pt x="49" y="603"/>
                          <a:pt x="37" y="661"/>
                        </a:cubicBezTo>
                        <a:cubicBezTo>
                          <a:pt x="25" y="719"/>
                          <a:pt x="8" y="813"/>
                          <a:pt x="0" y="853"/>
                        </a:cubicBez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0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3264"/>
                    <a:ext cx="576" cy="192"/>
                  </a:xfrm>
                  <a:prstGeom prst="ellips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1" name="Freeform 95"/>
                  <p:cNvSpPr>
                    <a:spLocks/>
                  </p:cNvSpPr>
                  <p:nvPr/>
                </p:nvSpPr>
                <p:spPr bwMode="auto">
                  <a:xfrm>
                    <a:off x="969" y="3712"/>
                    <a:ext cx="320" cy="256"/>
                  </a:xfrm>
                  <a:custGeom>
                    <a:avLst/>
                    <a:gdLst>
                      <a:gd name="T0" fmla="*/ 320 w 320"/>
                      <a:gd name="T1" fmla="*/ 0 h 256"/>
                      <a:gd name="T2" fmla="*/ 0 w 320"/>
                      <a:gd name="T3" fmla="*/ 256 h 256"/>
                      <a:gd name="T4" fmla="*/ 0 60000 65536"/>
                      <a:gd name="T5" fmla="*/ 0 60000 65536"/>
                      <a:gd name="T6" fmla="*/ 0 w 320"/>
                      <a:gd name="T7" fmla="*/ 0 h 256"/>
                      <a:gd name="T8" fmla="*/ 320 w 320"/>
                      <a:gd name="T9" fmla="*/ 256 h 25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320" h="256">
                        <a:moveTo>
                          <a:pt x="320" y="0"/>
                        </a:moveTo>
                        <a:lnTo>
                          <a:pt x="0" y="256"/>
                        </a:lnTo>
                      </a:path>
                    </a:pathLst>
                  </a:custGeom>
                  <a:noFill/>
                  <a:ln w="25400">
                    <a:solidFill>
                      <a:srgbClr val="8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2" name="Freeform 96"/>
                  <p:cNvSpPr>
                    <a:spLocks/>
                  </p:cNvSpPr>
                  <p:nvPr/>
                </p:nvSpPr>
                <p:spPr bwMode="auto">
                  <a:xfrm>
                    <a:off x="978" y="3398"/>
                    <a:ext cx="302" cy="570"/>
                  </a:xfrm>
                  <a:custGeom>
                    <a:avLst/>
                    <a:gdLst>
                      <a:gd name="T0" fmla="*/ 302 w 302"/>
                      <a:gd name="T1" fmla="*/ 305 h 570"/>
                      <a:gd name="T2" fmla="*/ 275 w 302"/>
                      <a:gd name="T3" fmla="*/ 223 h 570"/>
                      <a:gd name="T4" fmla="*/ 220 w 302"/>
                      <a:gd name="T5" fmla="*/ 96 h 570"/>
                      <a:gd name="T6" fmla="*/ 183 w 302"/>
                      <a:gd name="T7" fmla="*/ 3 h 570"/>
                      <a:gd name="T8" fmla="*/ 128 w 302"/>
                      <a:gd name="T9" fmla="*/ 113 h 570"/>
                      <a:gd name="T10" fmla="*/ 92 w 302"/>
                      <a:gd name="T11" fmla="*/ 259 h 570"/>
                      <a:gd name="T12" fmla="*/ 28 w 302"/>
                      <a:gd name="T13" fmla="*/ 479 h 570"/>
                      <a:gd name="T14" fmla="*/ 0 w 302"/>
                      <a:gd name="T15" fmla="*/ 570 h 57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302"/>
                      <a:gd name="T25" fmla="*/ 0 h 570"/>
                      <a:gd name="T26" fmla="*/ 302 w 302"/>
                      <a:gd name="T27" fmla="*/ 570 h 57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302" h="570">
                        <a:moveTo>
                          <a:pt x="302" y="305"/>
                        </a:moveTo>
                        <a:cubicBezTo>
                          <a:pt x="297" y="291"/>
                          <a:pt x="289" y="258"/>
                          <a:pt x="275" y="223"/>
                        </a:cubicBezTo>
                        <a:cubicBezTo>
                          <a:pt x="261" y="188"/>
                          <a:pt x="235" y="133"/>
                          <a:pt x="220" y="96"/>
                        </a:cubicBezTo>
                        <a:cubicBezTo>
                          <a:pt x="205" y="59"/>
                          <a:pt x="198" y="0"/>
                          <a:pt x="183" y="3"/>
                        </a:cubicBezTo>
                        <a:cubicBezTo>
                          <a:pt x="168" y="6"/>
                          <a:pt x="143" y="70"/>
                          <a:pt x="128" y="113"/>
                        </a:cubicBezTo>
                        <a:cubicBezTo>
                          <a:pt x="113" y="156"/>
                          <a:pt x="109" y="198"/>
                          <a:pt x="92" y="259"/>
                        </a:cubicBezTo>
                        <a:cubicBezTo>
                          <a:pt x="75" y="320"/>
                          <a:pt x="43" y="427"/>
                          <a:pt x="28" y="479"/>
                        </a:cubicBezTo>
                        <a:cubicBezTo>
                          <a:pt x="13" y="531"/>
                          <a:pt x="6" y="551"/>
                          <a:pt x="0" y="570"/>
                        </a:cubicBezTo>
                      </a:path>
                    </a:pathLst>
                  </a:custGeom>
                  <a:noFill/>
                  <a:ln w="25400">
                    <a:solidFill>
                      <a:srgbClr val="8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83" name="Group 97"/>
                <p:cNvGrpSpPr>
                  <a:grpSpLocks/>
                </p:cNvGrpSpPr>
                <p:nvPr/>
              </p:nvGrpSpPr>
              <p:grpSpPr bwMode="auto">
                <a:xfrm>
                  <a:off x="576" y="3278"/>
                  <a:ext cx="576" cy="178"/>
                  <a:chOff x="576" y="2414"/>
                  <a:chExt cx="576" cy="178"/>
                </a:xfrm>
              </p:grpSpPr>
              <p:sp>
                <p:nvSpPr>
                  <p:cNvPr id="31784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2496"/>
                    <a:ext cx="576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5" name="Freeform 99"/>
                  <p:cNvSpPr>
                    <a:spLocks/>
                  </p:cNvSpPr>
                  <p:nvPr/>
                </p:nvSpPr>
                <p:spPr bwMode="auto">
                  <a:xfrm>
                    <a:off x="720" y="2414"/>
                    <a:ext cx="295" cy="178"/>
                  </a:xfrm>
                  <a:custGeom>
                    <a:avLst/>
                    <a:gdLst>
                      <a:gd name="T0" fmla="*/ 0 w 295"/>
                      <a:gd name="T1" fmla="*/ 178 h 178"/>
                      <a:gd name="T2" fmla="*/ 295 w 295"/>
                      <a:gd name="T3" fmla="*/ 0 h 178"/>
                      <a:gd name="T4" fmla="*/ 0 60000 65536"/>
                      <a:gd name="T5" fmla="*/ 0 60000 65536"/>
                      <a:gd name="T6" fmla="*/ 0 w 295"/>
                      <a:gd name="T7" fmla="*/ 0 h 178"/>
                      <a:gd name="T8" fmla="*/ 295 w 295"/>
                      <a:gd name="T9" fmla="*/ 178 h 178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95" h="178">
                        <a:moveTo>
                          <a:pt x="0" y="178"/>
                        </a:moveTo>
                        <a:lnTo>
                          <a:pt x="295" y="0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6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6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9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9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9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0" fill="hold"/>
                                        <p:tgtEl>
                                          <p:spTgt spid="396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0" fill="hold"/>
                                        <p:tgtEl>
                                          <p:spTgt spid="396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0" grpId="0" animBg="1"/>
      <p:bldP spid="396291" grpId="0" animBg="1"/>
      <p:bldP spid="396292" grpId="0" animBg="1"/>
      <p:bldP spid="396293" grpId="0" animBg="1"/>
      <p:bldP spid="396296" grpId="0" autoUpdateAnimBg="0"/>
      <p:bldP spid="396298" grpId="0" autoUpdateAnimBg="0"/>
      <p:bldP spid="396299" grpId="0" autoUpdateAnimBg="0"/>
      <p:bldP spid="396333" grpId="0" animBg="1"/>
      <p:bldP spid="396340" grpId="0" animBg="1"/>
      <p:bldP spid="396341" grpId="0" autoUpdateAnimBg="0"/>
      <p:bldP spid="396342" grpId="0" autoUpdateAnimBg="0"/>
      <p:bldP spid="396343" grpId="0" autoUpdateAnimBg="0"/>
      <p:bldP spid="39634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9C6268-0E3F-4FCA-A271-7DE4D7C881E3}" type="slidenum">
              <a:rPr lang="en-US" altLang="zh-CN" smtClean="0"/>
              <a:pPr/>
              <a:t>41</a:t>
            </a:fld>
            <a:endParaRPr lang="en-US" altLang="zh-CN"/>
          </a:p>
        </p:txBody>
      </p:sp>
      <p:sp>
        <p:nvSpPr>
          <p:cNvPr id="32774" name="Text Box 2"/>
          <p:cNvSpPr txBox="1">
            <a:spLocks noChangeArrowheads="1"/>
          </p:cNvSpPr>
          <p:nvPr/>
        </p:nvSpPr>
        <p:spPr bwMode="auto">
          <a:xfrm>
            <a:off x="1752600" y="849313"/>
            <a:ext cx="1371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方程</a:t>
            </a:r>
          </a:p>
        </p:txBody>
      </p:sp>
      <p:sp>
        <p:nvSpPr>
          <p:cNvPr id="32775" name="Text Box 3"/>
          <p:cNvSpPr txBox="1">
            <a:spLocks noChangeArrowheads="1"/>
          </p:cNvSpPr>
          <p:nvPr/>
        </p:nvSpPr>
        <p:spPr bwMode="auto">
          <a:xfrm>
            <a:off x="5105400" y="914400"/>
            <a:ext cx="1676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表示</a:t>
            </a:r>
            <a:r>
              <a:rPr kumimoji="1" lang="en-US" altLang="zh-CN" sz="2800" b="1">
                <a:latin typeface="Times New Roman" pitchFamily="18" charset="0"/>
              </a:rPr>
              <a:t>(       )</a:t>
            </a:r>
          </a:p>
        </p:txBody>
      </p:sp>
      <p:sp>
        <p:nvSpPr>
          <p:cNvPr id="398340" name="Text Box 4"/>
          <p:cNvSpPr txBox="1">
            <a:spLocks noChangeArrowheads="1"/>
          </p:cNvSpPr>
          <p:nvPr/>
        </p:nvSpPr>
        <p:spPr bwMode="auto">
          <a:xfrm>
            <a:off x="1600200" y="1600200"/>
            <a:ext cx="2514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en-US" altLang="zh-CN" sz="2800" b="1" i="1">
                <a:latin typeface="Times New Roman" pitchFamily="18" charset="0"/>
              </a:rPr>
              <a:t>A</a:t>
            </a:r>
            <a:r>
              <a:rPr kumimoji="1" lang="en-US" altLang="zh-CN" sz="2800" b="1">
                <a:latin typeface="Times New Roman" pitchFamily="18" charset="0"/>
              </a:rPr>
              <a:t>) </a:t>
            </a:r>
            <a:r>
              <a:rPr kumimoji="1" lang="zh-CN" altLang="en-US" sz="2800" b="1">
                <a:latin typeface="Times New Roman" pitchFamily="18" charset="0"/>
              </a:rPr>
              <a:t>双曲柱面</a:t>
            </a:r>
            <a:r>
              <a:rPr kumimoji="1" lang="en-US" altLang="zh-CN" sz="2800" b="1">
                <a:latin typeface="Times New Roman" pitchFamily="18" charset="0"/>
              </a:rPr>
              <a:t>;</a:t>
            </a:r>
            <a:endParaRPr kumimoji="1" lang="en-US" altLang="zh-CN" sz="2400">
              <a:latin typeface="Times New Roman" pitchFamily="18" charset="0"/>
            </a:endParaRPr>
          </a:p>
        </p:txBody>
      </p:sp>
      <p:sp>
        <p:nvSpPr>
          <p:cNvPr id="398341" name="Text Box 5"/>
          <p:cNvSpPr txBox="1">
            <a:spLocks noChangeArrowheads="1"/>
          </p:cNvSpPr>
          <p:nvPr/>
        </p:nvSpPr>
        <p:spPr bwMode="auto">
          <a:xfrm>
            <a:off x="4800600" y="2224088"/>
            <a:ext cx="2209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en-US" altLang="zh-CN" sz="2800" b="1" i="1">
                <a:latin typeface="Times New Roman" pitchFamily="18" charset="0"/>
              </a:rPr>
              <a:t>D</a:t>
            </a:r>
            <a:r>
              <a:rPr kumimoji="1" lang="en-US" altLang="zh-CN" sz="2800" b="1">
                <a:latin typeface="Times New Roman" pitchFamily="18" charset="0"/>
              </a:rPr>
              <a:t>) </a:t>
            </a:r>
            <a:r>
              <a:rPr kumimoji="1" lang="zh-CN" altLang="zh-CN" sz="2800" b="1">
                <a:latin typeface="Times New Roman" pitchFamily="18" charset="0"/>
              </a:rPr>
              <a:t>锥</a:t>
            </a:r>
            <a:r>
              <a:rPr kumimoji="1" lang="zh-CN" altLang="en-US" sz="2800" b="1">
                <a:latin typeface="Times New Roman" pitchFamily="18" charset="0"/>
              </a:rPr>
              <a:t>面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  <a:endParaRPr kumimoji="1" lang="en-US" altLang="zh-CN" sz="2400">
              <a:latin typeface="Times New Roman" pitchFamily="18" charset="0"/>
            </a:endParaRPr>
          </a:p>
        </p:txBody>
      </p:sp>
      <p:sp>
        <p:nvSpPr>
          <p:cNvPr id="398342" name="Text Box 6"/>
          <p:cNvSpPr txBox="1">
            <a:spLocks noChangeArrowheads="1"/>
          </p:cNvSpPr>
          <p:nvPr/>
        </p:nvSpPr>
        <p:spPr bwMode="auto">
          <a:xfrm>
            <a:off x="1600200" y="2286000"/>
            <a:ext cx="2895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en-US" altLang="zh-CN" sz="2800" b="1" i="1">
                <a:latin typeface="Times New Roman" pitchFamily="18" charset="0"/>
              </a:rPr>
              <a:t>C</a:t>
            </a:r>
            <a:r>
              <a:rPr kumimoji="1" lang="en-US" altLang="zh-CN" sz="2800" b="1">
                <a:latin typeface="Times New Roman" pitchFamily="18" charset="0"/>
              </a:rPr>
              <a:t>)</a:t>
            </a:r>
            <a:r>
              <a:rPr kumimoji="1" lang="zh-CN" altLang="en-US" sz="2800" b="1">
                <a:latin typeface="Times New Roman" pitchFamily="18" charset="0"/>
              </a:rPr>
              <a:t>双叶双曲面</a:t>
            </a:r>
            <a:r>
              <a:rPr kumimoji="1" lang="en-US" altLang="zh-CN" sz="2800" b="1">
                <a:latin typeface="Times New Roman" pitchFamily="18" charset="0"/>
              </a:rPr>
              <a:t>;</a:t>
            </a:r>
          </a:p>
        </p:txBody>
      </p:sp>
      <p:sp>
        <p:nvSpPr>
          <p:cNvPr id="398343" name="Text Box 7"/>
          <p:cNvSpPr txBox="1">
            <a:spLocks noChangeArrowheads="1"/>
          </p:cNvSpPr>
          <p:nvPr/>
        </p:nvSpPr>
        <p:spPr bwMode="auto">
          <a:xfrm>
            <a:off x="4800600" y="1600200"/>
            <a:ext cx="3886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en-US" altLang="zh-CN" sz="2800" b="1" i="1">
                <a:latin typeface="Times New Roman" pitchFamily="18" charset="0"/>
              </a:rPr>
              <a:t>B</a:t>
            </a:r>
            <a:r>
              <a:rPr kumimoji="1" lang="en-US" altLang="zh-CN" sz="2800" b="1">
                <a:latin typeface="Times New Roman" pitchFamily="18" charset="0"/>
              </a:rPr>
              <a:t>)</a:t>
            </a:r>
            <a:r>
              <a:rPr kumimoji="1" lang="zh-CN" altLang="zh-CN" sz="2800" b="1">
                <a:latin typeface="Times New Roman" pitchFamily="18" charset="0"/>
              </a:rPr>
              <a:t>旋转</a:t>
            </a:r>
            <a:r>
              <a:rPr kumimoji="1" lang="zh-CN" altLang="en-US" sz="2800" b="1">
                <a:latin typeface="Times New Roman" pitchFamily="18" charset="0"/>
              </a:rPr>
              <a:t>双曲面</a:t>
            </a:r>
            <a:r>
              <a:rPr kumimoji="1" lang="en-US" altLang="zh-CN" sz="2800" b="1">
                <a:latin typeface="Times New Roman" pitchFamily="18" charset="0"/>
              </a:rPr>
              <a:t>;</a:t>
            </a:r>
            <a:endParaRPr kumimoji="1" lang="en-US" altLang="zh-CN" sz="2400">
              <a:latin typeface="Times New Roman" pitchFamily="18" charset="0"/>
            </a:endParaRPr>
          </a:p>
        </p:txBody>
      </p:sp>
      <p:sp>
        <p:nvSpPr>
          <p:cNvPr id="398344" name="Text Box 8"/>
          <p:cNvSpPr txBox="1">
            <a:spLocks noChangeArrowheads="1"/>
          </p:cNvSpPr>
          <p:nvPr/>
        </p:nvSpPr>
        <p:spPr bwMode="auto">
          <a:xfrm>
            <a:off x="6096000" y="925513"/>
            <a:ext cx="914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i="1">
                <a:solidFill>
                  <a:srgbClr val="F02E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398345" name="Text Box 9"/>
          <p:cNvSpPr txBox="1">
            <a:spLocks noChangeArrowheads="1"/>
          </p:cNvSpPr>
          <p:nvPr/>
        </p:nvSpPr>
        <p:spPr bwMode="auto">
          <a:xfrm>
            <a:off x="4191000" y="3900488"/>
            <a:ext cx="2209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02E00"/>
                </a:solidFill>
                <a:latin typeface="Times New Roman" pitchFamily="18" charset="0"/>
              </a:rPr>
              <a:t>椭圆抛物面</a:t>
            </a:r>
          </a:p>
        </p:txBody>
      </p:sp>
      <p:sp>
        <p:nvSpPr>
          <p:cNvPr id="398346" name="Text Box 10"/>
          <p:cNvSpPr txBox="1">
            <a:spLocks noChangeArrowheads="1"/>
          </p:cNvSpPr>
          <p:nvPr/>
        </p:nvSpPr>
        <p:spPr bwMode="auto">
          <a:xfrm>
            <a:off x="5257800" y="4662488"/>
            <a:ext cx="3581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02E00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rgbClr val="F02E00"/>
                </a:solidFill>
                <a:latin typeface="Times New Roman" pitchFamily="18" charset="0"/>
              </a:rPr>
              <a:t>双曲抛物面</a:t>
            </a:r>
            <a:r>
              <a:rPr kumimoji="1" lang="en-US" altLang="zh-CN" sz="2800" b="1">
                <a:solidFill>
                  <a:srgbClr val="F02E00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F02E00"/>
                </a:solidFill>
                <a:latin typeface="Times New Roman" pitchFamily="18" charset="0"/>
              </a:rPr>
              <a:t>马鞍面）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0" y="2895600"/>
            <a:ext cx="1066800" cy="800100"/>
            <a:chOff x="384" y="2088"/>
            <a:chExt cx="672" cy="504"/>
          </a:xfrm>
        </p:grpSpPr>
        <p:sp>
          <p:nvSpPr>
            <p:cNvPr id="32799" name="AutoShape 12"/>
            <p:cNvSpPr>
              <a:spLocks noChangeArrowheads="1"/>
            </p:cNvSpPr>
            <p:nvPr/>
          </p:nvSpPr>
          <p:spPr bwMode="auto">
            <a:xfrm>
              <a:off x="384" y="2088"/>
              <a:ext cx="576" cy="504"/>
            </a:xfrm>
            <a:prstGeom prst="flowChartPunchedTape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FFFF"/>
                </a:gs>
                <a:gs pos="100000">
                  <a:srgbClr val="FFCCFF"/>
                </a:gs>
              </a:gsLst>
              <a:lin ang="5400000" scaled="1"/>
            </a:gra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CN" altLang="zh-CN" sz="2400">
                <a:latin typeface="Times New Roman" pitchFamily="18" charset="0"/>
              </a:endParaRPr>
            </a:p>
          </p:txBody>
        </p:sp>
        <p:sp>
          <p:nvSpPr>
            <p:cNvPr id="32800" name="Text Box 13"/>
            <p:cNvSpPr txBox="1">
              <a:spLocks noChangeArrowheads="1"/>
            </p:cNvSpPr>
            <p:nvPr/>
          </p:nvSpPr>
          <p:spPr bwMode="auto">
            <a:xfrm>
              <a:off x="384" y="2160"/>
              <a:ext cx="672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填空</a:t>
              </a:r>
              <a:endParaRPr kumimoji="1" lang="zh-CN" altLang="en-US" sz="2800" b="1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</p:grpSp>
      <p:sp>
        <p:nvSpPr>
          <p:cNvPr id="398350" name="Text Box 14"/>
          <p:cNvSpPr txBox="1">
            <a:spLocks noChangeArrowheads="1"/>
          </p:cNvSpPr>
          <p:nvPr/>
        </p:nvSpPr>
        <p:spPr bwMode="auto">
          <a:xfrm>
            <a:off x="1676400" y="2987675"/>
            <a:ext cx="3624263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设有曲面方程</a:t>
            </a:r>
          </a:p>
        </p:txBody>
      </p:sp>
      <p:sp>
        <p:nvSpPr>
          <p:cNvPr id="398351" name="Text Box 15"/>
          <p:cNvSpPr txBox="1">
            <a:spLocks noChangeArrowheads="1"/>
          </p:cNvSpPr>
          <p:nvPr/>
        </p:nvSpPr>
        <p:spPr bwMode="auto">
          <a:xfrm>
            <a:off x="685800" y="3962400"/>
            <a:ext cx="3505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则方程表示的曲面为</a:t>
            </a:r>
          </a:p>
        </p:txBody>
      </p:sp>
      <p:sp>
        <p:nvSpPr>
          <p:cNvPr id="398352" name="Line 16"/>
          <p:cNvSpPr>
            <a:spLocks noChangeShapeType="1"/>
          </p:cNvSpPr>
          <p:nvPr/>
        </p:nvSpPr>
        <p:spPr bwMode="auto">
          <a:xfrm>
            <a:off x="4038600" y="4419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75136" name="Object 0"/>
          <p:cNvGraphicFramePr>
            <a:graphicFrameLocks noChangeAspect="1"/>
          </p:cNvGraphicFramePr>
          <p:nvPr/>
        </p:nvGraphicFramePr>
        <p:xfrm>
          <a:off x="4038600" y="2743200"/>
          <a:ext cx="39624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1" name="公式" r:id="rId3" imgW="1638000" imgH="444240" progId="Equation.3">
                  <p:embed/>
                </p:oleObj>
              </mc:Choice>
              <mc:Fallback>
                <p:oleObj name="公式" r:id="rId3" imgW="1638000" imgH="4442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3200"/>
                        <a:ext cx="3962400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8354" name="Text Box 18"/>
          <p:cNvSpPr txBox="1">
            <a:spLocks noChangeArrowheads="1"/>
          </p:cNvSpPr>
          <p:nvPr/>
        </p:nvSpPr>
        <p:spPr bwMode="auto">
          <a:xfrm>
            <a:off x="2438400" y="4724400"/>
            <a:ext cx="3429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方程表示的曲面为</a:t>
            </a:r>
          </a:p>
        </p:txBody>
      </p:sp>
      <p:sp>
        <p:nvSpPr>
          <p:cNvPr id="398355" name="Line 19"/>
          <p:cNvSpPr>
            <a:spLocks noChangeShapeType="1"/>
          </p:cNvSpPr>
          <p:nvPr/>
        </p:nvSpPr>
        <p:spPr bwMode="auto">
          <a:xfrm>
            <a:off x="5486400" y="51816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75137" name="Object 1"/>
          <p:cNvGraphicFramePr>
            <a:graphicFrameLocks noChangeAspect="1"/>
          </p:cNvGraphicFramePr>
          <p:nvPr/>
        </p:nvGraphicFramePr>
        <p:xfrm>
          <a:off x="685800" y="4776788"/>
          <a:ext cx="190023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公式" r:id="rId5" imgW="749160" imgH="215640" progId="Equation.3">
                  <p:embed/>
                </p:oleObj>
              </mc:Choice>
              <mc:Fallback>
                <p:oleObj name="公式" r:id="rId5" imgW="749160" imgH="215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776788"/>
                        <a:ext cx="1900238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2"/>
          <p:cNvGraphicFramePr>
            <a:graphicFrameLocks noChangeAspect="1"/>
          </p:cNvGraphicFramePr>
          <p:nvPr/>
        </p:nvGraphicFramePr>
        <p:xfrm>
          <a:off x="2590800" y="609600"/>
          <a:ext cx="2608263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公式" r:id="rId7" imgW="1028520" imgH="419040" progId="Equation.3">
                  <p:embed/>
                </p:oleObj>
              </mc:Choice>
              <mc:Fallback>
                <p:oleObj name="公式" r:id="rId7" imgW="102852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609600"/>
                        <a:ext cx="2608263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8358" name="WordArt 22"/>
          <p:cNvSpPr>
            <a:spLocks noChangeArrowheads="1" noChangeShapeType="1" noTextEdit="1"/>
          </p:cNvSpPr>
          <p:nvPr/>
        </p:nvSpPr>
        <p:spPr bwMode="auto">
          <a:xfrm>
            <a:off x="4876800" y="3886200"/>
            <a:ext cx="228600" cy="60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/>
              <a:ea typeface="宋体"/>
            </a:endParaRPr>
          </a:p>
        </p:txBody>
      </p:sp>
      <p:sp>
        <p:nvSpPr>
          <p:cNvPr id="398359" name="WordArt 23"/>
          <p:cNvSpPr>
            <a:spLocks noChangeArrowheads="1" noChangeShapeType="1" noTextEdit="1"/>
          </p:cNvSpPr>
          <p:nvPr/>
        </p:nvSpPr>
        <p:spPr bwMode="auto">
          <a:xfrm>
            <a:off x="6477000" y="4648200"/>
            <a:ext cx="228600" cy="60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/>
              <a:ea typeface="宋体"/>
            </a:endParaRPr>
          </a:p>
        </p:txBody>
      </p:sp>
      <p:grpSp>
        <p:nvGrpSpPr>
          <p:cNvPr id="32791" name="Group 24"/>
          <p:cNvGrpSpPr>
            <a:grpSpLocks/>
          </p:cNvGrpSpPr>
          <p:nvPr/>
        </p:nvGrpSpPr>
        <p:grpSpPr bwMode="auto">
          <a:xfrm>
            <a:off x="76200" y="0"/>
            <a:ext cx="3124200" cy="438150"/>
            <a:chOff x="48" y="-39"/>
            <a:chExt cx="1968" cy="276"/>
          </a:xfrm>
        </p:grpSpPr>
        <p:grpSp>
          <p:nvGrpSpPr>
            <p:cNvPr id="32795" name="Group 25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2797" name="Line 26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2798" name="Picture 27" descr="BD10263_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2796" name="Rectangle 28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pSp>
        <p:nvGrpSpPr>
          <p:cNvPr id="32792" name="Group 29"/>
          <p:cNvGrpSpPr>
            <a:grpSpLocks/>
          </p:cNvGrpSpPr>
          <p:nvPr/>
        </p:nvGrpSpPr>
        <p:grpSpPr bwMode="auto">
          <a:xfrm>
            <a:off x="685800" y="685800"/>
            <a:ext cx="1066800" cy="796925"/>
            <a:chOff x="816" y="456"/>
            <a:chExt cx="576" cy="504"/>
          </a:xfrm>
        </p:grpSpPr>
        <p:sp>
          <p:nvSpPr>
            <p:cNvPr id="32793" name="AutoShape 30"/>
            <p:cNvSpPr>
              <a:spLocks noChangeArrowheads="1"/>
            </p:cNvSpPr>
            <p:nvPr/>
          </p:nvSpPr>
          <p:spPr bwMode="auto">
            <a:xfrm>
              <a:off x="816" y="456"/>
              <a:ext cx="576" cy="504"/>
            </a:xfrm>
            <a:prstGeom prst="flowChartPunchedTape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FFFF"/>
                </a:gs>
                <a:gs pos="100000">
                  <a:srgbClr val="FFCCFF"/>
                </a:gs>
              </a:gsLst>
              <a:lin ang="5400000" scaled="1"/>
            </a:gra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CN" altLang="zh-CN" sz="2400">
                <a:latin typeface="Times New Roman" pitchFamily="18" charset="0"/>
              </a:endParaRPr>
            </a:p>
          </p:txBody>
        </p:sp>
        <p:sp>
          <p:nvSpPr>
            <p:cNvPr id="32794" name="Text Box 31"/>
            <p:cNvSpPr txBox="1">
              <a:spLocks noChangeArrowheads="1"/>
            </p:cNvSpPr>
            <p:nvPr/>
          </p:nvSpPr>
          <p:spPr bwMode="auto">
            <a:xfrm>
              <a:off x="824" y="537"/>
              <a:ext cx="485" cy="329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8000"/>
                  </a:solidFill>
                  <a:latin typeface="Times New Roman" pitchFamily="18" charset="0"/>
                </a:rPr>
                <a:t>选择</a:t>
              </a:r>
              <a:endParaRPr kumimoji="1" lang="zh-CN" alt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7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7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9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40" grpId="0" autoUpdateAnimBg="0"/>
      <p:bldP spid="398341" grpId="0" autoUpdateAnimBg="0"/>
      <p:bldP spid="398342" grpId="0" autoUpdateAnimBg="0"/>
      <p:bldP spid="398343" grpId="0" autoUpdateAnimBg="0"/>
      <p:bldP spid="398344" grpId="0" autoUpdateAnimBg="0"/>
      <p:bldP spid="398345" grpId="0" autoUpdateAnimBg="0"/>
      <p:bldP spid="398346" grpId="0" autoUpdateAnimBg="0"/>
      <p:bldP spid="398350" grpId="0" autoUpdateAnimBg="0"/>
      <p:bldP spid="398351" grpId="0" autoUpdateAnimBg="0"/>
      <p:bldP spid="398352" grpId="0" animBg="1"/>
      <p:bldP spid="398354" grpId="0" autoUpdateAnimBg="0"/>
      <p:bldP spid="398355" grpId="0" animBg="1"/>
      <p:bldP spid="398358" grpId="0" animBg="1"/>
      <p:bldP spid="39835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A48733-3559-4C13-A30D-9CF7E659B887}" type="slidenum">
              <a:rPr lang="en-US" altLang="zh-CN" smtClean="0"/>
              <a:pPr/>
              <a:t>42</a:t>
            </a:fld>
            <a:endParaRPr lang="en-US" altLang="zh-CN"/>
          </a:p>
        </p:txBody>
      </p:sp>
      <p:graphicFrame>
        <p:nvGraphicFramePr>
          <p:cNvPr id="33794" name="Object 3072"/>
          <p:cNvGraphicFramePr>
            <a:graphicFrameLocks noChangeAspect="1"/>
          </p:cNvGraphicFramePr>
          <p:nvPr/>
        </p:nvGraphicFramePr>
        <p:xfrm>
          <a:off x="1752600" y="1143000"/>
          <a:ext cx="3810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公式" r:id="rId3" imgW="1523880" imgH="228600" progId="Equation.3">
                  <p:embed/>
                </p:oleObj>
              </mc:Choice>
              <mc:Fallback>
                <p:oleObj name="公式" r:id="rId3" imgW="1523880" imgH="228600" progId="Equation.3">
                  <p:embed/>
                  <p:pic>
                    <p:nvPicPr>
                      <p:cNvPr id="0" name="Object 30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143000"/>
                        <a:ext cx="3810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Line 2052"/>
          <p:cNvSpPr>
            <a:spLocks noChangeShapeType="1"/>
          </p:cNvSpPr>
          <p:nvPr/>
        </p:nvSpPr>
        <p:spPr bwMode="auto">
          <a:xfrm>
            <a:off x="5562600" y="1600200"/>
            <a:ext cx="990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365" name="Text Box 2053"/>
          <p:cNvSpPr txBox="1">
            <a:spLocks noChangeArrowheads="1"/>
          </p:cNvSpPr>
          <p:nvPr/>
        </p:nvSpPr>
        <p:spPr bwMode="auto">
          <a:xfrm>
            <a:off x="5334000" y="1143000"/>
            <a:ext cx="1600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双叶双</a:t>
            </a:r>
          </a:p>
        </p:txBody>
      </p:sp>
      <p:sp>
        <p:nvSpPr>
          <p:cNvPr id="33799" name="Rectangle 2054"/>
          <p:cNvSpPr>
            <a:spLocks noChangeArrowheads="1"/>
          </p:cNvSpPr>
          <p:nvPr/>
        </p:nvSpPr>
        <p:spPr bwMode="auto">
          <a:xfrm>
            <a:off x="6505575" y="1165225"/>
            <a:ext cx="119062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曲面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  <a:endParaRPr kumimoji="1" lang="en-US" altLang="zh-CN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800" name="Text Box 2055"/>
          <p:cNvSpPr txBox="1">
            <a:spLocks noChangeArrowheads="1"/>
          </p:cNvSpPr>
          <p:nvPr/>
        </p:nvSpPr>
        <p:spPr bwMode="auto">
          <a:xfrm>
            <a:off x="1143000" y="1766888"/>
            <a:ext cx="6400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它的对称轴在      轴上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3801" name="Line 2056"/>
          <p:cNvSpPr>
            <a:spLocks noChangeShapeType="1"/>
          </p:cNvSpPr>
          <p:nvPr/>
        </p:nvSpPr>
        <p:spPr bwMode="auto">
          <a:xfrm>
            <a:off x="3429000" y="2133600"/>
            <a:ext cx="381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369" name="Text Box 2057"/>
          <p:cNvSpPr txBox="1">
            <a:spLocks noChangeArrowheads="1"/>
          </p:cNvSpPr>
          <p:nvPr/>
        </p:nvSpPr>
        <p:spPr bwMode="auto">
          <a:xfrm>
            <a:off x="3505200" y="1676400"/>
            <a:ext cx="762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en-US" sz="2800" b="1" i="1">
                <a:solidFill>
                  <a:srgbClr val="FF0000"/>
                </a:solidFill>
                <a:latin typeface="Times New Roman" pitchFamily="18" charset="0"/>
              </a:rPr>
              <a:t>y</a:t>
            </a:r>
            <a:endParaRPr kumimoji="1" lang="en-US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" name="Group 2059"/>
          <p:cNvGrpSpPr>
            <a:grpSpLocks/>
          </p:cNvGrpSpPr>
          <p:nvPr/>
        </p:nvGrpSpPr>
        <p:grpSpPr bwMode="auto">
          <a:xfrm>
            <a:off x="1136650" y="2973388"/>
            <a:ext cx="7245350" cy="531812"/>
            <a:chOff x="716" y="1873"/>
            <a:chExt cx="4564" cy="335"/>
          </a:xfrm>
        </p:grpSpPr>
        <p:graphicFrame>
          <p:nvGraphicFramePr>
            <p:cNvPr id="33795" name="Object 3073"/>
            <p:cNvGraphicFramePr>
              <a:graphicFrameLocks noChangeAspect="1"/>
            </p:cNvGraphicFramePr>
            <p:nvPr/>
          </p:nvGraphicFramePr>
          <p:xfrm>
            <a:off x="716" y="1873"/>
            <a:ext cx="4564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9" name="公式" r:id="rId5" imgW="3111480" imgH="228600" progId="Equation.3">
                    <p:embed/>
                  </p:oleObj>
                </mc:Choice>
                <mc:Fallback>
                  <p:oleObj name="公式" r:id="rId5" imgW="3111480" imgH="228600" progId="Equation.3">
                    <p:embed/>
                    <p:pic>
                      <p:nvPicPr>
                        <p:cNvPr id="0" name="Object 30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" y="1873"/>
                          <a:ext cx="4564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1" name="Line 2061"/>
            <p:cNvSpPr>
              <a:spLocks noChangeShapeType="1"/>
            </p:cNvSpPr>
            <p:nvPr/>
          </p:nvSpPr>
          <p:spPr bwMode="auto">
            <a:xfrm>
              <a:off x="4176" y="2112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99374" name="Text Box 2062"/>
          <p:cNvSpPr txBox="1">
            <a:spLocks noChangeArrowheads="1"/>
          </p:cNvSpPr>
          <p:nvPr/>
        </p:nvSpPr>
        <p:spPr bwMode="auto">
          <a:xfrm>
            <a:off x="6553200" y="2895600"/>
            <a:ext cx="1763713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椭圆锥</a:t>
            </a:r>
            <a:endParaRPr kumimoji="1" lang="zh-CN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33805" name="Group 2063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33807" name="Group 2064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3809" name="Line 2065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3810" name="Picture 2066" descr="BD10263_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3808" name="Rectangle 2067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3806" name="WordArt 2068"/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914400" cy="7445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华文行楷"/>
                <a:ea typeface="华文行楷"/>
              </a:rPr>
              <a:t>练习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5" grpId="0" autoUpdateAnimBg="0"/>
      <p:bldP spid="399369" grpId="0" autoUpdateAnimBg="0"/>
      <p:bldP spid="399374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B3F276-DAEF-4135-BFBE-1DB01D7F170A}" type="slidenum">
              <a:rPr lang="en-US" altLang="zh-CN" smtClean="0"/>
              <a:pPr/>
              <a:t>43</a:t>
            </a:fld>
            <a:endParaRPr lang="en-US" altLang="zh-CN"/>
          </a:p>
        </p:txBody>
      </p:sp>
      <p:sp>
        <p:nvSpPr>
          <p:cNvPr id="400386" name="Text Box 2"/>
          <p:cNvSpPr txBox="1">
            <a:spLocks noChangeArrowheads="1"/>
          </p:cNvSpPr>
          <p:nvPr/>
        </p:nvSpPr>
        <p:spPr bwMode="auto">
          <a:xfrm>
            <a:off x="1295400" y="329088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截痕法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;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sp>
        <p:nvSpPr>
          <p:cNvPr id="400387" name="Text Box 3"/>
          <p:cNvSpPr txBox="1">
            <a:spLocks noChangeArrowheads="1"/>
          </p:cNvSpPr>
          <p:nvPr/>
        </p:nvSpPr>
        <p:spPr bwMode="auto">
          <a:xfrm>
            <a:off x="1295400" y="4343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zh-CN" altLang="en-US" sz="2800" b="1">
                <a:latin typeface="Times New Roman" pitchFamily="18" charset="0"/>
              </a:rPr>
              <a:t>熟知这几个常见曲面的特性</a:t>
            </a:r>
            <a:r>
              <a:rPr kumimoji="1" lang="en-US" altLang="zh-CN" sz="2800" b="1">
                <a:latin typeface="Times New Roman" pitchFamily="18" charset="0"/>
              </a:rPr>
              <a:t>)</a:t>
            </a:r>
          </a:p>
        </p:txBody>
      </p:sp>
      <p:sp>
        <p:nvSpPr>
          <p:cNvPr id="400389" name="Rectangle 5"/>
          <p:cNvSpPr>
            <a:spLocks noChangeArrowheads="1"/>
          </p:cNvSpPr>
          <p:nvPr/>
        </p:nvSpPr>
        <p:spPr bwMode="auto">
          <a:xfrm>
            <a:off x="1295400" y="3824288"/>
            <a:ext cx="5334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椭球面、抛物面、双曲面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400390" name="Text Box 6"/>
          <p:cNvSpPr txBox="1">
            <a:spLocks noChangeArrowheads="1"/>
          </p:cNvSpPr>
          <p:nvPr/>
        </p:nvSpPr>
        <p:spPr bwMode="auto">
          <a:xfrm>
            <a:off x="1295400" y="1628775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曲面方程的概念</a:t>
            </a:r>
          </a:p>
        </p:txBody>
      </p:sp>
      <p:sp>
        <p:nvSpPr>
          <p:cNvPr id="400391" name="Text Box 7"/>
          <p:cNvSpPr txBox="1">
            <a:spLocks noChangeArrowheads="1"/>
          </p:cNvSpPr>
          <p:nvPr/>
        </p:nvSpPr>
        <p:spPr bwMode="auto">
          <a:xfrm>
            <a:off x="1295400" y="2224088"/>
            <a:ext cx="601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旋转曲面的概念</a:t>
            </a: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zh-CN" altLang="en-US" sz="2800" b="1">
                <a:latin typeface="Times New Roman" pitchFamily="18" charset="0"/>
              </a:rPr>
              <a:t>轴、母线</a:t>
            </a:r>
            <a:r>
              <a:rPr kumimoji="1" lang="en-US" altLang="zh-CN" sz="2800" b="1">
                <a:latin typeface="Times New Roman" pitchFamily="18" charset="0"/>
              </a:rPr>
              <a:t>)</a:t>
            </a:r>
            <a:r>
              <a:rPr kumimoji="1" lang="zh-CN" altLang="en-US" sz="2800" b="1">
                <a:latin typeface="Times New Roman" pitchFamily="18" charset="0"/>
              </a:rPr>
              <a:t>及求法</a:t>
            </a:r>
            <a:r>
              <a:rPr kumimoji="1" lang="en-US" altLang="zh-CN" sz="2800" b="1">
                <a:latin typeface="Times New Roman" pitchFamily="18" charset="0"/>
              </a:rPr>
              <a:t>;</a:t>
            </a:r>
          </a:p>
        </p:txBody>
      </p:sp>
      <p:sp>
        <p:nvSpPr>
          <p:cNvPr id="400392" name="Text Box 8"/>
          <p:cNvSpPr txBox="1">
            <a:spLocks noChangeArrowheads="1"/>
          </p:cNvSpPr>
          <p:nvPr/>
        </p:nvSpPr>
        <p:spPr bwMode="auto">
          <a:xfrm>
            <a:off x="1295400" y="27432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柱面的概念</a:t>
            </a:r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zh-CN" altLang="en-US" sz="2800" b="1">
                <a:latin typeface="Times New Roman" pitchFamily="18" charset="0"/>
              </a:rPr>
              <a:t>母线、准线</a:t>
            </a:r>
            <a:r>
              <a:rPr kumimoji="1" lang="en-US" altLang="zh-CN" sz="2800" b="1">
                <a:latin typeface="Times New Roman" pitchFamily="18" charset="0"/>
              </a:rPr>
              <a:t>);</a:t>
            </a:r>
          </a:p>
        </p:txBody>
      </p:sp>
      <p:graphicFrame>
        <p:nvGraphicFramePr>
          <p:cNvPr id="400393" name="Object 9"/>
          <p:cNvGraphicFramePr>
            <a:graphicFrameLocks noChangeAspect="1"/>
          </p:cNvGraphicFramePr>
          <p:nvPr/>
        </p:nvGraphicFramePr>
        <p:xfrm>
          <a:off x="3886200" y="1676400"/>
          <a:ext cx="23622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Equation" r:id="rId3" imgW="927000" imgH="203040" progId="Equation.3">
                  <p:embed/>
                </p:oleObj>
              </mc:Choice>
              <mc:Fallback>
                <p:oleObj name="Equation" r:id="rId3" imgW="92700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676400"/>
                        <a:ext cx="23622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76200" y="0"/>
            <a:ext cx="3124200" cy="438150"/>
            <a:chOff x="48" y="-39"/>
            <a:chExt cx="1968" cy="276"/>
          </a:xfrm>
        </p:grpSpPr>
        <p:grpSp>
          <p:nvGrpSpPr>
            <p:cNvPr id="34828" name="Group 11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4830" name="Line 12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4831" name="Picture 13" descr="BD10263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4829" name="Rectangle 14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4827" name="Rectangle 16"/>
          <p:cNvSpPr>
            <a:spLocks noChangeArrowheads="1"/>
          </p:cNvSpPr>
          <p:nvPr/>
        </p:nvSpPr>
        <p:spPr bwMode="auto">
          <a:xfrm>
            <a:off x="762000" y="762000"/>
            <a:ext cx="2908300" cy="7016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五、小结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0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0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0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0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0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0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6" grpId="0" autoUpdateAnimBg="0"/>
      <p:bldP spid="400387" grpId="0" autoUpdateAnimBg="0"/>
      <p:bldP spid="400389" grpId="0" autoUpdateAnimBg="0"/>
      <p:bldP spid="400390" grpId="0" autoUpdateAnimBg="0"/>
      <p:bldP spid="400391" grpId="0" autoUpdateAnimBg="0"/>
      <p:bldP spid="400392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2C103D-1DAC-4B61-A40F-D1B456AF8A37}" type="slidenum">
              <a:rPr lang="en-US" altLang="zh-CN" smtClean="0"/>
              <a:pPr/>
              <a:t>44</a:t>
            </a:fld>
            <a:endParaRPr lang="en-US" altLang="zh-CN"/>
          </a:p>
        </p:txBody>
      </p:sp>
      <p:sp>
        <p:nvSpPr>
          <p:cNvPr id="35848" name="Rectangle 2"/>
          <p:cNvSpPr>
            <a:spLocks noChangeArrowheads="1"/>
          </p:cNvSpPr>
          <p:nvPr/>
        </p:nvSpPr>
        <p:spPr bwMode="auto">
          <a:xfrm>
            <a:off x="914400" y="592138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40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思考题</a:t>
            </a:r>
          </a:p>
        </p:txBody>
      </p:sp>
      <p:graphicFrame>
        <p:nvGraphicFramePr>
          <p:cNvPr id="35842" name="Object 0"/>
          <p:cNvGraphicFramePr>
            <a:graphicFrameLocks noChangeAspect="1"/>
          </p:cNvGraphicFramePr>
          <p:nvPr/>
        </p:nvGraphicFramePr>
        <p:xfrm>
          <a:off x="4724400" y="1382713"/>
          <a:ext cx="34893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7" name="Equation" r:id="rId3" imgW="3301920" imgH="393480" progId="Equation.3">
                  <p:embed/>
                </p:oleObj>
              </mc:Choice>
              <mc:Fallback>
                <p:oleObj name="Equation" r:id="rId3" imgW="3301920" imgH="3934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382713"/>
                        <a:ext cx="34893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Rectangle 10"/>
          <p:cNvSpPr>
            <a:spLocks noChangeArrowheads="1"/>
          </p:cNvSpPr>
          <p:nvPr/>
        </p:nvSpPr>
        <p:spPr bwMode="auto">
          <a:xfrm>
            <a:off x="914400" y="1843088"/>
            <a:ext cx="4267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分别绕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轴和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轴旋转一周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5850" name="Rectangle 11"/>
          <p:cNvSpPr>
            <a:spLocks noChangeArrowheads="1"/>
          </p:cNvSpPr>
          <p:nvPr/>
        </p:nvSpPr>
        <p:spPr bwMode="auto">
          <a:xfrm>
            <a:off x="4953000" y="1812925"/>
            <a:ext cx="3200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写出所得旋转面的</a:t>
            </a:r>
          </a:p>
        </p:txBody>
      </p:sp>
      <p:sp>
        <p:nvSpPr>
          <p:cNvPr id="35851" name="Rectangle 12"/>
          <p:cNvSpPr>
            <a:spLocks noChangeArrowheads="1"/>
          </p:cNvSpPr>
          <p:nvPr/>
        </p:nvSpPr>
        <p:spPr bwMode="auto">
          <a:xfrm>
            <a:off x="914400" y="2376488"/>
            <a:ext cx="1371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方程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35852" name="Group 13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35859" name="Group 14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5861" name="Line 15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5862" name="Picture 16" descr="BD10263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5860" name="Rectangle 17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5853" name="Rectangle 18"/>
          <p:cNvSpPr>
            <a:spLocks noChangeArrowheads="1"/>
          </p:cNvSpPr>
          <p:nvPr/>
        </p:nvSpPr>
        <p:spPr bwMode="auto">
          <a:xfrm>
            <a:off x="914400" y="1341438"/>
            <a:ext cx="4267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将</a:t>
            </a:r>
            <a:r>
              <a:rPr kumimoji="1" lang="en-US" altLang="zh-CN" sz="2800" b="1" i="1">
                <a:solidFill>
                  <a:srgbClr val="000000"/>
                </a:solidFill>
                <a:latin typeface="Times New Roman" pitchFamily="18" charset="0"/>
              </a:rPr>
              <a:t>yOz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轴坐标面上的曲线</a:t>
            </a:r>
          </a:p>
        </p:txBody>
      </p:sp>
      <p:sp>
        <p:nvSpPr>
          <p:cNvPr id="401427" name="Rectangle 19"/>
          <p:cNvSpPr>
            <a:spLocks noChangeArrowheads="1"/>
          </p:cNvSpPr>
          <p:nvPr/>
        </p:nvSpPr>
        <p:spPr bwMode="auto">
          <a:xfrm>
            <a:off x="914400" y="2971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sp>
        <p:nvSpPr>
          <p:cNvPr id="401428" name="Rectangle 20"/>
          <p:cNvSpPr>
            <a:spLocks noChangeArrowheads="1"/>
          </p:cNvSpPr>
          <p:nvPr/>
        </p:nvSpPr>
        <p:spPr bwMode="auto">
          <a:xfrm>
            <a:off x="1447800" y="2986088"/>
            <a:ext cx="2057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轴旋转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77185" name="Object 1"/>
          <p:cNvGraphicFramePr>
            <a:graphicFrameLocks noChangeAspect="1"/>
          </p:cNvGraphicFramePr>
          <p:nvPr/>
        </p:nvGraphicFramePr>
        <p:xfrm>
          <a:off x="1384300" y="3606800"/>
          <a:ext cx="3187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8" name="Equation" r:id="rId6" imgW="3187440" imgH="507960" progId="Equation.3">
                  <p:embed/>
                </p:oleObj>
              </mc:Choice>
              <mc:Fallback>
                <p:oleObj name="Equation" r:id="rId6" imgW="3187440" imgH="507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3606800"/>
                        <a:ext cx="31877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30" name="Text Box 22"/>
          <p:cNvSpPr txBox="1">
            <a:spLocks noChangeArrowheads="1"/>
          </p:cNvSpPr>
          <p:nvPr/>
        </p:nvSpPr>
        <p:spPr bwMode="auto">
          <a:xfrm>
            <a:off x="4660900" y="3581400"/>
            <a:ext cx="1219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或</a:t>
            </a:r>
          </a:p>
        </p:txBody>
      </p:sp>
      <p:graphicFrame>
        <p:nvGraphicFramePr>
          <p:cNvPr id="477186" name="Object 2"/>
          <p:cNvGraphicFramePr>
            <a:graphicFrameLocks noChangeAspect="1"/>
          </p:cNvGraphicFramePr>
          <p:nvPr/>
        </p:nvGraphicFramePr>
        <p:xfrm>
          <a:off x="5270500" y="3352800"/>
          <a:ext cx="28829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9" name="Equation" r:id="rId8" imgW="2882880" imgH="901440" progId="Equation.3">
                  <p:embed/>
                </p:oleObj>
              </mc:Choice>
              <mc:Fallback>
                <p:oleObj name="Equation" r:id="rId8" imgW="2882880" imgH="9014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0" y="3352800"/>
                        <a:ext cx="28829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32" name="Rectangle 24"/>
          <p:cNvSpPr>
            <a:spLocks noChangeArrowheads="1"/>
          </p:cNvSpPr>
          <p:nvPr/>
        </p:nvSpPr>
        <p:spPr bwMode="auto">
          <a:xfrm>
            <a:off x="1371600" y="4267200"/>
            <a:ext cx="2057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轴旋转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77187" name="Object 3"/>
          <p:cNvGraphicFramePr>
            <a:graphicFrameLocks noChangeAspect="1"/>
          </p:cNvGraphicFramePr>
          <p:nvPr/>
        </p:nvGraphicFramePr>
        <p:xfrm>
          <a:off x="1371600" y="4953000"/>
          <a:ext cx="3111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0" name="Equation" r:id="rId10" imgW="3111480" imgH="520560" progId="Equation.3">
                  <p:embed/>
                </p:oleObj>
              </mc:Choice>
              <mc:Fallback>
                <p:oleObj name="Equation" r:id="rId10" imgW="3111480" imgH="520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953000"/>
                        <a:ext cx="31115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34" name="Text Box 26"/>
          <p:cNvSpPr txBox="1">
            <a:spLocks noChangeArrowheads="1"/>
          </p:cNvSpPr>
          <p:nvPr/>
        </p:nvSpPr>
        <p:spPr bwMode="auto">
          <a:xfrm>
            <a:off x="4495800" y="4953000"/>
            <a:ext cx="1219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或</a:t>
            </a:r>
          </a:p>
        </p:txBody>
      </p:sp>
      <p:graphicFrame>
        <p:nvGraphicFramePr>
          <p:cNvPr id="477188" name="Object 4"/>
          <p:cNvGraphicFramePr>
            <a:graphicFrameLocks noChangeAspect="1"/>
          </p:cNvGraphicFramePr>
          <p:nvPr/>
        </p:nvGraphicFramePr>
        <p:xfrm>
          <a:off x="5041900" y="4953000"/>
          <a:ext cx="3124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1" name="Equation" r:id="rId12" imgW="3124080" imgH="520560" progId="Equation.3">
                  <p:embed/>
                </p:oleObj>
              </mc:Choice>
              <mc:Fallback>
                <p:oleObj name="Equation" r:id="rId12" imgW="312408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4953000"/>
                        <a:ext cx="31242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27" grpId="0" autoUpdateAnimBg="0"/>
      <p:bldP spid="401428" grpId="0" autoUpdateAnimBg="0"/>
      <p:bldP spid="401430" grpId="0" autoUpdateAnimBg="0"/>
      <p:bldP spid="401432" grpId="0" autoUpdateAnimBg="0"/>
      <p:bldP spid="401434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4D2E12-D086-420C-982B-375E399E89D7}" type="slidenum">
              <a:rPr lang="en-US" altLang="zh-CN" smtClean="0"/>
              <a:pPr/>
              <a:t>45</a:t>
            </a:fld>
            <a:endParaRPr lang="en-US" altLang="zh-CN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1219200" y="1143000"/>
            <a:ext cx="16764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4400" b="1">
                <a:latin typeface="黑体" pitchFamily="49" charset="-122"/>
                <a:ea typeface="黑体" pitchFamily="49" charset="-122"/>
              </a:rPr>
              <a:t>作业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1143000" y="2057400"/>
            <a:ext cx="5562600" cy="762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b="1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练习册</a:t>
            </a:r>
            <a:endParaRPr kumimoji="1" lang="zh-CN" altLang="en-US" sz="44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43013" name="Group 6"/>
          <p:cNvGrpSpPr>
            <a:grpSpLocks/>
          </p:cNvGrpSpPr>
          <p:nvPr/>
        </p:nvGrpSpPr>
        <p:grpSpPr bwMode="auto">
          <a:xfrm>
            <a:off x="76200" y="0"/>
            <a:ext cx="3124200" cy="438150"/>
            <a:chOff x="48" y="-39"/>
            <a:chExt cx="1968" cy="276"/>
          </a:xfrm>
        </p:grpSpPr>
        <p:grpSp>
          <p:nvGrpSpPr>
            <p:cNvPr id="43014" name="Group 7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43016" name="Line 8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3017" name="Picture 9" descr="BD10263_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3015" name="Rectangle 10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169B9-BBDF-45F9-BD0B-54F0214C10B9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1371600" y="1066800"/>
            <a:ext cx="6553200" cy="4343400"/>
          </a:xfrm>
          <a:prstGeom prst="bevel">
            <a:avLst>
              <a:gd name="adj" fmla="val 3875"/>
            </a:avLst>
          </a:prstGeom>
          <a:gradFill rotWithShape="0">
            <a:gsLst>
              <a:gs pos="0">
                <a:srgbClr val="003B00"/>
              </a:gs>
              <a:gs pos="50000">
                <a:srgbClr val="008000"/>
              </a:gs>
              <a:gs pos="100000">
                <a:srgbClr val="003B00"/>
              </a:gs>
            </a:gsLst>
            <a:lin ang="540000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451" name="Text Box 3"/>
          <p:cNvSpPr txBox="1">
            <a:spLocks noChangeArrowheads="1"/>
          </p:cNvSpPr>
          <p:nvPr/>
        </p:nvSpPr>
        <p:spPr bwMode="auto">
          <a:xfrm>
            <a:off x="2286000" y="1614488"/>
            <a:ext cx="2895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研究空间曲面有</a:t>
            </a:r>
            <a:endParaRPr kumimoji="1" lang="zh-CN" altLang="en-US" sz="2800" b="1" u="sng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60452" name="Text Box 4"/>
          <p:cNvSpPr txBox="1">
            <a:spLocks noChangeArrowheads="1"/>
          </p:cNvSpPr>
          <p:nvPr/>
        </p:nvSpPr>
        <p:spPr bwMode="auto">
          <a:xfrm>
            <a:off x="2286000" y="2224088"/>
            <a:ext cx="2286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(1)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已知曲面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60453" name="Text Box 5"/>
          <p:cNvSpPr txBox="1">
            <a:spLocks noChangeArrowheads="1"/>
          </p:cNvSpPr>
          <p:nvPr/>
        </p:nvSpPr>
        <p:spPr bwMode="auto">
          <a:xfrm>
            <a:off x="2286000" y="3314700"/>
            <a:ext cx="22098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(2)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已知方程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,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sp>
        <p:nvSpPr>
          <p:cNvPr id="360454" name="Rectangle 6"/>
          <p:cNvSpPr>
            <a:spLocks noChangeArrowheads="1"/>
          </p:cNvSpPr>
          <p:nvPr/>
        </p:nvSpPr>
        <p:spPr bwMode="auto">
          <a:xfrm>
            <a:off x="4876800" y="1600200"/>
            <a:ext cx="2590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 i="1" u="sng">
                <a:solidFill>
                  <a:srgbClr val="FF99CC"/>
                </a:solidFill>
                <a:latin typeface="Times New Roman" pitchFamily="18" charset="0"/>
              </a:rPr>
              <a:t>两个基本问题</a:t>
            </a:r>
          </a:p>
        </p:txBody>
      </p:sp>
      <p:sp>
        <p:nvSpPr>
          <p:cNvPr id="360455" name="Rectangle 7"/>
          <p:cNvSpPr>
            <a:spLocks noChangeArrowheads="1"/>
          </p:cNvSpPr>
          <p:nvPr/>
        </p:nvSpPr>
        <p:spPr bwMode="auto">
          <a:xfrm>
            <a:off x="2682875" y="2757488"/>
            <a:ext cx="318452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讨论旋转曲面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60456" name="Rectangle 8"/>
          <p:cNvSpPr>
            <a:spLocks noChangeArrowheads="1"/>
          </p:cNvSpPr>
          <p:nvPr/>
        </p:nvSpPr>
        <p:spPr bwMode="auto">
          <a:xfrm>
            <a:off x="2667000" y="3924300"/>
            <a:ext cx="43434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讨论柱面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, 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二次曲面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60457" name="Rectangle 9"/>
          <p:cNvSpPr>
            <a:spLocks noChangeArrowheads="1"/>
          </p:cNvSpPr>
          <p:nvPr/>
        </p:nvSpPr>
        <p:spPr bwMode="auto">
          <a:xfrm>
            <a:off x="4267200" y="2224088"/>
            <a:ext cx="1676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求方程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;</a:t>
            </a:r>
          </a:p>
        </p:txBody>
      </p:sp>
      <p:sp>
        <p:nvSpPr>
          <p:cNvPr id="360458" name="Rectangle 10"/>
          <p:cNvSpPr>
            <a:spLocks noChangeArrowheads="1"/>
          </p:cNvSpPr>
          <p:nvPr/>
        </p:nvSpPr>
        <p:spPr bwMode="auto">
          <a:xfrm>
            <a:off x="4327525" y="3375246"/>
            <a:ext cx="170815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 dirty="0">
                <a:solidFill>
                  <a:srgbClr val="FFFFFF"/>
                </a:solidFill>
                <a:latin typeface="Times New Roman" pitchFamily="18" charset="0"/>
              </a:rPr>
              <a:t>研究图形</a:t>
            </a:r>
            <a:r>
              <a:rPr kumimoji="1" lang="en-US" altLang="zh-CN" sz="2800" b="1" dirty="0">
                <a:solidFill>
                  <a:srgbClr val="FFFFFF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38924" name="Group 11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38925" name="Group 12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8927" name="Line 13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8928" name="Picture 14" descr="BD10263_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8926" name="Rectangle 15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utoUpdateAnimBg="0"/>
      <p:bldP spid="360452" grpId="0" autoUpdateAnimBg="0"/>
      <p:bldP spid="360453" grpId="0" autoUpdateAnimBg="0"/>
      <p:bldP spid="360454" grpId="0" autoUpdateAnimBg="0"/>
      <p:bldP spid="360455" grpId="0" autoUpdateAnimBg="0"/>
      <p:bldP spid="360456" grpId="0" autoUpdateAnimBg="0"/>
      <p:bldP spid="360457" grpId="0" autoUpdateAnimBg="0"/>
      <p:bldP spid="36045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E41F14-AC0F-40C0-B33B-8EDDC1A0245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914400" y="609600"/>
            <a:ext cx="335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二、旋转曲面</a:t>
            </a:r>
          </a:p>
        </p:txBody>
      </p:sp>
      <p:sp>
        <p:nvSpPr>
          <p:cNvPr id="36147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定义</a:t>
            </a:r>
            <a:endParaRPr kumimoji="1" lang="zh-CN" altLang="en-US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4267200" y="1376363"/>
            <a:ext cx="40386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宋体" pitchFamily="2" charset="-122"/>
              </a:rPr>
              <a:t>绕其平面上的一条直线</a:t>
            </a:r>
          </a:p>
        </p:txBody>
      </p:sp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1600200" y="25146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这条定直线叫旋转曲面的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轴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1600200" y="3048000"/>
            <a:ext cx="2590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此曲线称</a:t>
            </a:r>
            <a:endParaRPr kumimoji="1" lang="zh-CN" altLang="en-US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61479" name="Rectangle 7"/>
          <p:cNvSpPr>
            <a:spLocks noChangeArrowheads="1"/>
          </p:cNvSpPr>
          <p:nvPr/>
        </p:nvSpPr>
        <p:spPr bwMode="auto">
          <a:xfrm>
            <a:off x="4343400" y="1952625"/>
            <a:ext cx="32766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称为</a:t>
            </a:r>
            <a:r>
              <a:rPr kumimoji="1" lang="zh-CN" altLang="en-US" sz="2800" b="1">
                <a:solidFill>
                  <a:schemeClr val="accent2"/>
                </a:solidFill>
                <a:latin typeface="宋体" pitchFamily="2" charset="-122"/>
              </a:rPr>
              <a:t>旋转曲面</a:t>
            </a:r>
            <a:r>
              <a:rPr kumimoji="1" lang="en-US" altLang="zh-CN" sz="2800" b="1">
                <a:latin typeface="宋体" pitchFamily="2" charset="-122"/>
              </a:rPr>
              <a:t>.</a:t>
            </a:r>
          </a:p>
        </p:txBody>
      </p:sp>
      <p:sp>
        <p:nvSpPr>
          <p:cNvPr id="361480" name="Rectangle 8"/>
          <p:cNvSpPr>
            <a:spLocks noChangeArrowheads="1"/>
          </p:cNvSpPr>
          <p:nvPr/>
        </p:nvSpPr>
        <p:spPr bwMode="auto">
          <a:xfrm>
            <a:off x="914400" y="1905000"/>
            <a:ext cx="4419600" cy="6048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旋转一周所成的曲面</a:t>
            </a:r>
            <a:r>
              <a:rPr kumimoji="1" lang="en-US" altLang="zh-CN" sz="2800" b="1">
                <a:latin typeface="宋体" pitchFamily="2" charset="-122"/>
              </a:rPr>
              <a:t>,</a:t>
            </a:r>
          </a:p>
        </p:txBody>
      </p:sp>
      <p:sp>
        <p:nvSpPr>
          <p:cNvPr id="361481" name="Rectangle 9"/>
          <p:cNvSpPr>
            <a:spLocks noChangeArrowheads="1"/>
          </p:cNvSpPr>
          <p:nvPr/>
        </p:nvSpPr>
        <p:spPr bwMode="auto">
          <a:xfrm>
            <a:off x="3036888" y="3062288"/>
            <a:ext cx="1077912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accent2"/>
                </a:solidFill>
                <a:latin typeface="宋体" pitchFamily="2" charset="-122"/>
              </a:rPr>
              <a:t>母线</a:t>
            </a:r>
            <a:r>
              <a:rPr kumimoji="1" lang="en-US" altLang="zh-CN" sz="2800" b="1">
                <a:solidFill>
                  <a:schemeClr val="accent2"/>
                </a:solidFill>
                <a:latin typeface="宋体" pitchFamily="2" charset="-122"/>
              </a:rPr>
              <a:t>.</a:t>
            </a:r>
            <a:endParaRPr kumimoji="1" lang="en-US" altLang="zh-CN" sz="2800" b="1">
              <a:latin typeface="宋体" pitchFamily="2" charset="-122"/>
            </a:endParaRPr>
          </a:p>
        </p:txBody>
      </p:sp>
      <p:sp>
        <p:nvSpPr>
          <p:cNvPr id="361489" name="Text Box 17"/>
          <p:cNvSpPr txBox="1">
            <a:spLocks noChangeArrowheads="1"/>
          </p:cNvSpPr>
          <p:nvPr/>
        </p:nvSpPr>
        <p:spPr bwMode="auto">
          <a:xfrm>
            <a:off x="1066800" y="3581400"/>
            <a:ext cx="19812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   </a:t>
            </a:r>
            <a:r>
              <a:rPr kumimoji="1" lang="zh-CN" altLang="en-US" sz="2800" b="1">
                <a:latin typeface="Times New Roman" pitchFamily="18" charset="0"/>
              </a:rPr>
              <a:t>为方便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361490" name="Rectangle 18"/>
          <p:cNvSpPr>
            <a:spLocks noChangeArrowheads="1"/>
          </p:cNvSpPr>
          <p:nvPr/>
        </p:nvSpPr>
        <p:spPr bwMode="auto">
          <a:xfrm>
            <a:off x="914400" y="4086225"/>
            <a:ext cx="31242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平面取作坐标面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endParaRPr kumimoji="1" lang="en-US" altLang="zh-CN" sz="2400">
              <a:latin typeface="Times New Roman" pitchFamily="18" charset="0"/>
            </a:endParaRPr>
          </a:p>
        </p:txBody>
      </p:sp>
      <p:sp>
        <p:nvSpPr>
          <p:cNvPr id="361491" name="Rectangle 19"/>
          <p:cNvSpPr>
            <a:spLocks noChangeArrowheads="1"/>
          </p:cNvSpPr>
          <p:nvPr/>
        </p:nvSpPr>
        <p:spPr bwMode="auto">
          <a:xfrm>
            <a:off x="3581400" y="4086225"/>
            <a:ext cx="19812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旋转轴取</a:t>
            </a:r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361492" name="Rectangle 20"/>
          <p:cNvSpPr>
            <a:spLocks noChangeArrowheads="1"/>
          </p:cNvSpPr>
          <p:nvPr/>
        </p:nvSpPr>
        <p:spPr bwMode="auto">
          <a:xfrm>
            <a:off x="914400" y="4572000"/>
            <a:ext cx="22860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作坐标轴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  <a:endParaRPr kumimoji="1" lang="en-US" altLang="zh-CN" sz="2400">
              <a:latin typeface="Times New Roman" pitchFamily="18" charset="0"/>
            </a:endParaRPr>
          </a:p>
        </p:txBody>
      </p:sp>
      <p:grpSp>
        <p:nvGrpSpPr>
          <p:cNvPr id="39951" name="Group 21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39973" name="Group 22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39975" name="Line 23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9976" name="Picture 24" descr="BD10263_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9974" name="Rectangle 25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39952" name="Rectangle 26"/>
          <p:cNvSpPr>
            <a:spLocks noChangeArrowheads="1"/>
          </p:cNvSpPr>
          <p:nvPr/>
        </p:nvSpPr>
        <p:spPr bwMode="auto">
          <a:xfrm>
            <a:off x="4038600" y="685800"/>
            <a:ext cx="4419600" cy="5794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</a:rPr>
              <a:t>(surface  of  revolution)</a:t>
            </a:r>
          </a:p>
        </p:txBody>
      </p:sp>
      <p:sp>
        <p:nvSpPr>
          <p:cNvPr id="361499" name="Text Box 27"/>
          <p:cNvSpPr txBox="1">
            <a:spLocks noChangeArrowheads="1"/>
          </p:cNvSpPr>
          <p:nvPr/>
        </p:nvSpPr>
        <p:spPr bwMode="auto">
          <a:xfrm>
            <a:off x="2743200" y="3581400"/>
            <a:ext cx="25146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en-US" altLang="zh-CN" sz="2400">
                <a:latin typeface="Times New Roman" pitchFamily="18" charset="0"/>
              </a:rPr>
              <a:t> </a:t>
            </a:r>
            <a:r>
              <a:rPr kumimoji="1" lang="zh-CN" altLang="en-US" sz="2800" b="1">
                <a:latin typeface="Times New Roman" pitchFamily="18" charset="0"/>
              </a:rPr>
              <a:t>常把曲线所在</a:t>
            </a:r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361500" name="Text Box 28"/>
          <p:cNvSpPr txBox="1">
            <a:spLocks noChangeArrowheads="1"/>
          </p:cNvSpPr>
          <p:nvPr/>
        </p:nvSpPr>
        <p:spPr bwMode="auto">
          <a:xfrm>
            <a:off x="1752600" y="1371600"/>
            <a:ext cx="29718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2800" b="1">
                <a:latin typeface="宋体" pitchFamily="2" charset="-122"/>
              </a:rPr>
              <a:t>以一条</a:t>
            </a:r>
            <a:r>
              <a:rPr kumimoji="1" lang="zh-CN" altLang="en-US" sz="2800" b="1">
                <a:solidFill>
                  <a:srgbClr val="0000FF"/>
                </a:solidFill>
                <a:latin typeface="宋体" pitchFamily="2" charset="-122"/>
              </a:rPr>
              <a:t>平面曲线</a:t>
            </a:r>
          </a:p>
        </p:txBody>
      </p: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6999288" y="3048000"/>
            <a:ext cx="0" cy="1981200"/>
            <a:chOff x="3648" y="2688"/>
            <a:chExt cx="0" cy="1248"/>
          </a:xfrm>
        </p:grpSpPr>
        <p:sp>
          <p:nvSpPr>
            <p:cNvPr id="39971" name="Line 30"/>
            <p:cNvSpPr>
              <a:spLocks noChangeShapeType="1"/>
            </p:cNvSpPr>
            <p:nvPr/>
          </p:nvSpPr>
          <p:spPr bwMode="auto">
            <a:xfrm flipV="1">
              <a:off x="3648" y="3120"/>
              <a:ext cx="0" cy="81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2" name="Line 33"/>
            <p:cNvSpPr>
              <a:spLocks noChangeShapeType="1"/>
            </p:cNvSpPr>
            <p:nvPr/>
          </p:nvSpPr>
          <p:spPr bwMode="auto">
            <a:xfrm flipV="1">
              <a:off x="3648" y="2688"/>
              <a:ext cx="0" cy="38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61533" name="Freeform 61"/>
          <p:cNvSpPr>
            <a:spLocks/>
          </p:cNvSpPr>
          <p:nvPr/>
        </p:nvSpPr>
        <p:spPr bwMode="auto">
          <a:xfrm>
            <a:off x="7608888" y="3657600"/>
            <a:ext cx="392112" cy="1292225"/>
          </a:xfrm>
          <a:custGeom>
            <a:avLst/>
            <a:gdLst>
              <a:gd name="T0" fmla="*/ 180975 w 247"/>
              <a:gd name="T1" fmla="*/ 0 h 814"/>
              <a:gd name="T2" fmla="*/ 104775 w 247"/>
              <a:gd name="T3" fmla="*/ 152400 h 814"/>
              <a:gd name="T4" fmla="*/ 28575 w 247"/>
              <a:gd name="T5" fmla="*/ 381000 h 814"/>
              <a:gd name="T6" fmla="*/ 0 w 247"/>
              <a:gd name="T7" fmla="*/ 595313 h 814"/>
              <a:gd name="T8" fmla="*/ 28575 w 247"/>
              <a:gd name="T9" fmla="*/ 762000 h 814"/>
              <a:gd name="T10" fmla="*/ 87312 w 247"/>
              <a:gd name="T11" fmla="*/ 885825 h 814"/>
              <a:gd name="T12" fmla="*/ 144462 w 247"/>
              <a:gd name="T13" fmla="*/ 1001713 h 814"/>
              <a:gd name="T14" fmla="*/ 392112 w 247"/>
              <a:gd name="T15" fmla="*/ 1292225 h 8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7"/>
              <a:gd name="T25" fmla="*/ 0 h 814"/>
              <a:gd name="T26" fmla="*/ 247 w 247"/>
              <a:gd name="T27" fmla="*/ 814 h 81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7" h="814">
                <a:moveTo>
                  <a:pt x="114" y="0"/>
                </a:moveTo>
                <a:cubicBezTo>
                  <a:pt x="98" y="28"/>
                  <a:pt x="82" y="56"/>
                  <a:pt x="66" y="96"/>
                </a:cubicBezTo>
                <a:cubicBezTo>
                  <a:pt x="50" y="136"/>
                  <a:pt x="29" y="194"/>
                  <a:pt x="18" y="240"/>
                </a:cubicBezTo>
                <a:cubicBezTo>
                  <a:pt x="7" y="286"/>
                  <a:pt x="0" y="335"/>
                  <a:pt x="0" y="375"/>
                </a:cubicBezTo>
                <a:cubicBezTo>
                  <a:pt x="0" y="415"/>
                  <a:pt x="9" y="450"/>
                  <a:pt x="18" y="480"/>
                </a:cubicBezTo>
                <a:cubicBezTo>
                  <a:pt x="27" y="510"/>
                  <a:pt x="43" y="533"/>
                  <a:pt x="55" y="558"/>
                </a:cubicBezTo>
                <a:cubicBezTo>
                  <a:pt x="67" y="583"/>
                  <a:pt x="59" y="588"/>
                  <a:pt x="91" y="631"/>
                </a:cubicBezTo>
                <a:cubicBezTo>
                  <a:pt x="123" y="674"/>
                  <a:pt x="215" y="776"/>
                  <a:pt x="247" y="814"/>
                </a:cubicBezTo>
              </a:path>
            </a:pathLst>
          </a:custGeom>
          <a:noFill/>
          <a:ln w="28575">
            <a:solidFill>
              <a:srgbClr val="CC1818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6019800" y="3048000"/>
            <a:ext cx="1981200" cy="2209800"/>
            <a:chOff x="2112" y="2496"/>
            <a:chExt cx="1248" cy="1392"/>
          </a:xfrm>
        </p:grpSpPr>
        <p:grpSp>
          <p:nvGrpSpPr>
            <p:cNvPr id="39960" name="Group 72"/>
            <p:cNvGrpSpPr>
              <a:grpSpLocks/>
            </p:cNvGrpSpPr>
            <p:nvPr/>
          </p:nvGrpSpPr>
          <p:grpSpPr bwMode="auto">
            <a:xfrm>
              <a:off x="2112" y="2496"/>
              <a:ext cx="1248" cy="1392"/>
              <a:chOff x="3456" y="2688"/>
              <a:chExt cx="1248" cy="1392"/>
            </a:xfrm>
          </p:grpSpPr>
          <p:sp>
            <p:nvSpPr>
              <p:cNvPr id="39962" name="Line 73"/>
              <p:cNvSpPr>
                <a:spLocks noChangeShapeType="1"/>
              </p:cNvSpPr>
              <p:nvPr/>
            </p:nvSpPr>
            <p:spPr bwMode="auto">
              <a:xfrm flipV="1">
                <a:off x="4080" y="3120"/>
                <a:ext cx="0" cy="81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9963" name="Group 74"/>
              <p:cNvGrpSpPr>
                <a:grpSpLocks/>
              </p:cNvGrpSpPr>
              <p:nvPr/>
            </p:nvGrpSpPr>
            <p:grpSpPr bwMode="auto">
              <a:xfrm>
                <a:off x="3456" y="2688"/>
                <a:ext cx="1248" cy="1392"/>
                <a:chOff x="3024" y="2688"/>
                <a:chExt cx="1248" cy="1392"/>
              </a:xfrm>
            </p:grpSpPr>
            <p:sp>
              <p:nvSpPr>
                <p:cNvPr id="39964" name="Freeform 75"/>
                <p:cNvSpPr>
                  <a:spLocks/>
                </p:cNvSpPr>
                <p:nvPr/>
              </p:nvSpPr>
              <p:spPr bwMode="auto">
                <a:xfrm>
                  <a:off x="4025" y="3072"/>
                  <a:ext cx="247" cy="814"/>
                </a:xfrm>
                <a:custGeom>
                  <a:avLst/>
                  <a:gdLst>
                    <a:gd name="T0" fmla="*/ 114 w 247"/>
                    <a:gd name="T1" fmla="*/ 0 h 814"/>
                    <a:gd name="T2" fmla="*/ 66 w 247"/>
                    <a:gd name="T3" fmla="*/ 96 h 814"/>
                    <a:gd name="T4" fmla="*/ 18 w 247"/>
                    <a:gd name="T5" fmla="*/ 240 h 814"/>
                    <a:gd name="T6" fmla="*/ 0 w 247"/>
                    <a:gd name="T7" fmla="*/ 375 h 814"/>
                    <a:gd name="T8" fmla="*/ 18 w 247"/>
                    <a:gd name="T9" fmla="*/ 480 h 814"/>
                    <a:gd name="T10" fmla="*/ 55 w 247"/>
                    <a:gd name="T11" fmla="*/ 558 h 814"/>
                    <a:gd name="T12" fmla="*/ 91 w 247"/>
                    <a:gd name="T13" fmla="*/ 631 h 814"/>
                    <a:gd name="T14" fmla="*/ 247 w 247"/>
                    <a:gd name="T15" fmla="*/ 814 h 8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47"/>
                    <a:gd name="T25" fmla="*/ 0 h 814"/>
                    <a:gd name="T26" fmla="*/ 247 w 247"/>
                    <a:gd name="T27" fmla="*/ 814 h 8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47" h="814">
                      <a:moveTo>
                        <a:pt x="114" y="0"/>
                      </a:moveTo>
                      <a:cubicBezTo>
                        <a:pt x="98" y="28"/>
                        <a:pt x="82" y="56"/>
                        <a:pt x="66" y="96"/>
                      </a:cubicBezTo>
                      <a:cubicBezTo>
                        <a:pt x="50" y="136"/>
                        <a:pt x="29" y="194"/>
                        <a:pt x="18" y="240"/>
                      </a:cubicBezTo>
                      <a:cubicBezTo>
                        <a:pt x="7" y="286"/>
                        <a:pt x="0" y="335"/>
                        <a:pt x="0" y="375"/>
                      </a:cubicBezTo>
                      <a:cubicBezTo>
                        <a:pt x="0" y="415"/>
                        <a:pt x="9" y="450"/>
                        <a:pt x="18" y="480"/>
                      </a:cubicBezTo>
                      <a:cubicBezTo>
                        <a:pt x="27" y="510"/>
                        <a:pt x="43" y="533"/>
                        <a:pt x="55" y="558"/>
                      </a:cubicBezTo>
                      <a:cubicBezTo>
                        <a:pt x="67" y="583"/>
                        <a:pt x="59" y="588"/>
                        <a:pt x="91" y="631"/>
                      </a:cubicBezTo>
                      <a:cubicBezTo>
                        <a:pt x="123" y="674"/>
                        <a:pt x="215" y="776"/>
                        <a:pt x="247" y="814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9965" name="Group 76"/>
                <p:cNvGrpSpPr>
                  <a:grpSpLocks/>
                </p:cNvGrpSpPr>
                <p:nvPr/>
              </p:nvGrpSpPr>
              <p:grpSpPr bwMode="auto">
                <a:xfrm>
                  <a:off x="3024" y="2688"/>
                  <a:ext cx="1248" cy="1392"/>
                  <a:chOff x="3024" y="2688"/>
                  <a:chExt cx="1248" cy="1392"/>
                </a:xfrm>
              </p:grpSpPr>
              <p:sp>
                <p:nvSpPr>
                  <p:cNvPr id="39966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3744"/>
                    <a:ext cx="1248" cy="336"/>
                  </a:xfrm>
                  <a:prstGeom prst="ellipse">
                    <a:avLst/>
                  </a:prstGeom>
                  <a:solidFill>
                    <a:srgbClr val="00FF00">
                      <a:alpha val="50195"/>
                    </a:srgbClr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967" name="Freeform 78"/>
                  <p:cNvSpPr>
                    <a:spLocks/>
                  </p:cNvSpPr>
                  <p:nvPr/>
                </p:nvSpPr>
                <p:spPr bwMode="auto">
                  <a:xfrm>
                    <a:off x="3024" y="3072"/>
                    <a:ext cx="1248" cy="816"/>
                  </a:xfrm>
                  <a:custGeom>
                    <a:avLst/>
                    <a:gdLst>
                      <a:gd name="T0" fmla="*/ 144 w 1248"/>
                      <a:gd name="T1" fmla="*/ 0 h 816"/>
                      <a:gd name="T2" fmla="*/ 1104 w 1248"/>
                      <a:gd name="T3" fmla="*/ 0 h 816"/>
                      <a:gd name="T4" fmla="*/ 1008 w 1248"/>
                      <a:gd name="T5" fmla="*/ 240 h 816"/>
                      <a:gd name="T6" fmla="*/ 990 w 1248"/>
                      <a:gd name="T7" fmla="*/ 375 h 816"/>
                      <a:gd name="T8" fmla="*/ 1008 w 1248"/>
                      <a:gd name="T9" fmla="*/ 480 h 816"/>
                      <a:gd name="T10" fmla="*/ 1081 w 1248"/>
                      <a:gd name="T11" fmla="*/ 631 h 816"/>
                      <a:gd name="T12" fmla="*/ 1248 w 1248"/>
                      <a:gd name="T13" fmla="*/ 816 h 816"/>
                      <a:gd name="T14" fmla="*/ 0 w 1248"/>
                      <a:gd name="T15" fmla="*/ 816 h 816"/>
                      <a:gd name="T16" fmla="*/ 192 w 1248"/>
                      <a:gd name="T17" fmla="*/ 576 h 816"/>
                      <a:gd name="T18" fmla="*/ 240 w 1248"/>
                      <a:gd name="T19" fmla="*/ 432 h 816"/>
                      <a:gd name="T20" fmla="*/ 240 w 1248"/>
                      <a:gd name="T21" fmla="*/ 288 h 816"/>
                      <a:gd name="T22" fmla="*/ 192 w 1248"/>
                      <a:gd name="T23" fmla="*/ 96 h 816"/>
                      <a:gd name="T24" fmla="*/ 144 w 1248"/>
                      <a:gd name="T25" fmla="*/ 0 h 81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248"/>
                      <a:gd name="T40" fmla="*/ 0 h 816"/>
                      <a:gd name="T41" fmla="*/ 1248 w 1248"/>
                      <a:gd name="T42" fmla="*/ 816 h 81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248" h="816">
                        <a:moveTo>
                          <a:pt x="144" y="0"/>
                        </a:moveTo>
                        <a:lnTo>
                          <a:pt x="1104" y="0"/>
                        </a:lnTo>
                        <a:lnTo>
                          <a:pt x="1008" y="240"/>
                        </a:lnTo>
                        <a:lnTo>
                          <a:pt x="990" y="375"/>
                        </a:lnTo>
                        <a:lnTo>
                          <a:pt x="1008" y="480"/>
                        </a:lnTo>
                        <a:lnTo>
                          <a:pt x="1081" y="631"/>
                        </a:lnTo>
                        <a:lnTo>
                          <a:pt x="1248" y="816"/>
                        </a:lnTo>
                        <a:lnTo>
                          <a:pt x="0" y="816"/>
                        </a:lnTo>
                        <a:lnTo>
                          <a:pt x="192" y="576"/>
                        </a:lnTo>
                        <a:lnTo>
                          <a:pt x="240" y="432"/>
                        </a:lnTo>
                        <a:lnTo>
                          <a:pt x="240" y="288"/>
                        </a:lnTo>
                        <a:lnTo>
                          <a:pt x="192" y="96"/>
                        </a:lnTo>
                        <a:lnTo>
                          <a:pt x="144" y="0"/>
                        </a:lnTo>
                        <a:close/>
                      </a:path>
                    </a:pathLst>
                  </a:custGeom>
                  <a:solidFill>
                    <a:srgbClr val="00FF00">
                      <a:alpha val="50195"/>
                    </a:srgbClr>
                  </a:solidFill>
                  <a:ln w="285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968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3168" y="2928"/>
                    <a:ext cx="960" cy="288"/>
                  </a:xfrm>
                  <a:prstGeom prst="ellipse">
                    <a:avLst/>
                  </a:prstGeom>
                  <a:solidFill>
                    <a:srgbClr val="00FF00">
                      <a:alpha val="50195"/>
                    </a:srgbClr>
                  </a:solidFill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969" name="Freeform 80"/>
                  <p:cNvSpPr>
                    <a:spLocks/>
                  </p:cNvSpPr>
                  <p:nvPr/>
                </p:nvSpPr>
                <p:spPr bwMode="auto">
                  <a:xfrm>
                    <a:off x="3024" y="3072"/>
                    <a:ext cx="255" cy="816"/>
                  </a:xfrm>
                  <a:custGeom>
                    <a:avLst/>
                    <a:gdLst>
                      <a:gd name="T0" fmla="*/ 144 w 255"/>
                      <a:gd name="T1" fmla="*/ 0 h 816"/>
                      <a:gd name="T2" fmla="*/ 185 w 255"/>
                      <a:gd name="T3" fmla="*/ 101 h 816"/>
                      <a:gd name="T4" fmla="*/ 240 w 255"/>
                      <a:gd name="T5" fmla="*/ 288 h 816"/>
                      <a:gd name="T6" fmla="*/ 249 w 255"/>
                      <a:gd name="T7" fmla="*/ 366 h 816"/>
                      <a:gd name="T8" fmla="*/ 240 w 255"/>
                      <a:gd name="T9" fmla="*/ 485 h 816"/>
                      <a:gd name="T10" fmla="*/ 158 w 255"/>
                      <a:gd name="T11" fmla="*/ 622 h 816"/>
                      <a:gd name="T12" fmla="*/ 85 w 255"/>
                      <a:gd name="T13" fmla="*/ 722 h 816"/>
                      <a:gd name="T14" fmla="*/ 39 w 255"/>
                      <a:gd name="T15" fmla="*/ 768 h 816"/>
                      <a:gd name="T16" fmla="*/ 0 w 255"/>
                      <a:gd name="T17" fmla="*/ 816 h 81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55"/>
                      <a:gd name="T28" fmla="*/ 0 h 816"/>
                      <a:gd name="T29" fmla="*/ 255 w 255"/>
                      <a:gd name="T30" fmla="*/ 816 h 81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55" h="816">
                        <a:moveTo>
                          <a:pt x="144" y="0"/>
                        </a:moveTo>
                        <a:cubicBezTo>
                          <a:pt x="151" y="17"/>
                          <a:pt x="169" y="53"/>
                          <a:pt x="185" y="101"/>
                        </a:cubicBezTo>
                        <a:cubicBezTo>
                          <a:pt x="201" y="149"/>
                          <a:pt x="229" y="244"/>
                          <a:pt x="240" y="288"/>
                        </a:cubicBezTo>
                        <a:cubicBezTo>
                          <a:pt x="251" y="332"/>
                          <a:pt x="249" y="333"/>
                          <a:pt x="249" y="366"/>
                        </a:cubicBezTo>
                        <a:cubicBezTo>
                          <a:pt x="249" y="399"/>
                          <a:pt x="255" y="442"/>
                          <a:pt x="240" y="485"/>
                        </a:cubicBezTo>
                        <a:cubicBezTo>
                          <a:pt x="225" y="528"/>
                          <a:pt x="184" y="582"/>
                          <a:pt x="158" y="622"/>
                        </a:cubicBezTo>
                        <a:cubicBezTo>
                          <a:pt x="132" y="662"/>
                          <a:pt x="105" y="698"/>
                          <a:pt x="85" y="722"/>
                        </a:cubicBezTo>
                        <a:cubicBezTo>
                          <a:pt x="65" y="746"/>
                          <a:pt x="53" y="752"/>
                          <a:pt x="39" y="768"/>
                        </a:cubicBezTo>
                        <a:cubicBezTo>
                          <a:pt x="25" y="784"/>
                          <a:pt x="8" y="806"/>
                          <a:pt x="0" y="816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970" name="Line 8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48" y="2688"/>
                    <a:ext cx="0" cy="384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39961" name="Freeform 82"/>
            <p:cNvSpPr>
              <a:spLocks/>
            </p:cNvSpPr>
            <p:nvPr/>
          </p:nvSpPr>
          <p:spPr bwMode="auto">
            <a:xfrm>
              <a:off x="3113" y="2880"/>
              <a:ext cx="247" cy="814"/>
            </a:xfrm>
            <a:custGeom>
              <a:avLst/>
              <a:gdLst>
                <a:gd name="T0" fmla="*/ 114 w 247"/>
                <a:gd name="T1" fmla="*/ 0 h 814"/>
                <a:gd name="T2" fmla="*/ 66 w 247"/>
                <a:gd name="T3" fmla="*/ 96 h 814"/>
                <a:gd name="T4" fmla="*/ 18 w 247"/>
                <a:gd name="T5" fmla="*/ 240 h 814"/>
                <a:gd name="T6" fmla="*/ 0 w 247"/>
                <a:gd name="T7" fmla="*/ 375 h 814"/>
                <a:gd name="T8" fmla="*/ 18 w 247"/>
                <a:gd name="T9" fmla="*/ 480 h 814"/>
                <a:gd name="T10" fmla="*/ 55 w 247"/>
                <a:gd name="T11" fmla="*/ 558 h 814"/>
                <a:gd name="T12" fmla="*/ 91 w 247"/>
                <a:gd name="T13" fmla="*/ 631 h 814"/>
                <a:gd name="T14" fmla="*/ 247 w 247"/>
                <a:gd name="T15" fmla="*/ 814 h 8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7"/>
                <a:gd name="T25" fmla="*/ 0 h 814"/>
                <a:gd name="T26" fmla="*/ 247 w 247"/>
                <a:gd name="T27" fmla="*/ 814 h 8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7" h="814">
                  <a:moveTo>
                    <a:pt x="114" y="0"/>
                  </a:moveTo>
                  <a:cubicBezTo>
                    <a:pt x="98" y="28"/>
                    <a:pt x="82" y="56"/>
                    <a:pt x="66" y="96"/>
                  </a:cubicBezTo>
                  <a:cubicBezTo>
                    <a:pt x="50" y="136"/>
                    <a:pt x="29" y="194"/>
                    <a:pt x="18" y="240"/>
                  </a:cubicBezTo>
                  <a:cubicBezTo>
                    <a:pt x="7" y="286"/>
                    <a:pt x="0" y="335"/>
                    <a:pt x="0" y="375"/>
                  </a:cubicBezTo>
                  <a:cubicBezTo>
                    <a:pt x="0" y="415"/>
                    <a:pt x="9" y="450"/>
                    <a:pt x="18" y="480"/>
                  </a:cubicBezTo>
                  <a:cubicBezTo>
                    <a:pt x="27" y="510"/>
                    <a:pt x="43" y="533"/>
                    <a:pt x="55" y="558"/>
                  </a:cubicBezTo>
                  <a:cubicBezTo>
                    <a:pt x="67" y="583"/>
                    <a:pt x="59" y="588"/>
                    <a:pt x="91" y="631"/>
                  </a:cubicBezTo>
                  <a:cubicBezTo>
                    <a:pt x="123" y="674"/>
                    <a:pt x="215" y="776"/>
                    <a:pt x="247" y="814"/>
                  </a:cubicBezTo>
                </a:path>
              </a:pathLst>
            </a:custGeom>
            <a:noFill/>
            <a:ln w="28575">
              <a:solidFill>
                <a:srgbClr val="CC1818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61556" name="Rectangle 84"/>
          <p:cNvSpPr>
            <a:spLocks noChangeArrowheads="1"/>
          </p:cNvSpPr>
          <p:nvPr/>
        </p:nvSpPr>
        <p:spPr bwMode="auto">
          <a:xfrm>
            <a:off x="7685088" y="3962400"/>
            <a:ext cx="1154112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CC1818"/>
                </a:solidFill>
                <a:latin typeface="宋体" pitchFamily="2" charset="-122"/>
              </a:rPr>
              <a:t>母线</a:t>
            </a:r>
          </a:p>
        </p:txBody>
      </p:sp>
      <p:sp>
        <p:nvSpPr>
          <p:cNvPr id="361557" name="Rectangle 85"/>
          <p:cNvSpPr>
            <a:spLocks noChangeArrowheads="1"/>
          </p:cNvSpPr>
          <p:nvPr/>
        </p:nvSpPr>
        <p:spPr bwMode="auto">
          <a:xfrm>
            <a:off x="6805613" y="2833688"/>
            <a:ext cx="966787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rgbClr val="FF3300"/>
                </a:solidFill>
                <a:latin typeface="Times New Roman" pitchFamily="18" charset="0"/>
              </a:rPr>
              <a:t>轴</a:t>
            </a:r>
            <a:endParaRPr kumimoji="1" lang="zh-CN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6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1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61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6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6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6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autoUpdateAnimBg="0"/>
      <p:bldP spid="361476" grpId="0" autoUpdateAnimBg="0"/>
      <p:bldP spid="361477" grpId="0" autoUpdateAnimBg="0"/>
      <p:bldP spid="361478" grpId="0" autoUpdateAnimBg="0"/>
      <p:bldP spid="361479" grpId="0" autoUpdateAnimBg="0"/>
      <p:bldP spid="361480" grpId="0" autoUpdateAnimBg="0"/>
      <p:bldP spid="361481" grpId="0" autoUpdateAnimBg="0"/>
      <p:bldP spid="361489" grpId="0" build="p" autoUpdateAnimBg="0"/>
      <p:bldP spid="361490" grpId="0" autoUpdateAnimBg="0"/>
      <p:bldP spid="361491" grpId="0" autoUpdateAnimBg="0"/>
      <p:bldP spid="361492" grpId="0" autoUpdateAnimBg="0"/>
      <p:bldP spid="361499" grpId="0" build="p" autoUpdateAnimBg="0"/>
      <p:bldP spid="361500" grpId="0" autoUpdateAnimBg="0"/>
      <p:bldP spid="361533" grpId="0" animBg="1"/>
      <p:bldP spid="361556" grpId="0" autoUpdateAnimBg="0"/>
      <p:bldP spid="36155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3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26482-22E1-454A-8F3E-801CDC00F3C9}" type="slidenum">
              <a:rPr lang="en-US" altLang="zh-CN" smtClean="0"/>
              <a:pPr/>
              <a:t>7</a:t>
            </a:fld>
            <a:endParaRPr lang="en-US" altLang="zh-CN"/>
          </a:p>
        </p:txBody>
      </p:sp>
      <p:grpSp>
        <p:nvGrpSpPr>
          <p:cNvPr id="2" name="Group 108"/>
          <p:cNvGrpSpPr>
            <a:grpSpLocks/>
          </p:cNvGrpSpPr>
          <p:nvPr/>
        </p:nvGrpSpPr>
        <p:grpSpPr bwMode="auto">
          <a:xfrm>
            <a:off x="6477000" y="1143000"/>
            <a:ext cx="762000" cy="457200"/>
            <a:chOff x="4800" y="2544"/>
            <a:chExt cx="480" cy="288"/>
          </a:xfrm>
        </p:grpSpPr>
        <p:sp>
          <p:nvSpPr>
            <p:cNvPr id="5176" name="Line 102"/>
            <p:cNvSpPr>
              <a:spLocks noChangeShapeType="1"/>
            </p:cNvSpPr>
            <p:nvPr/>
          </p:nvSpPr>
          <p:spPr bwMode="auto">
            <a:xfrm>
              <a:off x="4800" y="2688"/>
              <a:ext cx="14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77" name="Line 95"/>
            <p:cNvSpPr>
              <a:spLocks noChangeShapeType="1"/>
            </p:cNvSpPr>
            <p:nvPr/>
          </p:nvSpPr>
          <p:spPr bwMode="auto">
            <a:xfrm flipH="1">
              <a:off x="4800" y="268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5142" name="Object 20"/>
            <p:cNvGraphicFramePr>
              <a:graphicFrameLocks noChangeAspect="1"/>
            </p:cNvGraphicFramePr>
            <p:nvPr/>
          </p:nvGraphicFramePr>
          <p:xfrm>
            <a:off x="4880" y="2544"/>
            <a:ext cx="112" cy="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9" name="公式" r:id="rId3" imgW="241200" imgH="317160" progId="Equation.3">
                    <p:embed/>
                  </p:oleObj>
                </mc:Choice>
                <mc:Fallback>
                  <p:oleObj name="公式" r:id="rId3" imgW="241200" imgH="31716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0" y="2544"/>
                          <a:ext cx="112" cy="1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48512" name="Object 0"/>
          <p:cNvGraphicFramePr>
            <a:graphicFrameLocks noChangeAspect="1"/>
          </p:cNvGraphicFramePr>
          <p:nvPr/>
        </p:nvGraphicFramePr>
        <p:xfrm>
          <a:off x="2057400" y="1749425"/>
          <a:ext cx="21082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公式" r:id="rId5" imgW="2031840" imgH="431640" progId="Equation.3">
                  <p:embed/>
                </p:oleObj>
              </mc:Choice>
              <mc:Fallback>
                <p:oleObj name="公式" r:id="rId5" imgW="2031840" imgH="4316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749425"/>
                        <a:ext cx="210820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13" name="Object 1"/>
          <p:cNvGraphicFramePr>
            <a:graphicFrameLocks noChangeAspect="1"/>
          </p:cNvGraphicFramePr>
          <p:nvPr/>
        </p:nvGraphicFramePr>
        <p:xfrm>
          <a:off x="1192213" y="3124200"/>
          <a:ext cx="147478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Equation" r:id="rId7" imgW="1409400" imgH="419040" progId="Equation.3">
                  <p:embed/>
                </p:oleObj>
              </mc:Choice>
              <mc:Fallback>
                <p:oleObj name="Equation" r:id="rId7" imgW="140940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3" y="3124200"/>
                        <a:ext cx="1474787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14" name="Object 2"/>
          <p:cNvGraphicFramePr>
            <a:graphicFrameLocks noChangeAspect="1"/>
          </p:cNvGraphicFramePr>
          <p:nvPr/>
        </p:nvGraphicFramePr>
        <p:xfrm>
          <a:off x="4381500" y="3665538"/>
          <a:ext cx="19431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Equation" r:id="rId9" imgW="1942920" imgH="520560" progId="Equation.3">
                  <p:embed/>
                </p:oleObj>
              </mc:Choice>
              <mc:Fallback>
                <p:oleObj name="Equation" r:id="rId9" imgW="1942920" imgH="5205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0" y="3665538"/>
                        <a:ext cx="1943100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5" name="Rectangle 26"/>
          <p:cNvSpPr>
            <a:spLocks noChangeArrowheads="1"/>
          </p:cNvSpPr>
          <p:nvPr/>
        </p:nvSpPr>
        <p:spPr bwMode="auto">
          <a:xfrm>
            <a:off x="1066800" y="990600"/>
            <a:ext cx="3792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旋转过程中的特征：</a:t>
            </a:r>
          </a:p>
        </p:txBody>
      </p:sp>
      <p:sp>
        <p:nvSpPr>
          <p:cNvPr id="362523" name="Text Box 27"/>
          <p:cNvSpPr txBox="1">
            <a:spLocks noChangeArrowheads="1"/>
          </p:cNvSpPr>
          <p:nvPr/>
        </p:nvSpPr>
        <p:spPr bwMode="auto">
          <a:xfrm>
            <a:off x="1066800" y="1676400"/>
            <a:ext cx="1295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如图</a:t>
            </a:r>
          </a:p>
        </p:txBody>
      </p:sp>
      <p:sp>
        <p:nvSpPr>
          <p:cNvPr id="362524" name="Text Box 28"/>
          <p:cNvSpPr txBox="1">
            <a:spLocks noChangeArrowheads="1"/>
          </p:cNvSpPr>
          <p:nvPr/>
        </p:nvSpPr>
        <p:spPr bwMode="auto">
          <a:xfrm>
            <a:off x="1219200" y="44196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将</a:t>
            </a:r>
          </a:p>
        </p:txBody>
      </p:sp>
      <p:graphicFrame>
        <p:nvGraphicFramePr>
          <p:cNvPr id="448515" name="Object 3"/>
          <p:cNvGraphicFramePr>
            <a:graphicFrameLocks noChangeAspect="1"/>
          </p:cNvGraphicFramePr>
          <p:nvPr/>
        </p:nvGraphicFramePr>
        <p:xfrm>
          <a:off x="1727200" y="4495800"/>
          <a:ext cx="9398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Equation" r:id="rId11" imgW="939600" imgH="419040" progId="Equation.3">
                  <p:embed/>
                </p:oleObj>
              </mc:Choice>
              <mc:Fallback>
                <p:oleObj name="Equation" r:id="rId11" imgW="9396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495800"/>
                        <a:ext cx="9398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16" name="Object 4"/>
          <p:cNvGraphicFramePr>
            <a:graphicFrameLocks noChangeAspect="1"/>
          </p:cNvGraphicFramePr>
          <p:nvPr/>
        </p:nvGraphicFramePr>
        <p:xfrm>
          <a:off x="5664200" y="4495800"/>
          <a:ext cx="18796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公式" r:id="rId13" imgW="1955520" imgH="457200" progId="Equation.3">
                  <p:embed/>
                </p:oleObj>
              </mc:Choice>
              <mc:Fallback>
                <p:oleObj name="公式" r:id="rId13" imgW="195552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4495800"/>
                        <a:ext cx="18796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17" name="Object 5"/>
          <p:cNvGraphicFramePr>
            <a:graphicFrameLocks noChangeAspect="1"/>
          </p:cNvGraphicFramePr>
          <p:nvPr/>
        </p:nvGraphicFramePr>
        <p:xfrm>
          <a:off x="1143000" y="2397125"/>
          <a:ext cx="1981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5" name="公式" r:id="rId15" imgW="850680" imgH="215640" progId="Equation.3">
                  <p:embed/>
                </p:oleObj>
              </mc:Choice>
              <mc:Fallback>
                <p:oleObj name="公式" r:id="rId15" imgW="8506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397125"/>
                        <a:ext cx="1981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18" name="Object 6"/>
          <p:cNvGraphicFramePr>
            <a:graphicFrameLocks noChangeAspect="1"/>
          </p:cNvGraphicFramePr>
          <p:nvPr/>
        </p:nvGraphicFramePr>
        <p:xfrm>
          <a:off x="2514600" y="5181600"/>
          <a:ext cx="31178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name="Equation" r:id="rId17" imgW="2946240" imgH="520560" progId="Equation.3">
                  <p:embed/>
                </p:oleObj>
              </mc:Choice>
              <mc:Fallback>
                <p:oleObj name="Equation" r:id="rId17" imgW="2946240" imgH="520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181600"/>
                        <a:ext cx="311785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E7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2534" name="Text Box 38"/>
          <p:cNvSpPr txBox="1">
            <a:spLocks noChangeArrowheads="1"/>
          </p:cNvSpPr>
          <p:nvPr/>
        </p:nvSpPr>
        <p:spPr bwMode="auto">
          <a:xfrm>
            <a:off x="1143000" y="5257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得方程</a:t>
            </a:r>
          </a:p>
        </p:txBody>
      </p:sp>
      <p:graphicFrame>
        <p:nvGraphicFramePr>
          <p:cNvPr id="448519" name="Object 7"/>
          <p:cNvGraphicFramePr>
            <a:graphicFrameLocks noChangeAspect="1"/>
          </p:cNvGraphicFramePr>
          <p:nvPr/>
        </p:nvGraphicFramePr>
        <p:xfrm>
          <a:off x="1143000" y="3746500"/>
          <a:ext cx="3124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" name="Equation" r:id="rId19" imgW="3124080" imgH="444240" progId="Equation.3">
                  <p:embed/>
                </p:oleObj>
              </mc:Choice>
              <mc:Fallback>
                <p:oleObj name="Equation" r:id="rId19" imgW="312408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746500"/>
                        <a:ext cx="3124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0" name="Object 8"/>
          <p:cNvGraphicFramePr>
            <a:graphicFrameLocks noChangeAspect="1"/>
          </p:cNvGraphicFramePr>
          <p:nvPr/>
        </p:nvGraphicFramePr>
        <p:xfrm>
          <a:off x="6337300" y="3697288"/>
          <a:ext cx="8255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" name="Equation" r:id="rId21" imgW="825480" imgH="419040" progId="Equation.3">
                  <p:embed/>
                </p:oleObj>
              </mc:Choice>
              <mc:Fallback>
                <p:oleObj name="Equation" r:id="rId21" imgW="825480" imgH="419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00" y="3697288"/>
                        <a:ext cx="825500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1" name="Object 9"/>
          <p:cNvGraphicFramePr>
            <a:graphicFrameLocks noChangeAspect="1"/>
          </p:cNvGraphicFramePr>
          <p:nvPr/>
        </p:nvGraphicFramePr>
        <p:xfrm>
          <a:off x="2641600" y="4419600"/>
          <a:ext cx="23876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9" name="Equation" r:id="rId23" imgW="2387520" imgH="520560" progId="Equation.3">
                  <p:embed/>
                </p:oleObj>
              </mc:Choice>
              <mc:Fallback>
                <p:oleObj name="Equation" r:id="rId23" imgW="2387520" imgH="5205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4419600"/>
                        <a:ext cx="2387600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2538" name="Rectangle 42"/>
          <p:cNvSpPr>
            <a:spLocks noChangeArrowheads="1"/>
          </p:cNvSpPr>
          <p:nvPr/>
        </p:nvSpPr>
        <p:spPr bwMode="auto">
          <a:xfrm>
            <a:off x="4876800" y="4419600"/>
            <a:ext cx="9017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代入</a:t>
            </a:r>
          </a:p>
        </p:txBody>
      </p:sp>
      <p:grpSp>
        <p:nvGrpSpPr>
          <p:cNvPr id="5150" name="Group 43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5172" name="Group 44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5174" name="Line 45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5175" name="Picture 46" descr="BD10263_"/>
              <p:cNvPicPr>
                <a:picLocks noChangeAspect="1" noChangeArrowheads="1"/>
              </p:cNvPicPr>
              <p:nvPr/>
            </p:nvPicPr>
            <p:blipFill>
              <a:blip r:embed="rId2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173" name="Rectangle 47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graphicFrame>
        <p:nvGraphicFramePr>
          <p:cNvPr id="448522" name="Object 10"/>
          <p:cNvGraphicFramePr>
            <a:graphicFrameLocks noChangeAspect="1"/>
          </p:cNvGraphicFramePr>
          <p:nvPr/>
        </p:nvGraphicFramePr>
        <p:xfrm>
          <a:off x="3124200" y="2438400"/>
          <a:ext cx="1828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0" name="Equation" r:id="rId26" imgW="1828800" imgH="419040" progId="Equation.3">
                  <p:embed/>
                </p:oleObj>
              </mc:Choice>
              <mc:Fallback>
                <p:oleObj name="Equation" r:id="rId26" imgW="1828800" imgH="419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438400"/>
                        <a:ext cx="1828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51" name="Group 93"/>
          <p:cNvGrpSpPr>
            <a:grpSpLocks/>
          </p:cNvGrpSpPr>
          <p:nvPr/>
        </p:nvGrpSpPr>
        <p:grpSpPr bwMode="auto">
          <a:xfrm>
            <a:off x="5486400" y="1143000"/>
            <a:ext cx="1993900" cy="1828800"/>
            <a:chOff x="4168" y="2544"/>
            <a:chExt cx="1256" cy="1152"/>
          </a:xfrm>
        </p:grpSpPr>
        <p:grpSp>
          <p:nvGrpSpPr>
            <p:cNvPr id="5166" name="Group 92"/>
            <p:cNvGrpSpPr>
              <a:grpSpLocks/>
            </p:cNvGrpSpPr>
            <p:nvPr/>
          </p:nvGrpSpPr>
          <p:grpSpPr bwMode="auto">
            <a:xfrm>
              <a:off x="4168" y="2544"/>
              <a:ext cx="1249" cy="1152"/>
              <a:chOff x="4168" y="2544"/>
              <a:chExt cx="1249" cy="1152"/>
            </a:xfrm>
          </p:grpSpPr>
          <p:sp>
            <p:nvSpPr>
              <p:cNvPr id="5168" name="Freeform 72"/>
              <p:cNvSpPr>
                <a:spLocks/>
              </p:cNvSpPr>
              <p:nvPr/>
            </p:nvSpPr>
            <p:spPr bwMode="auto">
              <a:xfrm>
                <a:off x="5170" y="2688"/>
                <a:ext cx="247" cy="814"/>
              </a:xfrm>
              <a:custGeom>
                <a:avLst/>
                <a:gdLst>
                  <a:gd name="T0" fmla="*/ 114 w 247"/>
                  <a:gd name="T1" fmla="*/ 0 h 814"/>
                  <a:gd name="T2" fmla="*/ 66 w 247"/>
                  <a:gd name="T3" fmla="*/ 96 h 814"/>
                  <a:gd name="T4" fmla="*/ 18 w 247"/>
                  <a:gd name="T5" fmla="*/ 240 h 814"/>
                  <a:gd name="T6" fmla="*/ 0 w 247"/>
                  <a:gd name="T7" fmla="*/ 375 h 814"/>
                  <a:gd name="T8" fmla="*/ 18 w 247"/>
                  <a:gd name="T9" fmla="*/ 480 h 814"/>
                  <a:gd name="T10" fmla="*/ 55 w 247"/>
                  <a:gd name="T11" fmla="*/ 558 h 814"/>
                  <a:gd name="T12" fmla="*/ 91 w 247"/>
                  <a:gd name="T13" fmla="*/ 631 h 814"/>
                  <a:gd name="T14" fmla="*/ 247 w 247"/>
                  <a:gd name="T15" fmla="*/ 814 h 8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7"/>
                  <a:gd name="T25" fmla="*/ 0 h 814"/>
                  <a:gd name="T26" fmla="*/ 247 w 247"/>
                  <a:gd name="T27" fmla="*/ 814 h 81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7" h="814">
                    <a:moveTo>
                      <a:pt x="114" y="0"/>
                    </a:moveTo>
                    <a:cubicBezTo>
                      <a:pt x="98" y="28"/>
                      <a:pt x="82" y="56"/>
                      <a:pt x="66" y="96"/>
                    </a:cubicBezTo>
                    <a:cubicBezTo>
                      <a:pt x="50" y="136"/>
                      <a:pt x="29" y="194"/>
                      <a:pt x="18" y="240"/>
                    </a:cubicBezTo>
                    <a:cubicBezTo>
                      <a:pt x="7" y="286"/>
                      <a:pt x="0" y="335"/>
                      <a:pt x="0" y="375"/>
                    </a:cubicBezTo>
                    <a:cubicBezTo>
                      <a:pt x="0" y="415"/>
                      <a:pt x="9" y="450"/>
                      <a:pt x="18" y="480"/>
                    </a:cubicBezTo>
                    <a:cubicBezTo>
                      <a:pt x="27" y="510"/>
                      <a:pt x="43" y="533"/>
                      <a:pt x="55" y="558"/>
                    </a:cubicBezTo>
                    <a:cubicBezTo>
                      <a:pt x="67" y="583"/>
                      <a:pt x="59" y="588"/>
                      <a:pt x="91" y="631"/>
                    </a:cubicBezTo>
                    <a:cubicBezTo>
                      <a:pt x="123" y="674"/>
                      <a:pt x="215" y="776"/>
                      <a:pt x="247" y="814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9" name="Oval 74"/>
              <p:cNvSpPr>
                <a:spLocks noChangeArrowheads="1"/>
              </p:cNvSpPr>
              <p:nvPr/>
            </p:nvSpPr>
            <p:spPr bwMode="auto">
              <a:xfrm>
                <a:off x="4168" y="3360"/>
                <a:ext cx="1249" cy="336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70" name="Oval 76"/>
              <p:cNvSpPr>
                <a:spLocks noChangeArrowheads="1"/>
              </p:cNvSpPr>
              <p:nvPr/>
            </p:nvSpPr>
            <p:spPr bwMode="auto">
              <a:xfrm>
                <a:off x="4312" y="2544"/>
                <a:ext cx="961" cy="288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71" name="Freeform 77"/>
              <p:cNvSpPr>
                <a:spLocks/>
              </p:cNvSpPr>
              <p:nvPr/>
            </p:nvSpPr>
            <p:spPr bwMode="auto">
              <a:xfrm>
                <a:off x="4168" y="2688"/>
                <a:ext cx="255" cy="816"/>
              </a:xfrm>
              <a:custGeom>
                <a:avLst/>
                <a:gdLst>
                  <a:gd name="T0" fmla="*/ 144 w 255"/>
                  <a:gd name="T1" fmla="*/ 0 h 816"/>
                  <a:gd name="T2" fmla="*/ 185 w 255"/>
                  <a:gd name="T3" fmla="*/ 101 h 816"/>
                  <a:gd name="T4" fmla="*/ 240 w 255"/>
                  <a:gd name="T5" fmla="*/ 288 h 816"/>
                  <a:gd name="T6" fmla="*/ 249 w 255"/>
                  <a:gd name="T7" fmla="*/ 366 h 816"/>
                  <a:gd name="T8" fmla="*/ 240 w 255"/>
                  <a:gd name="T9" fmla="*/ 485 h 816"/>
                  <a:gd name="T10" fmla="*/ 158 w 255"/>
                  <a:gd name="T11" fmla="*/ 622 h 816"/>
                  <a:gd name="T12" fmla="*/ 85 w 255"/>
                  <a:gd name="T13" fmla="*/ 722 h 816"/>
                  <a:gd name="T14" fmla="*/ 39 w 255"/>
                  <a:gd name="T15" fmla="*/ 768 h 816"/>
                  <a:gd name="T16" fmla="*/ 0 w 255"/>
                  <a:gd name="T17" fmla="*/ 816 h 8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5"/>
                  <a:gd name="T28" fmla="*/ 0 h 816"/>
                  <a:gd name="T29" fmla="*/ 255 w 255"/>
                  <a:gd name="T30" fmla="*/ 816 h 8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5" h="816">
                    <a:moveTo>
                      <a:pt x="144" y="0"/>
                    </a:moveTo>
                    <a:cubicBezTo>
                      <a:pt x="151" y="17"/>
                      <a:pt x="169" y="53"/>
                      <a:pt x="185" y="101"/>
                    </a:cubicBezTo>
                    <a:cubicBezTo>
                      <a:pt x="201" y="149"/>
                      <a:pt x="229" y="244"/>
                      <a:pt x="240" y="288"/>
                    </a:cubicBezTo>
                    <a:cubicBezTo>
                      <a:pt x="251" y="332"/>
                      <a:pt x="249" y="333"/>
                      <a:pt x="249" y="366"/>
                    </a:cubicBezTo>
                    <a:cubicBezTo>
                      <a:pt x="249" y="399"/>
                      <a:pt x="255" y="442"/>
                      <a:pt x="240" y="485"/>
                    </a:cubicBezTo>
                    <a:cubicBezTo>
                      <a:pt x="225" y="528"/>
                      <a:pt x="184" y="582"/>
                      <a:pt x="158" y="622"/>
                    </a:cubicBezTo>
                    <a:cubicBezTo>
                      <a:pt x="132" y="662"/>
                      <a:pt x="105" y="698"/>
                      <a:pt x="85" y="722"/>
                    </a:cubicBezTo>
                    <a:cubicBezTo>
                      <a:pt x="65" y="746"/>
                      <a:pt x="53" y="752"/>
                      <a:pt x="39" y="768"/>
                    </a:cubicBezTo>
                    <a:cubicBezTo>
                      <a:pt x="25" y="784"/>
                      <a:pt x="8" y="806"/>
                      <a:pt x="0" y="816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67" name="Freeform 79"/>
            <p:cNvSpPr>
              <a:spLocks/>
            </p:cNvSpPr>
            <p:nvPr/>
          </p:nvSpPr>
          <p:spPr bwMode="auto">
            <a:xfrm>
              <a:off x="5177" y="2688"/>
              <a:ext cx="247" cy="814"/>
            </a:xfrm>
            <a:custGeom>
              <a:avLst/>
              <a:gdLst>
                <a:gd name="T0" fmla="*/ 114 w 247"/>
                <a:gd name="T1" fmla="*/ 0 h 814"/>
                <a:gd name="T2" fmla="*/ 66 w 247"/>
                <a:gd name="T3" fmla="*/ 96 h 814"/>
                <a:gd name="T4" fmla="*/ 18 w 247"/>
                <a:gd name="T5" fmla="*/ 240 h 814"/>
                <a:gd name="T6" fmla="*/ 0 w 247"/>
                <a:gd name="T7" fmla="*/ 375 h 814"/>
                <a:gd name="T8" fmla="*/ 18 w 247"/>
                <a:gd name="T9" fmla="*/ 480 h 814"/>
                <a:gd name="T10" fmla="*/ 55 w 247"/>
                <a:gd name="T11" fmla="*/ 558 h 814"/>
                <a:gd name="T12" fmla="*/ 91 w 247"/>
                <a:gd name="T13" fmla="*/ 631 h 814"/>
                <a:gd name="T14" fmla="*/ 247 w 247"/>
                <a:gd name="T15" fmla="*/ 814 h 8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7"/>
                <a:gd name="T25" fmla="*/ 0 h 814"/>
                <a:gd name="T26" fmla="*/ 247 w 247"/>
                <a:gd name="T27" fmla="*/ 814 h 8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7" h="814">
                  <a:moveTo>
                    <a:pt x="114" y="0"/>
                  </a:moveTo>
                  <a:cubicBezTo>
                    <a:pt x="98" y="28"/>
                    <a:pt x="82" y="56"/>
                    <a:pt x="66" y="96"/>
                  </a:cubicBezTo>
                  <a:cubicBezTo>
                    <a:pt x="50" y="136"/>
                    <a:pt x="29" y="194"/>
                    <a:pt x="18" y="240"/>
                  </a:cubicBezTo>
                  <a:cubicBezTo>
                    <a:pt x="7" y="286"/>
                    <a:pt x="0" y="335"/>
                    <a:pt x="0" y="375"/>
                  </a:cubicBezTo>
                  <a:cubicBezTo>
                    <a:pt x="0" y="415"/>
                    <a:pt x="9" y="450"/>
                    <a:pt x="18" y="480"/>
                  </a:cubicBezTo>
                  <a:cubicBezTo>
                    <a:pt x="27" y="510"/>
                    <a:pt x="43" y="533"/>
                    <a:pt x="55" y="558"/>
                  </a:cubicBezTo>
                  <a:cubicBezTo>
                    <a:pt x="67" y="583"/>
                    <a:pt x="59" y="588"/>
                    <a:pt x="91" y="631"/>
                  </a:cubicBezTo>
                  <a:cubicBezTo>
                    <a:pt x="123" y="674"/>
                    <a:pt x="215" y="776"/>
                    <a:pt x="247" y="814"/>
                  </a:cubicBezTo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5486400" y="1143000"/>
            <a:ext cx="1993900" cy="1828800"/>
            <a:chOff x="4176" y="2592"/>
            <a:chExt cx="1255" cy="1152"/>
          </a:xfrm>
        </p:grpSpPr>
        <p:grpSp>
          <p:nvGrpSpPr>
            <p:cNvPr id="5159" name="Group 83"/>
            <p:cNvGrpSpPr>
              <a:grpSpLocks/>
            </p:cNvGrpSpPr>
            <p:nvPr/>
          </p:nvGrpSpPr>
          <p:grpSpPr bwMode="auto">
            <a:xfrm>
              <a:off x="4176" y="2592"/>
              <a:ext cx="1248" cy="1152"/>
              <a:chOff x="4176" y="2592"/>
              <a:chExt cx="1248" cy="1152"/>
            </a:xfrm>
          </p:grpSpPr>
          <p:sp>
            <p:nvSpPr>
              <p:cNvPr id="5161" name="Freeform 84"/>
              <p:cNvSpPr>
                <a:spLocks/>
              </p:cNvSpPr>
              <p:nvPr/>
            </p:nvSpPr>
            <p:spPr bwMode="auto">
              <a:xfrm>
                <a:off x="5177" y="2736"/>
                <a:ext cx="247" cy="814"/>
              </a:xfrm>
              <a:custGeom>
                <a:avLst/>
                <a:gdLst>
                  <a:gd name="T0" fmla="*/ 114 w 247"/>
                  <a:gd name="T1" fmla="*/ 0 h 814"/>
                  <a:gd name="T2" fmla="*/ 66 w 247"/>
                  <a:gd name="T3" fmla="*/ 96 h 814"/>
                  <a:gd name="T4" fmla="*/ 18 w 247"/>
                  <a:gd name="T5" fmla="*/ 240 h 814"/>
                  <a:gd name="T6" fmla="*/ 0 w 247"/>
                  <a:gd name="T7" fmla="*/ 375 h 814"/>
                  <a:gd name="T8" fmla="*/ 18 w 247"/>
                  <a:gd name="T9" fmla="*/ 480 h 814"/>
                  <a:gd name="T10" fmla="*/ 55 w 247"/>
                  <a:gd name="T11" fmla="*/ 558 h 814"/>
                  <a:gd name="T12" fmla="*/ 91 w 247"/>
                  <a:gd name="T13" fmla="*/ 631 h 814"/>
                  <a:gd name="T14" fmla="*/ 247 w 247"/>
                  <a:gd name="T15" fmla="*/ 814 h 8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7"/>
                  <a:gd name="T25" fmla="*/ 0 h 814"/>
                  <a:gd name="T26" fmla="*/ 247 w 247"/>
                  <a:gd name="T27" fmla="*/ 814 h 81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7" h="814">
                    <a:moveTo>
                      <a:pt x="114" y="0"/>
                    </a:moveTo>
                    <a:cubicBezTo>
                      <a:pt x="98" y="28"/>
                      <a:pt x="82" y="56"/>
                      <a:pt x="66" y="96"/>
                    </a:cubicBezTo>
                    <a:cubicBezTo>
                      <a:pt x="50" y="136"/>
                      <a:pt x="29" y="194"/>
                      <a:pt x="18" y="240"/>
                    </a:cubicBezTo>
                    <a:cubicBezTo>
                      <a:pt x="7" y="286"/>
                      <a:pt x="0" y="335"/>
                      <a:pt x="0" y="375"/>
                    </a:cubicBezTo>
                    <a:cubicBezTo>
                      <a:pt x="0" y="415"/>
                      <a:pt x="9" y="450"/>
                      <a:pt x="18" y="480"/>
                    </a:cubicBezTo>
                    <a:cubicBezTo>
                      <a:pt x="27" y="510"/>
                      <a:pt x="43" y="533"/>
                      <a:pt x="55" y="558"/>
                    </a:cubicBezTo>
                    <a:cubicBezTo>
                      <a:pt x="67" y="583"/>
                      <a:pt x="59" y="588"/>
                      <a:pt x="91" y="631"/>
                    </a:cubicBezTo>
                    <a:cubicBezTo>
                      <a:pt x="123" y="674"/>
                      <a:pt x="215" y="776"/>
                      <a:pt x="247" y="814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2" name="Oval 85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1248" cy="336"/>
              </a:xfrm>
              <a:prstGeom prst="ellipse">
                <a:avLst/>
              </a:prstGeom>
              <a:solidFill>
                <a:srgbClr val="00FF00">
                  <a:alpha val="50195"/>
                </a:srgbClr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63" name="Freeform 86"/>
              <p:cNvSpPr>
                <a:spLocks/>
              </p:cNvSpPr>
              <p:nvPr/>
            </p:nvSpPr>
            <p:spPr bwMode="auto">
              <a:xfrm>
                <a:off x="4176" y="2736"/>
                <a:ext cx="1248" cy="816"/>
              </a:xfrm>
              <a:custGeom>
                <a:avLst/>
                <a:gdLst>
                  <a:gd name="T0" fmla="*/ 144 w 1248"/>
                  <a:gd name="T1" fmla="*/ 0 h 816"/>
                  <a:gd name="T2" fmla="*/ 1104 w 1248"/>
                  <a:gd name="T3" fmla="*/ 0 h 816"/>
                  <a:gd name="T4" fmla="*/ 1008 w 1248"/>
                  <a:gd name="T5" fmla="*/ 240 h 816"/>
                  <a:gd name="T6" fmla="*/ 990 w 1248"/>
                  <a:gd name="T7" fmla="*/ 375 h 816"/>
                  <a:gd name="T8" fmla="*/ 1008 w 1248"/>
                  <a:gd name="T9" fmla="*/ 480 h 816"/>
                  <a:gd name="T10" fmla="*/ 1081 w 1248"/>
                  <a:gd name="T11" fmla="*/ 631 h 816"/>
                  <a:gd name="T12" fmla="*/ 1248 w 1248"/>
                  <a:gd name="T13" fmla="*/ 816 h 816"/>
                  <a:gd name="T14" fmla="*/ 0 w 1248"/>
                  <a:gd name="T15" fmla="*/ 816 h 816"/>
                  <a:gd name="T16" fmla="*/ 192 w 1248"/>
                  <a:gd name="T17" fmla="*/ 576 h 816"/>
                  <a:gd name="T18" fmla="*/ 240 w 1248"/>
                  <a:gd name="T19" fmla="*/ 432 h 816"/>
                  <a:gd name="T20" fmla="*/ 240 w 1248"/>
                  <a:gd name="T21" fmla="*/ 288 h 816"/>
                  <a:gd name="T22" fmla="*/ 192 w 1248"/>
                  <a:gd name="T23" fmla="*/ 96 h 816"/>
                  <a:gd name="T24" fmla="*/ 144 w 1248"/>
                  <a:gd name="T25" fmla="*/ 0 h 8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48"/>
                  <a:gd name="T40" fmla="*/ 0 h 816"/>
                  <a:gd name="T41" fmla="*/ 1248 w 1248"/>
                  <a:gd name="T42" fmla="*/ 816 h 81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48" h="816">
                    <a:moveTo>
                      <a:pt x="144" y="0"/>
                    </a:moveTo>
                    <a:lnTo>
                      <a:pt x="1104" y="0"/>
                    </a:lnTo>
                    <a:lnTo>
                      <a:pt x="1008" y="240"/>
                    </a:lnTo>
                    <a:lnTo>
                      <a:pt x="990" y="375"/>
                    </a:lnTo>
                    <a:lnTo>
                      <a:pt x="1008" y="480"/>
                    </a:lnTo>
                    <a:lnTo>
                      <a:pt x="1081" y="631"/>
                    </a:lnTo>
                    <a:lnTo>
                      <a:pt x="1248" y="816"/>
                    </a:lnTo>
                    <a:lnTo>
                      <a:pt x="0" y="816"/>
                    </a:lnTo>
                    <a:lnTo>
                      <a:pt x="192" y="576"/>
                    </a:lnTo>
                    <a:lnTo>
                      <a:pt x="240" y="432"/>
                    </a:lnTo>
                    <a:lnTo>
                      <a:pt x="240" y="288"/>
                    </a:lnTo>
                    <a:lnTo>
                      <a:pt x="192" y="96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00FF00">
                  <a:alpha val="50195"/>
                </a:srgbClr>
              </a:solidFill>
              <a:ln w="285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4" name="Oval 87"/>
              <p:cNvSpPr>
                <a:spLocks noChangeArrowheads="1"/>
              </p:cNvSpPr>
              <p:nvPr/>
            </p:nvSpPr>
            <p:spPr bwMode="auto">
              <a:xfrm>
                <a:off x="4320" y="2592"/>
                <a:ext cx="960" cy="288"/>
              </a:xfrm>
              <a:prstGeom prst="ellipse">
                <a:avLst/>
              </a:prstGeom>
              <a:solidFill>
                <a:srgbClr val="00FF00">
                  <a:alpha val="50195"/>
                </a:srgbClr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65" name="Freeform 88"/>
              <p:cNvSpPr>
                <a:spLocks/>
              </p:cNvSpPr>
              <p:nvPr/>
            </p:nvSpPr>
            <p:spPr bwMode="auto">
              <a:xfrm>
                <a:off x="4176" y="2736"/>
                <a:ext cx="255" cy="816"/>
              </a:xfrm>
              <a:custGeom>
                <a:avLst/>
                <a:gdLst>
                  <a:gd name="T0" fmla="*/ 144 w 255"/>
                  <a:gd name="T1" fmla="*/ 0 h 816"/>
                  <a:gd name="T2" fmla="*/ 185 w 255"/>
                  <a:gd name="T3" fmla="*/ 101 h 816"/>
                  <a:gd name="T4" fmla="*/ 240 w 255"/>
                  <a:gd name="T5" fmla="*/ 288 h 816"/>
                  <a:gd name="T6" fmla="*/ 249 w 255"/>
                  <a:gd name="T7" fmla="*/ 366 h 816"/>
                  <a:gd name="T8" fmla="*/ 240 w 255"/>
                  <a:gd name="T9" fmla="*/ 485 h 816"/>
                  <a:gd name="T10" fmla="*/ 158 w 255"/>
                  <a:gd name="T11" fmla="*/ 622 h 816"/>
                  <a:gd name="T12" fmla="*/ 85 w 255"/>
                  <a:gd name="T13" fmla="*/ 722 h 816"/>
                  <a:gd name="T14" fmla="*/ 39 w 255"/>
                  <a:gd name="T15" fmla="*/ 768 h 816"/>
                  <a:gd name="T16" fmla="*/ 0 w 255"/>
                  <a:gd name="T17" fmla="*/ 816 h 8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5"/>
                  <a:gd name="T28" fmla="*/ 0 h 816"/>
                  <a:gd name="T29" fmla="*/ 255 w 255"/>
                  <a:gd name="T30" fmla="*/ 816 h 8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5" h="816">
                    <a:moveTo>
                      <a:pt x="144" y="0"/>
                    </a:moveTo>
                    <a:cubicBezTo>
                      <a:pt x="151" y="17"/>
                      <a:pt x="169" y="53"/>
                      <a:pt x="185" y="101"/>
                    </a:cubicBezTo>
                    <a:cubicBezTo>
                      <a:pt x="201" y="149"/>
                      <a:pt x="229" y="244"/>
                      <a:pt x="240" y="288"/>
                    </a:cubicBezTo>
                    <a:cubicBezTo>
                      <a:pt x="251" y="332"/>
                      <a:pt x="249" y="333"/>
                      <a:pt x="249" y="366"/>
                    </a:cubicBezTo>
                    <a:cubicBezTo>
                      <a:pt x="249" y="399"/>
                      <a:pt x="255" y="442"/>
                      <a:pt x="240" y="485"/>
                    </a:cubicBezTo>
                    <a:cubicBezTo>
                      <a:pt x="225" y="528"/>
                      <a:pt x="184" y="582"/>
                      <a:pt x="158" y="622"/>
                    </a:cubicBezTo>
                    <a:cubicBezTo>
                      <a:pt x="132" y="662"/>
                      <a:pt x="105" y="698"/>
                      <a:pt x="85" y="722"/>
                    </a:cubicBezTo>
                    <a:cubicBezTo>
                      <a:pt x="65" y="746"/>
                      <a:pt x="53" y="752"/>
                      <a:pt x="39" y="768"/>
                    </a:cubicBezTo>
                    <a:cubicBezTo>
                      <a:pt x="25" y="784"/>
                      <a:pt x="8" y="806"/>
                      <a:pt x="0" y="816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60" name="Freeform 89"/>
            <p:cNvSpPr>
              <a:spLocks/>
            </p:cNvSpPr>
            <p:nvPr/>
          </p:nvSpPr>
          <p:spPr bwMode="auto">
            <a:xfrm>
              <a:off x="5184" y="2736"/>
              <a:ext cx="247" cy="814"/>
            </a:xfrm>
            <a:custGeom>
              <a:avLst/>
              <a:gdLst>
                <a:gd name="T0" fmla="*/ 114 w 247"/>
                <a:gd name="T1" fmla="*/ 0 h 814"/>
                <a:gd name="T2" fmla="*/ 66 w 247"/>
                <a:gd name="T3" fmla="*/ 96 h 814"/>
                <a:gd name="T4" fmla="*/ 18 w 247"/>
                <a:gd name="T5" fmla="*/ 240 h 814"/>
                <a:gd name="T6" fmla="*/ 0 w 247"/>
                <a:gd name="T7" fmla="*/ 375 h 814"/>
                <a:gd name="T8" fmla="*/ 18 w 247"/>
                <a:gd name="T9" fmla="*/ 480 h 814"/>
                <a:gd name="T10" fmla="*/ 55 w 247"/>
                <a:gd name="T11" fmla="*/ 558 h 814"/>
                <a:gd name="T12" fmla="*/ 91 w 247"/>
                <a:gd name="T13" fmla="*/ 631 h 814"/>
                <a:gd name="T14" fmla="*/ 247 w 247"/>
                <a:gd name="T15" fmla="*/ 814 h 8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7"/>
                <a:gd name="T25" fmla="*/ 0 h 814"/>
                <a:gd name="T26" fmla="*/ 247 w 247"/>
                <a:gd name="T27" fmla="*/ 814 h 8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7" h="814">
                  <a:moveTo>
                    <a:pt x="114" y="0"/>
                  </a:moveTo>
                  <a:cubicBezTo>
                    <a:pt x="98" y="28"/>
                    <a:pt x="82" y="56"/>
                    <a:pt x="66" y="96"/>
                  </a:cubicBezTo>
                  <a:cubicBezTo>
                    <a:pt x="50" y="136"/>
                    <a:pt x="29" y="194"/>
                    <a:pt x="18" y="240"/>
                  </a:cubicBezTo>
                  <a:cubicBezTo>
                    <a:pt x="7" y="286"/>
                    <a:pt x="0" y="335"/>
                    <a:pt x="0" y="375"/>
                  </a:cubicBezTo>
                  <a:cubicBezTo>
                    <a:pt x="0" y="415"/>
                    <a:pt x="9" y="450"/>
                    <a:pt x="18" y="480"/>
                  </a:cubicBezTo>
                  <a:cubicBezTo>
                    <a:pt x="27" y="510"/>
                    <a:pt x="43" y="533"/>
                    <a:pt x="55" y="558"/>
                  </a:cubicBezTo>
                  <a:cubicBezTo>
                    <a:pt x="67" y="583"/>
                    <a:pt x="59" y="588"/>
                    <a:pt x="91" y="631"/>
                  </a:cubicBezTo>
                  <a:cubicBezTo>
                    <a:pt x="123" y="674"/>
                    <a:pt x="215" y="776"/>
                    <a:pt x="247" y="814"/>
                  </a:cubicBezTo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53" name="Group 91"/>
          <p:cNvGrpSpPr>
            <a:grpSpLocks/>
          </p:cNvGrpSpPr>
          <p:nvPr/>
        </p:nvGrpSpPr>
        <p:grpSpPr bwMode="auto">
          <a:xfrm>
            <a:off x="5562600" y="685800"/>
            <a:ext cx="2408238" cy="2895600"/>
            <a:chOff x="4224" y="2256"/>
            <a:chExt cx="1517" cy="1824"/>
          </a:xfrm>
        </p:grpSpPr>
        <p:graphicFrame>
          <p:nvGraphicFramePr>
            <p:cNvPr id="5138" name="Object 16"/>
            <p:cNvGraphicFramePr>
              <a:graphicFrameLocks noChangeAspect="1"/>
            </p:cNvGraphicFramePr>
            <p:nvPr/>
          </p:nvGraphicFramePr>
          <p:xfrm>
            <a:off x="4242" y="3904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81" name="Equation" r:id="rId28" imgW="139680" imgH="139680" progId="Equation.3">
                    <p:embed/>
                  </p:oleObj>
                </mc:Choice>
                <mc:Fallback>
                  <p:oleObj name="Equation" r:id="rId28" imgW="139680" imgH="13968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2" y="3904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9" name="Object 17"/>
            <p:cNvGraphicFramePr>
              <a:graphicFrameLocks noChangeAspect="1"/>
            </p:cNvGraphicFramePr>
            <p:nvPr/>
          </p:nvGraphicFramePr>
          <p:xfrm>
            <a:off x="5568" y="3584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82" name="Equation" r:id="rId30" imgW="139680" imgH="164880" progId="Equation.3">
                    <p:embed/>
                  </p:oleObj>
                </mc:Choice>
                <mc:Fallback>
                  <p:oleObj name="Equation" r:id="rId30" imgW="139680" imgH="16488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8" y="3584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40" name="Object 18"/>
            <p:cNvGraphicFramePr>
              <a:graphicFrameLocks noChangeAspect="1"/>
            </p:cNvGraphicFramePr>
            <p:nvPr/>
          </p:nvGraphicFramePr>
          <p:xfrm>
            <a:off x="4658" y="2256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83" name="Equation" r:id="rId32" imgW="114120" imgH="139680" progId="Equation.3">
                    <p:embed/>
                  </p:oleObj>
                </mc:Choice>
                <mc:Fallback>
                  <p:oleObj name="Equation" r:id="rId32" imgW="114120" imgH="13968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8" y="2256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6" name="Line 63"/>
            <p:cNvSpPr>
              <a:spLocks noChangeShapeType="1"/>
            </p:cNvSpPr>
            <p:nvPr/>
          </p:nvSpPr>
          <p:spPr bwMode="auto">
            <a:xfrm>
              <a:off x="4819" y="3536"/>
              <a:ext cx="845" cy="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7" name="Line 64"/>
            <p:cNvSpPr>
              <a:spLocks noChangeShapeType="1"/>
            </p:cNvSpPr>
            <p:nvPr/>
          </p:nvSpPr>
          <p:spPr bwMode="auto">
            <a:xfrm flipH="1">
              <a:off x="4224" y="3536"/>
              <a:ext cx="595" cy="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5141" name="Object 19"/>
            <p:cNvGraphicFramePr>
              <a:graphicFrameLocks noChangeAspect="1"/>
            </p:cNvGraphicFramePr>
            <p:nvPr/>
          </p:nvGraphicFramePr>
          <p:xfrm>
            <a:off x="4740" y="3552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84" name="Equation" r:id="rId34" imgW="164880" imgH="177480" progId="Equation.3">
                    <p:embed/>
                  </p:oleObj>
                </mc:Choice>
                <mc:Fallback>
                  <p:oleObj name="Equation" r:id="rId34" imgW="164880" imgH="1774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0" y="3552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8" name="Line 90"/>
            <p:cNvSpPr>
              <a:spLocks noChangeShapeType="1"/>
            </p:cNvSpPr>
            <p:nvPr/>
          </p:nvSpPr>
          <p:spPr bwMode="auto">
            <a:xfrm flipV="1">
              <a:off x="4800" y="2352"/>
              <a:ext cx="0" cy="1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96"/>
          <p:cNvGrpSpPr>
            <a:grpSpLocks/>
          </p:cNvGrpSpPr>
          <p:nvPr/>
        </p:nvGrpSpPr>
        <p:grpSpPr bwMode="auto">
          <a:xfrm>
            <a:off x="7162800" y="1143000"/>
            <a:ext cx="1911350" cy="381000"/>
            <a:chOff x="2044" y="2419"/>
            <a:chExt cx="1300" cy="269"/>
          </a:xfrm>
        </p:grpSpPr>
        <p:graphicFrame>
          <p:nvGraphicFramePr>
            <p:cNvPr id="5136" name="Object 14"/>
            <p:cNvGraphicFramePr>
              <a:graphicFrameLocks noChangeAspect="1"/>
            </p:cNvGraphicFramePr>
            <p:nvPr/>
          </p:nvGraphicFramePr>
          <p:xfrm>
            <a:off x="2208" y="2419"/>
            <a:ext cx="1136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85" name="公式" r:id="rId36" imgW="1930320" imgH="457200" progId="Equation.3">
                    <p:embed/>
                  </p:oleObj>
                </mc:Choice>
                <mc:Fallback>
                  <p:oleObj name="公式" r:id="rId36" imgW="1930320" imgH="4572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2419"/>
                          <a:ext cx="1136" cy="2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7" name="Object 15"/>
            <p:cNvGraphicFramePr>
              <a:graphicFrameLocks noChangeAspect="1"/>
            </p:cNvGraphicFramePr>
            <p:nvPr/>
          </p:nvGraphicFramePr>
          <p:xfrm>
            <a:off x="2044" y="2504"/>
            <a:ext cx="132" cy="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86" name="公式" r:id="rId38" imgW="114120" imgH="101520" progId="Equation.3">
                    <p:embed/>
                  </p:oleObj>
                </mc:Choice>
                <mc:Fallback>
                  <p:oleObj name="公式" r:id="rId38" imgW="114120" imgH="10152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4" y="2504"/>
                          <a:ext cx="132" cy="1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99"/>
          <p:cNvGrpSpPr>
            <a:grpSpLocks/>
          </p:cNvGrpSpPr>
          <p:nvPr/>
        </p:nvGrpSpPr>
        <p:grpSpPr bwMode="auto">
          <a:xfrm>
            <a:off x="6610350" y="1490663"/>
            <a:ext cx="1543050" cy="490537"/>
            <a:chOff x="3876" y="2475"/>
            <a:chExt cx="972" cy="309"/>
          </a:xfrm>
        </p:grpSpPr>
        <p:graphicFrame>
          <p:nvGraphicFramePr>
            <p:cNvPr id="5134" name="Object 12"/>
            <p:cNvGraphicFramePr>
              <a:graphicFrameLocks noChangeAspect="1"/>
            </p:cNvGraphicFramePr>
            <p:nvPr/>
          </p:nvGraphicFramePr>
          <p:xfrm>
            <a:off x="3876" y="2475"/>
            <a:ext cx="132" cy="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87" name="公式" r:id="rId40" imgW="114120" imgH="101520" progId="Equation.3">
                    <p:embed/>
                  </p:oleObj>
                </mc:Choice>
                <mc:Fallback>
                  <p:oleObj name="公式" r:id="rId40" imgW="114120" imgH="10152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6" y="2475"/>
                          <a:ext cx="132" cy="1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5" name="Object 13"/>
            <p:cNvGraphicFramePr>
              <a:graphicFrameLocks noChangeAspect="1"/>
            </p:cNvGraphicFramePr>
            <p:nvPr/>
          </p:nvGraphicFramePr>
          <p:xfrm>
            <a:off x="3929" y="2515"/>
            <a:ext cx="919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88" name="公式" r:id="rId42" imgW="685800" imgH="203040" progId="Equation.3">
                    <p:embed/>
                  </p:oleObj>
                </mc:Choice>
                <mc:Fallback>
                  <p:oleObj name="公式" r:id="rId42" imgW="685800" imgH="20304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9" y="2515"/>
                          <a:ext cx="919" cy="2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48523" name="Object 11"/>
          <p:cNvGraphicFramePr>
            <a:graphicFrameLocks noChangeAspect="1"/>
          </p:cNvGraphicFramePr>
          <p:nvPr/>
        </p:nvGraphicFramePr>
        <p:xfrm>
          <a:off x="7159625" y="2017713"/>
          <a:ext cx="183197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Equation" r:id="rId44" imgW="2095200" imgH="393480" progId="Equation.3">
                  <p:embed/>
                </p:oleObj>
              </mc:Choice>
              <mc:Fallback>
                <p:oleObj name="Equation" r:id="rId44" imgW="209520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2017713"/>
                        <a:ext cx="1831975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23" grpId="0" autoUpdateAnimBg="0"/>
      <p:bldP spid="362524" grpId="0" autoUpdateAnimBg="0"/>
      <p:bldP spid="362534" grpId="0" autoUpdateAnimBg="0"/>
      <p:bldP spid="36253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127238-023F-423C-BD12-170F7F6716E3}" type="slidenum">
              <a:rPr lang="en-US" altLang="zh-CN" smtClean="0"/>
              <a:pPr/>
              <a:t>8</a:t>
            </a:fld>
            <a:endParaRPr lang="en-US" altLang="zh-CN"/>
          </a:p>
        </p:txBody>
      </p:sp>
      <p:graphicFrame>
        <p:nvGraphicFramePr>
          <p:cNvPr id="363522" name="Object 2"/>
          <p:cNvGraphicFramePr>
            <a:graphicFrameLocks noChangeAspect="1"/>
          </p:cNvGraphicFramePr>
          <p:nvPr/>
        </p:nvGraphicFramePr>
        <p:xfrm>
          <a:off x="2779713" y="4111625"/>
          <a:ext cx="30876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3" imgW="3162240" imgH="393480" progId="Equation.3">
                  <p:embed/>
                </p:oleObj>
              </mc:Choice>
              <mc:Fallback>
                <p:oleObj name="Equation" r:id="rId3" imgW="31622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3" y="4111625"/>
                        <a:ext cx="308768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3523" name="Object 3"/>
          <p:cNvGraphicFramePr>
            <a:graphicFrameLocks noChangeAspect="1"/>
          </p:cNvGraphicFramePr>
          <p:nvPr/>
        </p:nvGraphicFramePr>
        <p:xfrm>
          <a:off x="3559175" y="4025900"/>
          <a:ext cx="1587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5" imgW="1587240" imgH="469800" progId="Equation.3">
                  <p:embed/>
                </p:oleObj>
              </mc:Choice>
              <mc:Fallback>
                <p:oleObj name="Equation" r:id="rId5" imgW="1587240" imgH="469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175" y="4025900"/>
                        <a:ext cx="15875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3524" name="Text Box 4"/>
          <p:cNvSpPr txBox="1">
            <a:spLocks noChangeArrowheads="1"/>
          </p:cNvSpPr>
          <p:nvPr/>
        </p:nvSpPr>
        <p:spPr bwMode="auto">
          <a:xfrm>
            <a:off x="3810000" y="2057400"/>
            <a:ext cx="2590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旋转曲面方程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63525" name="Text Box 5"/>
          <p:cNvSpPr txBox="1">
            <a:spLocks noChangeArrowheads="1"/>
          </p:cNvSpPr>
          <p:nvPr/>
        </p:nvSpPr>
        <p:spPr bwMode="auto">
          <a:xfrm>
            <a:off x="1981200" y="2057400"/>
            <a:ext cx="2133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旋转一周的</a:t>
            </a:r>
          </a:p>
        </p:txBody>
      </p:sp>
      <p:sp>
        <p:nvSpPr>
          <p:cNvPr id="363526" name="Text Box 6"/>
          <p:cNvSpPr txBox="1">
            <a:spLocks noChangeArrowheads="1"/>
          </p:cNvSpPr>
          <p:nvPr/>
        </p:nvSpPr>
        <p:spPr bwMode="auto">
          <a:xfrm>
            <a:off x="1143000" y="1462088"/>
            <a:ext cx="1066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即为</a:t>
            </a:r>
          </a:p>
        </p:txBody>
      </p:sp>
      <p:graphicFrame>
        <p:nvGraphicFramePr>
          <p:cNvPr id="363527" name="Object 7"/>
          <p:cNvGraphicFramePr>
            <a:graphicFrameLocks noChangeAspect="1"/>
          </p:cNvGraphicFramePr>
          <p:nvPr/>
        </p:nvGraphicFramePr>
        <p:xfrm>
          <a:off x="1854200" y="1517650"/>
          <a:ext cx="5473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7" imgW="5473440" imgH="444240" progId="Equation.3">
                  <p:embed/>
                </p:oleObj>
              </mc:Choice>
              <mc:Fallback>
                <p:oleObj name="Equation" r:id="rId7" imgW="547344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1517650"/>
                        <a:ext cx="5473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3528" name="Text Box 8"/>
          <p:cNvSpPr txBox="1">
            <a:spLocks noChangeArrowheads="1"/>
          </p:cNvSpPr>
          <p:nvPr/>
        </p:nvSpPr>
        <p:spPr bwMode="auto">
          <a:xfrm>
            <a:off x="1143000" y="2743200"/>
            <a:ext cx="1219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同理</a:t>
            </a:r>
            <a:r>
              <a:rPr kumimoji="1" lang="en-US" altLang="zh-CN" sz="2800" b="1">
                <a:solidFill>
                  <a:srgbClr val="000000"/>
                </a:solidFill>
                <a:latin typeface="Times New Roman" pitchFamily="18" charset="0"/>
              </a:rPr>
              <a:t>,</a:t>
            </a:r>
          </a:p>
        </p:txBody>
      </p:sp>
      <p:graphicFrame>
        <p:nvGraphicFramePr>
          <p:cNvPr id="363529" name="Object 9"/>
          <p:cNvGraphicFramePr>
            <a:graphicFrameLocks noChangeAspect="1"/>
          </p:cNvGraphicFramePr>
          <p:nvPr/>
        </p:nvGraphicFramePr>
        <p:xfrm>
          <a:off x="2057400" y="2762250"/>
          <a:ext cx="5524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9" imgW="5524200" imgH="444240" progId="Equation.3">
                  <p:embed/>
                </p:oleObj>
              </mc:Choice>
              <mc:Fallback>
                <p:oleObj name="Equation" r:id="rId9" imgW="5524200" imgH="4442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762250"/>
                        <a:ext cx="55245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3530" name="Text Box 10"/>
          <p:cNvSpPr txBox="1">
            <a:spLocks noChangeArrowheads="1"/>
          </p:cNvSpPr>
          <p:nvPr/>
        </p:nvSpPr>
        <p:spPr bwMode="auto">
          <a:xfrm>
            <a:off x="3886200" y="3290888"/>
            <a:ext cx="3352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旋转曲面方程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为</a:t>
            </a:r>
          </a:p>
        </p:txBody>
      </p:sp>
      <p:sp>
        <p:nvSpPr>
          <p:cNvPr id="363531" name="Text Box 11"/>
          <p:cNvSpPr txBox="1">
            <a:spLocks noChangeArrowheads="1"/>
          </p:cNvSpPr>
          <p:nvPr/>
        </p:nvSpPr>
        <p:spPr bwMode="auto">
          <a:xfrm>
            <a:off x="2057400" y="3276600"/>
            <a:ext cx="2057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latin typeface="Times New Roman" pitchFamily="18" charset="0"/>
              </a:rPr>
              <a:t>旋转一周的</a:t>
            </a:r>
          </a:p>
        </p:txBody>
      </p:sp>
      <p:graphicFrame>
        <p:nvGraphicFramePr>
          <p:cNvPr id="6150" name="Object 12"/>
          <p:cNvGraphicFramePr>
            <a:graphicFrameLocks noChangeAspect="1"/>
          </p:cNvGraphicFramePr>
          <p:nvPr/>
        </p:nvGraphicFramePr>
        <p:xfrm>
          <a:off x="2667000" y="838200"/>
          <a:ext cx="30861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quation" r:id="rId11" imgW="3085920" imgH="520560" progId="Equation.3">
                  <p:embed/>
                </p:oleObj>
              </mc:Choice>
              <mc:Fallback>
                <p:oleObj name="Equation" r:id="rId11" imgW="3085920" imgH="5205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838200"/>
                        <a:ext cx="30861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E7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3533" name="Rectangle 13"/>
          <p:cNvSpPr>
            <a:spLocks noChangeArrowheads="1"/>
          </p:cNvSpPr>
          <p:nvPr/>
        </p:nvSpPr>
        <p:spPr bwMode="auto">
          <a:xfrm>
            <a:off x="1143000" y="2071688"/>
            <a:ext cx="1447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z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轴</a:t>
            </a:r>
          </a:p>
        </p:txBody>
      </p:sp>
      <p:sp>
        <p:nvSpPr>
          <p:cNvPr id="363534" name="Rectangle 14"/>
          <p:cNvSpPr>
            <a:spLocks noChangeArrowheads="1"/>
          </p:cNvSpPr>
          <p:nvPr/>
        </p:nvSpPr>
        <p:spPr bwMode="auto">
          <a:xfrm>
            <a:off x="1219200" y="3290888"/>
            <a:ext cx="1439863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绕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轴</a:t>
            </a:r>
          </a:p>
        </p:txBody>
      </p:sp>
      <p:grpSp>
        <p:nvGrpSpPr>
          <p:cNvPr id="6160" name="Group 15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6161" name="Group 16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6163" name="Line 17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6164" name="Picture 18" descr="BD10263_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162" name="Rectangle 19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4" grpId="0" autoUpdateAnimBg="0"/>
      <p:bldP spid="363525" grpId="0" autoUpdateAnimBg="0"/>
      <p:bldP spid="363526" grpId="0" autoUpdateAnimBg="0"/>
      <p:bldP spid="363528" grpId="0" autoUpdateAnimBg="0"/>
      <p:bldP spid="363530" grpId="0" autoUpdateAnimBg="0"/>
      <p:bldP spid="363531" grpId="0" autoUpdateAnimBg="0"/>
      <p:bldP spid="363533" grpId="0" autoUpdateAnimBg="0"/>
      <p:bldP spid="3635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9B10C5-ECEE-426A-942B-4D69236B3011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914400" y="1143000"/>
            <a:ext cx="7467600" cy="42672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0000FF"/>
              </a:gs>
              <a:gs pos="100000">
                <a:srgbClr val="000076"/>
              </a:gs>
            </a:gsLst>
            <a:path path="rect">
              <a:fillToRect l="100000" b="100000"/>
            </a:path>
          </a:gra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4547" name="Text Box 3"/>
          <p:cNvSpPr txBox="1">
            <a:spLocks noChangeArrowheads="1"/>
          </p:cNvSpPr>
          <p:nvPr/>
        </p:nvSpPr>
        <p:spPr bwMode="auto">
          <a:xfrm>
            <a:off x="1295400" y="3048000"/>
            <a:ext cx="69342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         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曲线方程中与旋转轴相同的变量不动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1371600" y="1417638"/>
            <a:ext cx="6934200" cy="163036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         </a:t>
            </a: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总之</a:t>
            </a:r>
            <a:r>
              <a:rPr kumimoji="1" lang="en-US" altLang="zh-CN" sz="2800" b="1">
                <a:solidFill>
                  <a:schemeClr val="bg1"/>
                </a:solidFill>
                <a:latin typeface="Times New Roman" pitchFamily="18" charset="0"/>
              </a:rPr>
              <a:t>,</a:t>
            </a: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位于坐标面上的曲线</a:t>
            </a:r>
            <a:r>
              <a:rPr kumimoji="1" lang="en-US" altLang="zh-CN" sz="2800" b="1" i="1">
                <a:solidFill>
                  <a:schemeClr val="bg1"/>
                </a:solidFill>
                <a:latin typeface="Times New Roman" pitchFamily="18" charset="0"/>
              </a:rPr>
              <a:t>C</a:t>
            </a:r>
            <a:r>
              <a:rPr kumimoji="1" lang="en-US" altLang="zh-CN" sz="2800" b="1">
                <a:solidFill>
                  <a:schemeClr val="bg1"/>
                </a:solidFill>
                <a:latin typeface="Times New Roman" pitchFamily="18" charset="0"/>
              </a:rPr>
              <a:t>,</a:t>
            </a: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绕其上的</a:t>
            </a:r>
          </a:p>
          <a:p>
            <a:pPr eaLnBrk="0" hangingPunct="0">
              <a:lnSpc>
                <a:spcPct val="130000"/>
              </a:lnSpc>
            </a:pP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一个 坐标轴转动</a:t>
            </a:r>
            <a:r>
              <a:rPr kumimoji="1" lang="en-US" altLang="zh-CN" sz="2800" b="1">
                <a:solidFill>
                  <a:schemeClr val="bg1"/>
                </a:solidFill>
                <a:latin typeface="Times New Roman" pitchFamily="18" charset="0"/>
              </a:rPr>
              <a:t>,</a:t>
            </a: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所成的旋转曲面方程可以这样得到 </a:t>
            </a:r>
            <a:r>
              <a:rPr kumimoji="1" lang="en-US" altLang="zh-CN" sz="2800" b="1">
                <a:solidFill>
                  <a:schemeClr val="bg1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364549" name="Rectangle 5"/>
          <p:cNvSpPr>
            <a:spLocks noChangeArrowheads="1"/>
          </p:cNvSpPr>
          <p:nvPr/>
        </p:nvSpPr>
        <p:spPr bwMode="auto">
          <a:xfrm>
            <a:off x="1295400" y="3663950"/>
            <a:ext cx="7119938" cy="12890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而用另两个的变量的平方和的平方根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加正、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负号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)</a:t>
            </a:r>
            <a:r>
              <a:rPr kumimoji="1" lang="zh-CN" altLang="en-US" sz="2800" b="1">
                <a:solidFill>
                  <a:srgbClr val="FFFFFF"/>
                </a:solidFill>
                <a:latin typeface="Times New Roman" pitchFamily="18" charset="0"/>
              </a:rPr>
              <a:t>替代曲线方程中另一个变量即可</a:t>
            </a:r>
            <a:r>
              <a:rPr kumimoji="1" lang="en-US" altLang="zh-CN" sz="2800" b="1">
                <a:solidFill>
                  <a:srgbClr val="FFFFFF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40967" name="Group 6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40968" name="Group 7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40970" name="Line 8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0971" name="Picture 9" descr="BD10263_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0969" name="Rectangle 10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000" b="1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autoUpdateAnimBg="0"/>
      <p:bldP spid="364548" grpId="0" autoUpdateAnimBg="0"/>
      <p:bldP spid="364549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1789</Words>
  <Application>Microsoft Office PowerPoint</Application>
  <PresentationFormat>全屏显示(4:3)</PresentationFormat>
  <Paragraphs>452</Paragraphs>
  <Slides>45</Slides>
  <Notes>0</Notes>
  <HiddenSlides>0</HiddenSlides>
  <MMClips>0</MMClips>
  <ScaleCrop>false</ScaleCrop>
  <HeadingPairs>
    <vt:vector size="10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45</vt:i4>
      </vt:variant>
      <vt:variant>
        <vt:lpstr>自定义放映</vt:lpstr>
      </vt:variant>
      <vt:variant>
        <vt:i4>3</vt:i4>
      </vt:variant>
    </vt:vector>
  </HeadingPairs>
  <TitlesOfParts>
    <vt:vector size="58" baseType="lpstr">
      <vt:lpstr>黑体</vt:lpstr>
      <vt:lpstr>华文行楷</vt:lpstr>
      <vt:lpstr>隶书</vt:lpstr>
      <vt:lpstr>宋体</vt:lpstr>
      <vt:lpstr>Arial</vt:lpstr>
      <vt:lpstr>Times New Roman</vt:lpstr>
      <vt:lpstr>默认设计模板</vt:lpstr>
      <vt:lpstr>Equation</vt:lpstr>
      <vt:lpstr>公式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绕x轴旋转 旋转双叶双曲面</vt:lpstr>
      <vt:lpstr>绕z轴旋转 旋转单叶双曲面</vt:lpstr>
      <vt:lpstr>PowerPoint 演示文稿</vt:lpstr>
      <vt:lpstr>旋转椭球面</vt:lpstr>
      <vt:lpstr>旋转抛物面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Z=xy 图像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 1</vt:lpstr>
      <vt:lpstr>自定义放映 2</vt:lpstr>
      <vt:lpstr>自定义放映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hou</dc:creator>
  <cp:lastModifiedBy>71958853@qq.com</cp:lastModifiedBy>
  <cp:revision>665</cp:revision>
  <cp:lastPrinted>1999-09-15T08:06:35Z</cp:lastPrinted>
  <dcterms:created xsi:type="dcterms:W3CDTF">1997-01-23T06:06:41Z</dcterms:created>
  <dcterms:modified xsi:type="dcterms:W3CDTF">2019-03-06T01:29:35Z</dcterms:modified>
</cp:coreProperties>
</file>